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7974" cy="10287000"/>
          </a:xfrm>
          <a:custGeom>
            <a:avLst/>
            <a:gdLst/>
            <a:ahLst/>
            <a:cxnLst/>
            <a:rect r="r" b="b" t="t" l="l"/>
            <a:pathLst>
              <a:path h="10287000" w="18287974">
                <a:moveTo>
                  <a:pt x="0" y="0"/>
                </a:moveTo>
                <a:lnTo>
                  <a:pt x="18287974" y="0"/>
                </a:lnTo>
                <a:lnTo>
                  <a:pt x="182879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" r="0" b="-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63746" y="-1768206"/>
            <a:ext cx="12873226" cy="10286998"/>
          </a:xfrm>
          <a:custGeom>
            <a:avLst/>
            <a:gdLst/>
            <a:ahLst/>
            <a:cxnLst/>
            <a:rect r="r" b="b" t="t" l="l"/>
            <a:pathLst>
              <a:path h="10286998" w="12873226">
                <a:moveTo>
                  <a:pt x="0" y="0"/>
                </a:moveTo>
                <a:lnTo>
                  <a:pt x="12873226" y="0"/>
                </a:lnTo>
                <a:lnTo>
                  <a:pt x="12873226" y="10286998"/>
                </a:lnTo>
                <a:lnTo>
                  <a:pt x="0" y="102869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" t="0" r="-1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7362" y="762000"/>
            <a:ext cx="3865362" cy="494766"/>
          </a:xfrm>
          <a:custGeom>
            <a:avLst/>
            <a:gdLst/>
            <a:ahLst/>
            <a:cxnLst/>
            <a:rect r="r" b="b" t="t" l="l"/>
            <a:pathLst>
              <a:path h="494766" w="3865362">
                <a:moveTo>
                  <a:pt x="0" y="0"/>
                </a:moveTo>
                <a:lnTo>
                  <a:pt x="3865362" y="0"/>
                </a:lnTo>
                <a:lnTo>
                  <a:pt x="3865362" y="494766"/>
                </a:lnTo>
                <a:lnTo>
                  <a:pt x="0" y="494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92844" y="6280632"/>
            <a:ext cx="3291298" cy="635068"/>
          </a:xfrm>
          <a:custGeom>
            <a:avLst/>
            <a:gdLst/>
            <a:ahLst/>
            <a:cxnLst/>
            <a:rect r="r" b="b" t="t" l="l"/>
            <a:pathLst>
              <a:path h="635068" w="3291298">
                <a:moveTo>
                  <a:pt x="0" y="0"/>
                </a:moveTo>
                <a:lnTo>
                  <a:pt x="3291298" y="0"/>
                </a:lnTo>
                <a:lnTo>
                  <a:pt x="3291298" y="635068"/>
                </a:lnTo>
                <a:lnTo>
                  <a:pt x="0" y="6350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3" r="0" b="-29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0501" y="3356243"/>
            <a:ext cx="5620363" cy="178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799" spc="-185">
                <a:solidFill>
                  <a:srgbClr val="F7ED64"/>
                </a:solidFill>
                <a:latin typeface="Archivo Black"/>
                <a:ea typeface="Archivo Black"/>
                <a:cs typeface="Archivo Black"/>
                <a:sym typeface="Archivo Black"/>
              </a:rPr>
              <a:t>Parent Tutor Meeting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279282" y="-12698"/>
            <a:ext cx="11021414" cy="10312400"/>
          </a:xfrm>
          <a:custGeom>
            <a:avLst/>
            <a:gdLst/>
            <a:ahLst/>
            <a:cxnLst/>
            <a:rect r="r" b="b" t="t" l="l"/>
            <a:pathLst>
              <a:path h="10312400" w="11021414">
                <a:moveTo>
                  <a:pt x="0" y="0"/>
                </a:moveTo>
                <a:lnTo>
                  <a:pt x="11021414" y="0"/>
                </a:lnTo>
                <a:lnTo>
                  <a:pt x="11021414" y="10312400"/>
                </a:lnTo>
                <a:lnTo>
                  <a:pt x="0" y="10312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" t="0" r="-2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15160" y="2365274"/>
            <a:ext cx="8350610" cy="5753500"/>
          </a:xfrm>
          <a:custGeom>
            <a:avLst/>
            <a:gdLst/>
            <a:ahLst/>
            <a:cxnLst/>
            <a:rect r="r" b="b" t="t" l="l"/>
            <a:pathLst>
              <a:path h="5753500" w="8350610">
                <a:moveTo>
                  <a:pt x="0" y="0"/>
                </a:moveTo>
                <a:lnTo>
                  <a:pt x="8350610" y="0"/>
                </a:lnTo>
                <a:lnTo>
                  <a:pt x="8350610" y="5753500"/>
                </a:lnTo>
                <a:lnTo>
                  <a:pt x="0" y="5753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5932308"/>
            <a:ext cx="7279282" cy="128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Tutor Name: </a:t>
            </a:r>
          </a:p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{{Tutor}}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7352856"/>
            <a:ext cx="8425666" cy="128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Name: </a:t>
            </a:r>
          </a:p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{{Student}}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224112" y="3440894"/>
          <a:ext cx="15839777" cy="4452198"/>
        </p:xfrm>
        <a:graphic>
          <a:graphicData uri="http://schemas.openxmlformats.org/drawingml/2006/table">
            <a:tbl>
              <a:tblPr/>
              <a:tblGrid>
                <a:gridCol w="9038301"/>
                <a:gridCol w="6801476"/>
              </a:tblGrid>
              <a:tr h="883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Section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FFFEF8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Details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  <a:tr h="8834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Subject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{{Subjects}}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950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Parent requirement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{{ParentRequirement}}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950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Reporting period 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{{ReportingPeriod}}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950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Number of sessions covered 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{{NoOfSessions}}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6426218" y="1618658"/>
            <a:ext cx="6195775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 Summary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190107"/>
          <a:ext cx="15839777" cy="7068193"/>
        </p:xfrm>
        <a:graphic>
          <a:graphicData uri="http://schemas.openxmlformats.org/drawingml/2006/table">
            <a:tbl>
              <a:tblPr/>
              <a:tblGrid>
                <a:gridCol w="6214524"/>
                <a:gridCol w="4676536"/>
                <a:gridCol w="4948717"/>
              </a:tblGrid>
              <a:tr h="88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Strand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Start Point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Target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  <a:tr h="88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Numbers &amp; Operations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{{Numbers}}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{{Target}}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Algebra &amp; Thinking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{{Algebra}}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{{Target}}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93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Fractions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{{Fractions}}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{{Target}}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Geometry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{{Geometry}}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{{Target}}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Measurement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{{Measurement}}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{{Target}}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Data &amp; Probability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{{Data}}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{{Target}}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20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Overall Math Level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{{Overall}}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{{Target}}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12775" y="667505"/>
            <a:ext cx="7472125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Diagnostic Analysis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9838" y="667505"/>
            <a:ext cx="8109704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Suggestive Study Plan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224112" y="3025542"/>
          <a:ext cx="15839777" cy="5259226"/>
        </p:xfrm>
        <a:graphic>
          <a:graphicData uri="http://schemas.openxmlformats.org/drawingml/2006/table">
            <a:tbl>
              <a:tblPr/>
              <a:tblGrid>
                <a:gridCol w="6463454"/>
                <a:gridCol w="9376323"/>
              </a:tblGrid>
              <a:tr h="8828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Strand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Recommended Skills as per diagnostic report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  <a:tr h="1660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{{IXLAreaOfImprovement1}}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6" indent="-237488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21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{{AreaOfImprovement1SuggestedSkill1}}</a:t>
                      </a:r>
                      <a:endParaRPr lang="en-US" sz="1100"/>
                    </a:p>
                    <a:p>
                      <a:pPr algn="l" marL="474976" indent="-237488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b="true" sz="21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{{AreaOfImprovement1SuggestedSkill2}}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159622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{{IXLAreaOfImprovement2}}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474976" indent="-237488" lvl="1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b="true" sz="21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{{AreaOfImprovement2SuggestedSkill1}}</a:t>
                      </a:r>
                      <a:endParaRPr lang="en-US" sz="1100"/>
                    </a:p>
                    <a:p>
                      <a:pPr algn="l" marL="474976" indent="-237488" lvl="1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b="true" sz="2199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{{AreaOfImprovement2SuggestedSkill2}}</a:t>
                      </a:r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11193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Total Sessions Required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At least last 10 mins every session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24112" y="3991922"/>
          <a:ext cx="15839777" cy="3537846"/>
        </p:xfrm>
        <a:graphic>
          <a:graphicData uri="http://schemas.openxmlformats.org/drawingml/2006/table">
            <a:tbl>
              <a:tblPr/>
              <a:tblGrid>
                <a:gridCol w="5904910"/>
                <a:gridCol w="4443546"/>
                <a:gridCol w="5491321"/>
              </a:tblGrid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Unit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Topics Covered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Status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Unit 1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{{Topic1}}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{{T1Status}}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Unit 2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{{Topic2}}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{{T2Status}}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Monthly Test (25 points)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{{MTest}}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90419" y="1827220"/>
            <a:ext cx="12897986" cy="1002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have we covered this month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24112" y="4194374"/>
          <a:ext cx="15839777" cy="1584549"/>
        </p:xfrm>
        <a:graphic>
          <a:graphicData uri="http://schemas.openxmlformats.org/drawingml/2006/table">
            <a:tbl>
              <a:tblPr/>
              <a:tblGrid>
                <a:gridCol w="3612552"/>
                <a:gridCol w="4541017"/>
                <a:gridCol w="7686208"/>
              </a:tblGrid>
              <a:tr h="6941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Learning Gaps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Action Plan 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Steps need from students end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  <a:tr h="8904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{{LGap}}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{{APlan}}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{{StudentStepsNeeded}}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3210" y="1715301"/>
            <a:ext cx="14800064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were the Learning Gaps Identified?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62174" y="4171614"/>
          <a:ext cx="15839777" cy="2658147"/>
        </p:xfrm>
        <a:graphic>
          <a:graphicData uri="http://schemas.openxmlformats.org/drawingml/2006/table">
            <a:tbl>
              <a:tblPr/>
              <a:tblGrid>
                <a:gridCol w="5754651"/>
                <a:gridCol w="5754651"/>
                <a:gridCol w="4330474"/>
              </a:tblGrid>
              <a:tr h="8860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Task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Number of sessions requirement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FFEF8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Deadline / Notes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  <a:tr h="8860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{{Task1}}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{{Task1Sess}}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{{Notes}}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60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{{Task2}}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{{Task2Sess}}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{{Notes}}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21627" y="1918233"/>
            <a:ext cx="13543955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are the Next Steps for Student?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7551" y="3675386"/>
            <a:ext cx="15891749" cy="2900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 the sessions aligned with my child’s learning needs and goals?</a:t>
            </a:r>
          </a:p>
          <a:p>
            <a:pPr algn="l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 there anything you would like to adjust or add in the current learning plan?</a:t>
            </a:r>
          </a:p>
          <a:p>
            <a:pPr algn="l" marL="690881" indent="-345440" lvl="1">
              <a:lnSpc>
                <a:spcPts val="80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you have any feedback or suggestions for me as your tutor partner?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79502" y="1374782"/>
            <a:ext cx="2055376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F.A.Q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24112" y="3237857"/>
          <a:ext cx="15839777" cy="3537846"/>
        </p:xfrm>
        <a:graphic>
          <a:graphicData uri="http://schemas.openxmlformats.org/drawingml/2006/table">
            <a:tbl>
              <a:tblPr/>
              <a:tblGrid>
                <a:gridCol w="5284718"/>
                <a:gridCol w="5606342"/>
                <a:gridCol w="4948717"/>
              </a:tblGrid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Learning Prefrences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Current 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F8EE66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Any changes ?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DD2"/>
                    </a:solidFill>
                  </a:tcPr>
                </a:tc>
              </a:tr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Homework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Yes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25 marks monthly Test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Yes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  <a:tr h="884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Overall Requirement 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{{ParentRequirement}}</a:t>
                      </a: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114300" marR="114300" marT="114300" marB="1143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C6F6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22373" y="452064"/>
            <a:ext cx="3408403" cy="320216"/>
          </a:xfrm>
          <a:custGeom>
            <a:avLst/>
            <a:gdLst/>
            <a:ahLst/>
            <a:cxnLst/>
            <a:rect r="r" b="b" t="t" l="l"/>
            <a:pathLst>
              <a:path h="320216" w="3408403">
                <a:moveTo>
                  <a:pt x="0" y="0"/>
                </a:moveTo>
                <a:lnTo>
                  <a:pt x="3408404" y="0"/>
                </a:lnTo>
                <a:lnTo>
                  <a:pt x="3408404" y="320216"/>
                </a:lnTo>
                <a:lnTo>
                  <a:pt x="0" y="32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3090" y="1381880"/>
            <a:ext cx="10594193" cy="1002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 b="true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Learning Preferences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4112" y="7791479"/>
            <a:ext cx="1583977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 spc="228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 Monthly a </a:t>
            </a:r>
            <a:r>
              <a:rPr lang="en-US" b="true" sz="2400" spc="2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Diagnostic Test</a:t>
            </a:r>
            <a:r>
              <a:rPr lang="en-US" b="true" sz="2400" spc="228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will be conducted for all Math students to ensure</a:t>
            </a:r>
            <a:r>
              <a:rPr lang="en-US" b="true" sz="2400" spc="22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month on month progress and visibility</a:t>
            </a:r>
            <a:r>
              <a:rPr lang="en-US" b="true" sz="2400" spc="228">
                <a:solidFill>
                  <a:srgbClr val="023BF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DAGwk0hgCD0</dc:identifier>
  <dcterms:modified xsi:type="dcterms:W3CDTF">2011-08-01T06:04:30Z</dcterms:modified>
  <cp:revision>1</cp:revision>
  <dc:title>template-ppt</dc:title>
</cp:coreProperties>
</file>