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rchivo Black" panose="020B0604020202020204" charset="0"/>
      <p:regular r:id="rId9"/>
    </p:embeddedFont>
    <p:embeddedFont>
      <p:font typeface="Canva Sans" panose="020B0604020202020204" charset="0"/>
      <p:regular r:id="rId10"/>
    </p:embeddedFont>
    <p:embeddedFont>
      <p:font typeface="Canva Sans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7974" cy="10287000"/>
          </a:xfrm>
          <a:custGeom>
            <a:avLst/>
            <a:gdLst/>
            <a:ahLst/>
            <a:cxnLst/>
            <a:rect l="l" t="t" r="r" b="b"/>
            <a:pathLst>
              <a:path w="18287974" h="10287000">
                <a:moveTo>
                  <a:pt x="0" y="0"/>
                </a:moveTo>
                <a:lnTo>
                  <a:pt x="18287974" y="0"/>
                </a:lnTo>
                <a:lnTo>
                  <a:pt x="1828797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4" b="-3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14746" y="0"/>
            <a:ext cx="12873226" cy="10286998"/>
          </a:xfrm>
          <a:custGeom>
            <a:avLst/>
            <a:gdLst/>
            <a:ahLst/>
            <a:cxnLst/>
            <a:rect l="l" t="t" r="r" b="b"/>
            <a:pathLst>
              <a:path w="12873226" h="10286998">
                <a:moveTo>
                  <a:pt x="0" y="0"/>
                </a:moveTo>
                <a:lnTo>
                  <a:pt x="12873226" y="0"/>
                </a:lnTo>
                <a:lnTo>
                  <a:pt x="12873226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" r="-1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17362" y="762000"/>
            <a:ext cx="3865362" cy="494766"/>
          </a:xfrm>
          <a:custGeom>
            <a:avLst/>
            <a:gdLst/>
            <a:ahLst/>
            <a:cxnLst/>
            <a:rect l="l" t="t" r="r" b="b"/>
            <a:pathLst>
              <a:path w="3865362" h="494766">
                <a:moveTo>
                  <a:pt x="0" y="0"/>
                </a:moveTo>
                <a:lnTo>
                  <a:pt x="3865362" y="0"/>
                </a:lnTo>
                <a:lnTo>
                  <a:pt x="3865362" y="494766"/>
                </a:lnTo>
                <a:lnTo>
                  <a:pt x="0" y="494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292844" y="6280632"/>
            <a:ext cx="3291298" cy="635068"/>
          </a:xfrm>
          <a:custGeom>
            <a:avLst/>
            <a:gdLst/>
            <a:ahLst/>
            <a:cxnLst/>
            <a:rect l="l" t="t" r="r" b="b"/>
            <a:pathLst>
              <a:path w="3291298" h="635068">
                <a:moveTo>
                  <a:pt x="0" y="0"/>
                </a:moveTo>
                <a:lnTo>
                  <a:pt x="3291298" y="0"/>
                </a:lnTo>
                <a:lnTo>
                  <a:pt x="3291298" y="635068"/>
                </a:lnTo>
                <a:lnTo>
                  <a:pt x="0" y="6350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93" b="-29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279282" y="-12698"/>
            <a:ext cx="11021414" cy="10312400"/>
          </a:xfrm>
          <a:custGeom>
            <a:avLst/>
            <a:gdLst/>
            <a:ahLst/>
            <a:cxnLst/>
            <a:rect l="l" t="t" r="r" b="b"/>
            <a:pathLst>
              <a:path w="11021414" h="10312400">
                <a:moveTo>
                  <a:pt x="0" y="0"/>
                </a:moveTo>
                <a:lnTo>
                  <a:pt x="11021414" y="0"/>
                </a:lnTo>
                <a:lnTo>
                  <a:pt x="11021414" y="10312400"/>
                </a:lnTo>
                <a:lnTo>
                  <a:pt x="0" y="103124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6" r="-2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615160" y="2365274"/>
            <a:ext cx="8350610" cy="5753500"/>
          </a:xfrm>
          <a:custGeom>
            <a:avLst/>
            <a:gdLst/>
            <a:ahLst/>
            <a:cxnLst/>
            <a:rect l="l" t="t" r="r" b="b"/>
            <a:pathLst>
              <a:path w="8350610" h="5753500">
                <a:moveTo>
                  <a:pt x="0" y="0"/>
                </a:moveTo>
                <a:lnTo>
                  <a:pt x="8350610" y="0"/>
                </a:lnTo>
                <a:lnTo>
                  <a:pt x="8350610" y="5753500"/>
                </a:lnTo>
                <a:lnTo>
                  <a:pt x="0" y="57535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60501" y="3356243"/>
            <a:ext cx="5620363" cy="1785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799" spc="-185">
                <a:solidFill>
                  <a:srgbClr val="F7ED64"/>
                </a:solidFill>
                <a:latin typeface="Archivo Black"/>
                <a:ea typeface="Archivo Black"/>
                <a:cs typeface="Archivo Black"/>
                <a:sym typeface="Archivo Black"/>
              </a:rPr>
              <a:t>Parent Tutor Meeting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17361" y="5932308"/>
            <a:ext cx="6449199" cy="12894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Tutor name:</a:t>
            </a:r>
          </a:p>
          <a:p>
            <a:pPr algn="ctr">
              <a:lnSpc>
                <a:spcPts val="5180"/>
              </a:lnSpc>
            </a:pPr>
            <a:r>
              <a:rPr lang="en-US" sz="37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{{Tutor}}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17362" y="7352856"/>
            <a:ext cx="6269238" cy="12894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name:</a:t>
            </a:r>
            <a:br>
              <a:rPr lang="en-US" sz="37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</a:br>
            <a:r>
              <a:rPr lang="en-US" sz="37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{{Student}}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2373" y="452064"/>
            <a:ext cx="3408403" cy="320216"/>
          </a:xfrm>
          <a:custGeom>
            <a:avLst/>
            <a:gdLst/>
            <a:ahLst/>
            <a:cxnLst/>
            <a:rect l="l" t="t" r="r" b="b"/>
            <a:pathLst>
              <a:path w="3408403" h="320216">
                <a:moveTo>
                  <a:pt x="0" y="0"/>
                </a:moveTo>
                <a:lnTo>
                  <a:pt x="3408404" y="0"/>
                </a:lnTo>
                <a:lnTo>
                  <a:pt x="3408404" y="320216"/>
                </a:lnTo>
                <a:lnTo>
                  <a:pt x="0" y="32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224112" y="3440894"/>
          <a:ext cx="15839777" cy="4452198"/>
        </p:xfrm>
        <a:graphic>
          <a:graphicData uri="http://schemas.openxmlformats.org/drawingml/2006/table">
            <a:tbl>
              <a:tblPr/>
              <a:tblGrid>
                <a:gridCol w="9038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1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3479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Section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EF8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Details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479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Subject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{{Subjects}}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080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Parent requirement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{{ParentRequirement}}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080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Reporting period 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{{ReportingPeriod}}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5080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Number of sessions covered 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{{NoOfSessions}}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6426218" y="1618658"/>
            <a:ext cx="6195775" cy="1002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60"/>
              </a:lnSpc>
            </a:pPr>
            <a:r>
              <a:rPr lang="en-US" sz="5900" b="1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Report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224112" y="4034785"/>
          <a:ext cx="15839777" cy="3537846"/>
        </p:xfrm>
        <a:graphic>
          <a:graphicData uri="http://schemas.openxmlformats.org/drawingml/2006/table">
            <a:tbl>
              <a:tblPr/>
              <a:tblGrid>
                <a:gridCol w="590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3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1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4462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Unit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Topics Covered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Status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462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Unit 1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{{Topic1}}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{{T1Status}}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462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Unit 2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{{Topic2}}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{{T2Status}}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462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1">
                          <a:solidFill>
                            <a:srgbClr val="F8EE66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Monthly Test (25 points)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F8EE66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{{MTest}}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422373" y="452064"/>
            <a:ext cx="3408403" cy="320216"/>
          </a:xfrm>
          <a:custGeom>
            <a:avLst/>
            <a:gdLst/>
            <a:ahLst/>
            <a:cxnLst/>
            <a:rect l="l" t="t" r="r" b="b"/>
            <a:pathLst>
              <a:path w="3408403" h="320216">
                <a:moveTo>
                  <a:pt x="0" y="0"/>
                </a:moveTo>
                <a:lnTo>
                  <a:pt x="3408404" y="0"/>
                </a:lnTo>
                <a:lnTo>
                  <a:pt x="3408404" y="320216"/>
                </a:lnTo>
                <a:lnTo>
                  <a:pt x="0" y="32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95007" y="1851032"/>
            <a:ext cx="12897986" cy="1002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60"/>
              </a:lnSpc>
            </a:pPr>
            <a:r>
              <a:rPr lang="en-US" sz="5900" b="1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have we covered this month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419523" y="4711171"/>
          <a:ext cx="15839777" cy="3016500"/>
        </p:xfrm>
        <a:graphic>
          <a:graphicData uri="http://schemas.openxmlformats.org/drawingml/2006/table">
            <a:tbl>
              <a:tblPr/>
              <a:tblGrid>
                <a:gridCol w="361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1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6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5290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Learning Gaps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Action Plan 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Steps need from students end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1210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{{LGap}}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{{APlan}}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{{StudentStepsNeeded}}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422373" y="452064"/>
            <a:ext cx="3408403" cy="320216"/>
          </a:xfrm>
          <a:custGeom>
            <a:avLst/>
            <a:gdLst/>
            <a:ahLst/>
            <a:cxnLst/>
            <a:rect l="l" t="t" r="r" b="b"/>
            <a:pathLst>
              <a:path w="3408403" h="320216">
                <a:moveTo>
                  <a:pt x="0" y="0"/>
                </a:moveTo>
                <a:lnTo>
                  <a:pt x="3408404" y="0"/>
                </a:lnTo>
                <a:lnTo>
                  <a:pt x="3408404" y="320216"/>
                </a:lnTo>
                <a:lnTo>
                  <a:pt x="0" y="32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55564" y="1929613"/>
            <a:ext cx="14976872" cy="1002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60"/>
              </a:lnSpc>
            </a:pPr>
            <a:r>
              <a:rPr lang="en-US" sz="5900" b="1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were the Learning Gaps Identified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962174" y="4171614"/>
          <a:ext cx="15839777" cy="2658147"/>
        </p:xfrm>
        <a:graphic>
          <a:graphicData uri="http://schemas.openxmlformats.org/drawingml/2006/table">
            <a:tbl>
              <a:tblPr/>
              <a:tblGrid>
                <a:gridCol w="5754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4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0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6049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Task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Number of sessions requirement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Deadline / Notes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049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{{Task1}}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{{Task1Sess}}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{{Notes}}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049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{{Task2}}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{{Task2Sess}}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{{Notes}}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422373" y="452064"/>
            <a:ext cx="3408403" cy="320216"/>
          </a:xfrm>
          <a:custGeom>
            <a:avLst/>
            <a:gdLst/>
            <a:ahLst/>
            <a:cxnLst/>
            <a:rect l="l" t="t" r="r" b="b"/>
            <a:pathLst>
              <a:path w="3408403" h="320216">
                <a:moveTo>
                  <a:pt x="0" y="0"/>
                </a:moveTo>
                <a:lnTo>
                  <a:pt x="3408404" y="0"/>
                </a:lnTo>
                <a:lnTo>
                  <a:pt x="3408404" y="320216"/>
                </a:lnTo>
                <a:lnTo>
                  <a:pt x="0" y="32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26575" y="1918233"/>
            <a:ext cx="13720871" cy="1002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60"/>
              </a:lnSpc>
            </a:pPr>
            <a:r>
              <a:rPr lang="en-US" sz="5900" b="1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are the Next Steps for Student 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7551" y="3675386"/>
            <a:ext cx="15891749" cy="2900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800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 the sessions aligned with my child’s learning needs and goals?</a:t>
            </a:r>
          </a:p>
          <a:p>
            <a:pPr marL="690881" lvl="1" indent="-345440" algn="l">
              <a:lnSpc>
                <a:spcPts val="800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 there anything you would like to adjust or add in the current learning plan?</a:t>
            </a:r>
          </a:p>
          <a:p>
            <a:pPr marL="690881" lvl="1" indent="-345440" algn="l">
              <a:lnSpc>
                <a:spcPts val="8000"/>
              </a:lnSpc>
              <a:buFont typeface="Arial"/>
              <a:buChar char="•"/>
            </a:pPr>
            <a:r>
              <a:rPr lang="en-US" sz="3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 you have any feedback or suggestions for me as your tutor partner?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879502" y="1374782"/>
            <a:ext cx="2055376" cy="1002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60"/>
              </a:lnSpc>
            </a:pPr>
            <a:r>
              <a:rPr lang="en-US" sz="5900" b="1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F.A.Q </a:t>
            </a:r>
          </a:p>
        </p:txBody>
      </p:sp>
      <p:sp>
        <p:nvSpPr>
          <p:cNvPr id="4" name="Freeform 4"/>
          <p:cNvSpPr/>
          <p:nvPr/>
        </p:nvSpPr>
        <p:spPr>
          <a:xfrm>
            <a:off x="422373" y="452064"/>
            <a:ext cx="3408403" cy="320216"/>
          </a:xfrm>
          <a:custGeom>
            <a:avLst/>
            <a:gdLst/>
            <a:ahLst/>
            <a:cxnLst/>
            <a:rect l="l" t="t" r="r" b="b"/>
            <a:pathLst>
              <a:path w="3408403" h="320216">
                <a:moveTo>
                  <a:pt x="0" y="0"/>
                </a:moveTo>
                <a:lnTo>
                  <a:pt x="3408404" y="0"/>
                </a:lnTo>
                <a:lnTo>
                  <a:pt x="3408404" y="320216"/>
                </a:lnTo>
                <a:lnTo>
                  <a:pt x="0" y="32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224112" y="3856982"/>
          <a:ext cx="15839777" cy="3537846"/>
        </p:xfrm>
        <a:graphic>
          <a:graphicData uri="http://schemas.openxmlformats.org/drawingml/2006/table">
            <a:tbl>
              <a:tblPr/>
              <a:tblGrid>
                <a:gridCol w="5284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6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8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4462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1">
                          <a:solidFill>
                            <a:srgbClr val="F8EE66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Learning Prefrences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F8EE66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Current 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F8EE66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Any changes ?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462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Homework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Yes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462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25 marks monthly Test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Yes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462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Overall Requirement 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{{ParentRequirement}}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422373" y="452064"/>
            <a:ext cx="3408403" cy="320216"/>
          </a:xfrm>
          <a:custGeom>
            <a:avLst/>
            <a:gdLst/>
            <a:ahLst/>
            <a:cxnLst/>
            <a:rect l="l" t="t" r="r" b="b"/>
            <a:pathLst>
              <a:path w="3408403" h="320216">
                <a:moveTo>
                  <a:pt x="0" y="0"/>
                </a:moveTo>
                <a:lnTo>
                  <a:pt x="3408404" y="0"/>
                </a:lnTo>
                <a:lnTo>
                  <a:pt x="3408404" y="320216"/>
                </a:lnTo>
                <a:lnTo>
                  <a:pt x="0" y="32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260717" y="1381880"/>
            <a:ext cx="7766566" cy="1002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60"/>
              </a:lnSpc>
            </a:pPr>
            <a:r>
              <a:rPr lang="en-US" sz="5900" b="1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Learning Preferences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Custom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Canva Sans Bold</vt:lpstr>
      <vt:lpstr>Canva Sans</vt:lpstr>
      <vt:lpstr>Calibri</vt:lpstr>
      <vt:lpstr>Archivo Black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PTM -flow- Science</dc:title>
  <cp:lastModifiedBy>Nishtha Sharma</cp:lastModifiedBy>
  <cp:revision>2</cp:revision>
  <dcterms:created xsi:type="dcterms:W3CDTF">2006-08-16T00:00:00Z</dcterms:created>
  <dcterms:modified xsi:type="dcterms:W3CDTF">2025-08-21T03:46:18Z</dcterms:modified>
  <dc:identifier>DAGwq9Gyq6g</dc:identifier>
</cp:coreProperties>
</file>