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2" r:id="rId5"/>
    <p:sldId id="283" r:id="rId6"/>
    <p:sldId id="300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Analysis Report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sz="2000" dirty="0"/>
              <a:t>By </a:t>
            </a:r>
            <a:r>
              <a:rPr lang="en-US" sz="2000" b="1" i="1" dirty="0" err="1">
                <a:solidFill>
                  <a:schemeClr val="accent5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Nishtha</a:t>
            </a: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 Yadav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FC782C-A453-428A-8C81-54F7B648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4125EF-B9CA-4629-83C0-191C91DCA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Stacked Bar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CCBDFD-DD65-4916-B54F-53DC81C9F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1370848"/>
          </a:xfrm>
        </p:spPr>
        <p:txBody>
          <a:bodyPr/>
          <a:lstStyle/>
          <a:p>
            <a:r>
              <a:rPr lang="en-US" dirty="0"/>
              <a:t>A stacked bar chart here illustrates sales for different products by stacking bars for each category.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819FF0-1856-4B2B-9940-3747867DC9C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755027" y="215153"/>
            <a:ext cx="4489325" cy="37562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B91-F5D6-48F7-8607-18C635821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C7D18-1915-403A-8DE3-3A049258A68A}"/>
              </a:ext>
            </a:extLst>
          </p:cNvPr>
          <p:cNvSpPr txBox="1"/>
          <p:nvPr/>
        </p:nvSpPr>
        <p:spPr>
          <a:xfrm>
            <a:off x="862800" y="4473388"/>
            <a:ext cx="4883576" cy="121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shows the cumulative total and individual product contributions, allowing easy comparison of sales performance across multiple products in a single view.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9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B675E2C-2F44-407C-BE6A-A8597BBAFB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BFFC4-978F-4583-A97C-2EDCCEF29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3D stacked Column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9A9A54-BE0C-44BF-B45B-DB2F3D66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5"/>
            <a:ext cx="3372329" cy="1442565"/>
          </a:xfrm>
        </p:spPr>
        <p:txBody>
          <a:bodyPr/>
          <a:lstStyle/>
          <a:p>
            <a:r>
              <a:rPr lang="en-US" dirty="0"/>
              <a:t>A 3D stacked column chart in Excel visualizes state-wise sales predictions by stacking columns for each state.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22739C-0447-4AEC-B5AC-C9C6B3E59D8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485605" y="218804"/>
            <a:ext cx="5418290" cy="29491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F79FA-7E58-4439-B714-3F848FA6BB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2A44B-7200-4AAD-B759-169DDEA4F5C5}"/>
              </a:ext>
            </a:extLst>
          </p:cNvPr>
          <p:cNvSpPr txBox="1"/>
          <p:nvPr/>
        </p:nvSpPr>
        <p:spPr>
          <a:xfrm>
            <a:off x="636494" y="3693459"/>
            <a:ext cx="492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shows the total projected sales and individual contributions from different states, making it easy to compare and analyze regional sales performance.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2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EB4409-335F-4308-8BB4-B6D5ED89AA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24FB4-AE6E-4F08-BCD9-3B063E3CA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Stacked line with markers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DA3150-C75B-4336-A94E-CCAD03EDA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724400"/>
            <a:ext cx="3372329" cy="51571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3E2B64-411E-4D1E-83FA-297EDB65E79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206188" y="144000"/>
            <a:ext cx="6409765" cy="28233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20CE-5799-433F-8948-AD5E782B53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9D938-7DC6-49B8-8936-439C4DA490E4}"/>
              </a:ext>
            </a:extLst>
          </p:cNvPr>
          <p:cNvSpPr txBox="1"/>
          <p:nvPr/>
        </p:nvSpPr>
        <p:spPr>
          <a:xfrm>
            <a:off x="403412" y="3316941"/>
            <a:ext cx="5692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stacked line chart with markers here illustrates city-wise sales predictions by stacking lines with markers for each city. It highlights cumulative sales trends and individual city contributions, offering insights into sales performance across various cities over time.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8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3952F55-DE79-4A91-955B-7A96B32460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5E77DA-EAF3-419E-8CC4-1537185EB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Slicers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6FD6EBA-66E6-4847-A648-F17711DB3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3767BE-CD1C-4F22-B6DF-C56D8CC63A0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332394" y="123175"/>
            <a:ext cx="3644900" cy="30448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32E9-1ED1-4691-810B-E9D658DC65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F224C-BF0F-4B6D-8A3C-2CC45498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530" y="144000"/>
            <a:ext cx="1767993" cy="30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F379E-7A8A-46FA-BA46-CE99BECA94B4}"/>
              </a:ext>
            </a:extLst>
          </p:cNvPr>
          <p:cNvSpPr txBox="1"/>
          <p:nvPr/>
        </p:nvSpPr>
        <p:spPr>
          <a:xfrm>
            <a:off x="430306" y="3523129"/>
            <a:ext cx="5511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Slicers used here to provide interactive filtering for sales data across multiple dimensions: month, city, category, and mode of payment. They allow users to easily slice and dice data, dynamically refining views to analyze sales trends by specific criteria, enhancing data exploration and decision-making capabilities.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Frosted drops on flat glass">
            <a:extLst>
              <a:ext uri="{FF2B5EF4-FFF2-40B4-BE49-F238E27FC236}">
                <a16:creationId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5413" y="5076573"/>
            <a:ext cx="4416587" cy="727654"/>
          </a:xfrm>
        </p:spPr>
        <p:txBody>
          <a:bodyPr/>
          <a:lstStyle/>
          <a:p>
            <a:r>
              <a:rPr lang="en-US" dirty="0" err="1"/>
              <a:t>Nishtha</a:t>
            </a:r>
            <a:r>
              <a:rPr lang="en-US" dirty="0"/>
              <a:t> Yadav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2926" y="144000"/>
            <a:ext cx="5981874" cy="5775537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typically consists of rows and columns, where rows represent individual records and columns represent different attributes or features of the data. 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 include diverse types of data, such as numerical, categorical, text, or images.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582200" cy="1317198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dataset is a structured collection of data often used for analysis, machine learning, and research.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D9CA373-2C0F-4AB5-8989-27B331C50B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171D78-4333-47A2-B813-EC7F025AB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F97C0F-1112-4D94-A32D-2D700CA54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3514165"/>
            <a:ext cx="3372329" cy="1725945"/>
          </a:xfrm>
        </p:spPr>
        <p:txBody>
          <a:bodyPr/>
          <a:lstStyle/>
          <a:p>
            <a:r>
              <a:rPr lang="en-IN" dirty="0"/>
              <a:t>Details of Sales with field attribute of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ID, Amount, Quantity, Category,  Sub-category, Payment mode , State, City , and Order Date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95F779-F696-4558-BEC3-A9870011F63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42800" y="144000"/>
            <a:ext cx="7350200" cy="63554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E5E0-367F-44A6-B340-3208FA498C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89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2926" y="144000"/>
            <a:ext cx="5981874" cy="5775537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users to automatically organize and aggregate large datasets, enabling the exploration of data patterns and trends.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drag and drop fields to dynamically rearrange and filter data for insightful reporting.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Pivot Tables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582200" cy="1625600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sz="2400" dirty="0"/>
              <a:t>A pivot table in Excel is a powerful tool for data analysis and summarization.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9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93E06E-AA72-40BA-8800-C24EAF012C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06E4D-F81D-41F2-A58C-DBF0A6A23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Pivot Tables</a:t>
            </a:r>
            <a:br>
              <a:rPr lang="en-IN" dirty="0"/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4C8E44-0C98-490D-AD0D-0D1049C16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8518" y="3429000"/>
            <a:ext cx="3372329" cy="2631141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Sales Analysis</a:t>
            </a:r>
            <a:r>
              <a:rPr lang="en-IN" dirty="0"/>
              <a:t>:- Based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 of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City</a:t>
            </a:r>
          </a:p>
          <a:p>
            <a:endParaRPr lang="en-IN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0C7096-8011-446A-9331-368E4AFA7E9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25565" y="343094"/>
            <a:ext cx="7594600" cy="58623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9E81-CEB2-491E-A641-3C210FCFAD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97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2926" y="144000"/>
            <a:ext cx="5981874" cy="5775537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enables quick analysis and decision-making by presenting complex data in an easily digestible format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 often update dynamically, providing real-time information and trend tracking.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0" y="2438399"/>
            <a:ext cx="3836200" cy="3481138"/>
          </a:xfrm>
        </p:spPr>
        <p:txBody>
          <a:bodyPr/>
          <a:lstStyle/>
          <a:p>
            <a:r>
              <a:rPr lang="en-US" dirty="0"/>
              <a:t>About Dashboard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3971365"/>
            <a:ext cx="3582200" cy="1819835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sz="2400" dirty="0"/>
              <a:t>An Excel dashboard is a visual interface that displays key metrics and data insights using charts, graphs, and tables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C4D6F0-5251-48B2-91C4-71D5C6761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FE877-9B2C-4358-82FF-E8BE6C67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0" y="2438399"/>
            <a:ext cx="3836200" cy="3044399"/>
          </a:xfrm>
        </p:spPr>
        <p:txBody>
          <a:bodyPr/>
          <a:lstStyle/>
          <a:p>
            <a:r>
              <a:rPr lang="en-IN" dirty="0"/>
              <a:t>Dashboard</a:t>
            </a:r>
            <a:br>
              <a:rPr lang="en-IN" dirty="0"/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061DEF-6102-4738-AC13-12C6BCA50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Report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BC02D0-3641-4E0C-BEC2-8FE1E633723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41254" y="144000"/>
            <a:ext cx="7381522" cy="65435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2B1B-D5F1-4E7E-9227-0E73F18305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93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818D4FC-0DFA-43A9-969C-25D0ABC7B8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9100" y="108141"/>
            <a:ext cx="5280100" cy="604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87D8E4-242B-4302-AB36-04AF3462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Stack Line Chart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9E1616-7F6E-4414-AFFD-428FE6594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5"/>
            <a:ext cx="3372329" cy="14963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use this to display the sales occurred in this month Respectively.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AF221E-930D-4202-B9A5-4A413893C6E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209761" y="251011"/>
            <a:ext cx="5450025" cy="30448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9D8B-1F7D-4C26-A642-7BF13307A7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25863-2D1D-4CF0-A2EE-D4D95814EAAF}"/>
              </a:ext>
            </a:extLst>
          </p:cNvPr>
          <p:cNvSpPr/>
          <p:nvPr/>
        </p:nvSpPr>
        <p:spPr>
          <a:xfrm>
            <a:off x="313765" y="3244334"/>
            <a:ext cx="75785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is a real Time Analysis where for each month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A stacked line chart in Excel displays monthly sales,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showing cumulative data trends for multiple product categories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over time</a:t>
            </a:r>
            <a:r>
              <a:rPr lang="en-IN" dirty="0"/>
              <a:t>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highlights individual contributions and overall trends,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making it easy to compare performance across multiple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products or regions over time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59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1A574F0-A91A-42B1-89FF-0C98D18AB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052B2-F3A3-45E8-9360-7EC2A5740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3D Pie Chart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EC5FE4-1F67-4E62-894D-15F553E6C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6871" y="3819717"/>
            <a:ext cx="3372329" cy="1406706"/>
          </a:xfrm>
        </p:spPr>
        <p:txBody>
          <a:bodyPr/>
          <a:lstStyle/>
          <a:p>
            <a:r>
              <a:rPr lang="en-US" dirty="0"/>
              <a:t>A 3D pie chart here visually represents the sales distribution across different modes of payment.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1AFEC1-FD54-4E05-9CD0-043E9D9966F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449525" y="295835"/>
            <a:ext cx="5293227" cy="30448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EE89-9D38-474C-8D67-7FE69B513C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0CE4C-256F-4D09-85DC-67AF26F5D20D}"/>
              </a:ext>
            </a:extLst>
          </p:cNvPr>
          <p:cNvSpPr txBox="1"/>
          <p:nvPr/>
        </p:nvSpPr>
        <p:spPr>
          <a:xfrm>
            <a:off x="672353" y="3720353"/>
            <a:ext cx="49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slice's size corresponds to the proportion of sales made via each payment method, making it easy to compare and analyze payment preferences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2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1A72F-8D9B-43C2-9EF9-F1EF7B91BE5A}">
  <ds:schemaRefs>
    <ds:schemaRef ds:uri="http://schemas.microsoft.com/office/2006/documentManagement/types"/>
    <ds:schemaRef ds:uri="http://purl.org/dc/terms/"/>
    <ds:schemaRef ds:uri="http://purl.org/dc/elements/1.1/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0</TotalTime>
  <Words>542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Bahnschrift SemiBold Condensed</vt:lpstr>
      <vt:lpstr>Calibri</vt:lpstr>
      <vt:lpstr>Calibri Light</vt:lpstr>
      <vt:lpstr>Rockwell</vt:lpstr>
      <vt:lpstr>Times New Roman</vt:lpstr>
      <vt:lpstr>Office Theme</vt:lpstr>
      <vt:lpstr>Sales Analysis Report </vt:lpstr>
      <vt:lpstr>About Dataset</vt:lpstr>
      <vt:lpstr>Dataset</vt:lpstr>
      <vt:lpstr>About Pivot Tables</vt:lpstr>
      <vt:lpstr>Pivot Tables </vt:lpstr>
      <vt:lpstr>About Dashboard</vt:lpstr>
      <vt:lpstr>Dashboard </vt:lpstr>
      <vt:lpstr>Stack Line Chart</vt:lpstr>
      <vt:lpstr>3D Pie Chart</vt:lpstr>
      <vt:lpstr>Stacked Bar</vt:lpstr>
      <vt:lpstr>3D stacked Column</vt:lpstr>
      <vt:lpstr>Stacked line with markers</vt:lpstr>
      <vt:lpstr>Slicers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2024-07-12T15:39:27Z</dcterms:created>
  <dcterms:modified xsi:type="dcterms:W3CDTF">2024-08-06T16:06:00Z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