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7"/>
  </p:notesMasterIdLst>
  <p:sldIdLst>
    <p:sldId id="256" r:id="rId2"/>
    <p:sldId id="257" r:id="rId3"/>
    <p:sldId id="258" r:id="rId4"/>
    <p:sldId id="259" r:id="rId5"/>
    <p:sldId id="298" r:id="rId6"/>
    <p:sldId id="260" r:id="rId7"/>
    <p:sldId id="299" r:id="rId8"/>
    <p:sldId id="300" r:id="rId9"/>
    <p:sldId id="301" r:id="rId10"/>
    <p:sldId id="302" r:id="rId11"/>
    <p:sldId id="303" r:id="rId12"/>
    <p:sldId id="304" r:id="rId13"/>
    <p:sldId id="305" r:id="rId14"/>
    <p:sldId id="306" r:id="rId15"/>
    <p:sldId id="307" r:id="rId16"/>
  </p:sldIdLst>
  <p:sldSz cx="9144000" cy="5143500" type="screen16x9"/>
  <p:notesSz cx="6858000" cy="9144000"/>
  <p:embeddedFontLst>
    <p:embeddedFont>
      <p:font typeface="Archivo" panose="020B0604020202020204" charset="0"/>
      <p:regular r:id="rId18"/>
      <p:bold r:id="rId19"/>
      <p:italic r:id="rId20"/>
      <p:boldItalic r:id="rId21"/>
    </p:embeddedFont>
    <p:embeddedFont>
      <p:font typeface="Hind" panose="020B0604020202020204" charset="0"/>
      <p:regular r:id="rId22"/>
      <p:bold r:id="rId23"/>
    </p:embeddedFont>
    <p:embeddedFont>
      <p:font typeface="Mada" panose="020B0604020202020204" charset="-78"/>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D2BAAE-894D-4E6E-802B-EF30ACD23397}">
  <a:tblStyle styleId="{04D2BAAE-894D-4E6E-802B-EF30ACD233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d29c8167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d29c8167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d294afe249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d294afe249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143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d294afe249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d294afe249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865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d294afe249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d294afe249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912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d294afe249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d294afe249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716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d294afe249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d294afe249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0489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d294afe249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d294afe249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d294afe249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d294afe249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d294afe249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d294afe249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d294afe249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d294afe249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88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d294afe249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d294afe249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d294afe249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d294afe249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659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d294afe249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d294afe249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331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d294afe249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d294afe249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83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302875"/>
            <a:ext cx="4578900" cy="21282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431125"/>
            <a:ext cx="45789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176475"/>
            <a:ext cx="9405000" cy="5320025"/>
            <a:chOff x="0" y="-176475"/>
            <a:chExt cx="9405000" cy="5320025"/>
          </a:xfrm>
        </p:grpSpPr>
        <p:grpSp>
          <p:nvGrpSpPr>
            <p:cNvPr id="12" name="Google Shape;12;p2"/>
            <p:cNvGrpSpPr/>
            <p:nvPr/>
          </p:nvGrpSpPr>
          <p:grpSpPr>
            <a:xfrm>
              <a:off x="0" y="-176475"/>
              <a:ext cx="2226100" cy="874800"/>
              <a:chOff x="0" y="-176475"/>
              <a:chExt cx="2226100" cy="874800"/>
            </a:xfrm>
          </p:grpSpPr>
          <p:sp>
            <p:nvSpPr>
              <p:cNvPr id="13" name="Google Shape;13;p2"/>
              <p:cNvSpPr/>
              <p:nvPr/>
            </p:nvSpPr>
            <p:spPr>
              <a:xfrm>
                <a:off x="1351300" y="-176475"/>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4" name="Google Shape;14;p2"/>
              <p:cNvSpPr/>
              <p:nvPr/>
            </p:nvSpPr>
            <p:spPr>
              <a:xfrm>
                <a:off x="261000" y="130475"/>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5" name="Google Shape;15;p2"/>
              <p:cNvCxnSpPr/>
              <p:nvPr/>
            </p:nvCxnSpPr>
            <p:spPr>
              <a:xfrm>
                <a:off x="0" y="2609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6" name="Google Shape;16;p2"/>
            <p:cNvGrpSpPr/>
            <p:nvPr/>
          </p:nvGrpSpPr>
          <p:grpSpPr>
            <a:xfrm>
              <a:off x="7354500" y="4621550"/>
              <a:ext cx="2050500" cy="522000"/>
              <a:chOff x="7354500" y="4621550"/>
              <a:chExt cx="2050500" cy="522000"/>
            </a:xfrm>
          </p:grpSpPr>
          <p:sp>
            <p:nvSpPr>
              <p:cNvPr id="17" name="Google Shape;17;p2"/>
              <p:cNvSpPr/>
              <p:nvPr/>
            </p:nvSpPr>
            <p:spPr>
              <a:xfrm>
                <a:off x="8883000" y="462155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8" name="Google Shape;18;p2"/>
              <p:cNvSpPr/>
              <p:nvPr/>
            </p:nvSpPr>
            <p:spPr>
              <a:xfrm>
                <a:off x="7354500" y="475202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9" name="Google Shape;19;p2"/>
              <p:cNvCxnSpPr>
                <a:endCxn id="17" idx="6"/>
              </p:cNvCxnSpPr>
              <p:nvPr/>
            </p:nvCxnSpPr>
            <p:spPr>
              <a:xfrm>
                <a:off x="7354500" y="488255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2" name="Google Shape;112;p11"/>
          <p:cNvGrpSpPr/>
          <p:nvPr/>
        </p:nvGrpSpPr>
        <p:grpSpPr>
          <a:xfrm>
            <a:off x="-261000" y="0"/>
            <a:ext cx="5260250" cy="5319900"/>
            <a:chOff x="-261000" y="0"/>
            <a:chExt cx="5260250" cy="5319900"/>
          </a:xfrm>
        </p:grpSpPr>
        <p:grpSp>
          <p:nvGrpSpPr>
            <p:cNvPr id="113" name="Google Shape;113;p11"/>
            <p:cNvGrpSpPr/>
            <p:nvPr/>
          </p:nvGrpSpPr>
          <p:grpSpPr>
            <a:xfrm>
              <a:off x="2773150" y="4445100"/>
              <a:ext cx="2226100" cy="874800"/>
              <a:chOff x="2773150" y="4445100"/>
              <a:chExt cx="2226100" cy="874800"/>
            </a:xfrm>
          </p:grpSpPr>
          <p:sp>
            <p:nvSpPr>
              <p:cNvPr id="114" name="Google Shape;114;p11"/>
              <p:cNvSpPr/>
              <p:nvPr/>
            </p:nvSpPr>
            <p:spPr>
              <a:xfrm>
                <a:off x="4124450" y="4445100"/>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15" name="Google Shape;115;p11"/>
              <p:cNvSpPr/>
              <p:nvPr/>
            </p:nvSpPr>
            <p:spPr>
              <a:xfrm>
                <a:off x="3034150" y="47520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16" name="Google Shape;116;p11"/>
              <p:cNvCxnSpPr/>
              <p:nvPr/>
            </p:nvCxnSpPr>
            <p:spPr>
              <a:xfrm>
                <a:off x="2773150" y="4882525"/>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17" name="Google Shape;117;p11"/>
            <p:cNvGrpSpPr/>
            <p:nvPr/>
          </p:nvGrpSpPr>
          <p:grpSpPr>
            <a:xfrm>
              <a:off x="-261000" y="0"/>
              <a:ext cx="2050500" cy="522000"/>
              <a:chOff x="-261000" y="0"/>
              <a:chExt cx="2050500" cy="522000"/>
            </a:xfrm>
          </p:grpSpPr>
          <p:sp>
            <p:nvSpPr>
              <p:cNvPr id="118" name="Google Shape;118;p11"/>
              <p:cNvSpPr/>
              <p:nvPr/>
            </p:nvSpPr>
            <p:spPr>
              <a:xfrm flipH="1">
                <a:off x="-261000" y="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19" name="Google Shape;119;p11"/>
              <p:cNvSpPr/>
              <p:nvPr/>
            </p:nvSpPr>
            <p:spPr>
              <a:xfrm flipH="1">
                <a:off x="1528500" y="13047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20" name="Google Shape;120;p11"/>
              <p:cNvCxnSpPr>
                <a:endCxn id="118" idx="6"/>
              </p:cNvCxnSpPr>
              <p:nvPr/>
            </p:nvCxnSpPr>
            <p:spPr>
              <a:xfrm rot="10800000">
                <a:off x="-261000" y="26100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22"/>
        <p:cNvGrpSpPr/>
        <p:nvPr/>
      </p:nvGrpSpPr>
      <p:grpSpPr>
        <a:xfrm>
          <a:off x="0" y="0"/>
          <a:ext cx="0" cy="0"/>
          <a:chOff x="0" y="0"/>
          <a:chExt cx="0" cy="0"/>
        </a:xfrm>
      </p:grpSpPr>
      <p:sp>
        <p:nvSpPr>
          <p:cNvPr id="123" name="Google Shape;12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4" name="Google Shape;124;p13"/>
          <p:cNvGrpSpPr/>
          <p:nvPr/>
        </p:nvGrpSpPr>
        <p:grpSpPr>
          <a:xfrm>
            <a:off x="0" y="-451278"/>
            <a:ext cx="9586025" cy="6040428"/>
            <a:chOff x="0" y="-451278"/>
            <a:chExt cx="9586025" cy="6040428"/>
          </a:xfrm>
        </p:grpSpPr>
        <p:grpSp>
          <p:nvGrpSpPr>
            <p:cNvPr id="125" name="Google Shape;125;p13"/>
            <p:cNvGrpSpPr/>
            <p:nvPr/>
          </p:nvGrpSpPr>
          <p:grpSpPr>
            <a:xfrm>
              <a:off x="0" y="4351950"/>
              <a:ext cx="1789500" cy="1237200"/>
              <a:chOff x="0" y="4351950"/>
              <a:chExt cx="1789500" cy="1237200"/>
            </a:xfrm>
          </p:grpSpPr>
          <p:sp>
            <p:nvSpPr>
              <p:cNvPr id="126" name="Google Shape;126;p13"/>
              <p:cNvSpPr/>
              <p:nvPr/>
            </p:nvSpPr>
            <p:spPr>
              <a:xfrm>
                <a:off x="1528500" y="4776525"/>
                <a:ext cx="261000" cy="2610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27" name="Google Shape;127;p13"/>
              <p:cNvSpPr/>
              <p:nvPr/>
            </p:nvSpPr>
            <p:spPr>
              <a:xfrm rot="5400000">
                <a:off x="-261000" y="48400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28" name="Google Shape;128;p13"/>
              <p:cNvCxnSpPr/>
              <p:nvPr/>
            </p:nvCxnSpPr>
            <p:spPr>
              <a:xfrm>
                <a:off x="0" y="4907025"/>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29" name="Google Shape;129;p13"/>
            <p:cNvGrpSpPr/>
            <p:nvPr/>
          </p:nvGrpSpPr>
          <p:grpSpPr>
            <a:xfrm>
              <a:off x="8711225" y="0"/>
              <a:ext cx="874800" cy="874800"/>
              <a:chOff x="8711225" y="0"/>
              <a:chExt cx="874800" cy="874800"/>
            </a:xfrm>
          </p:grpSpPr>
          <p:sp>
            <p:nvSpPr>
              <p:cNvPr id="130" name="Google Shape;130;p13"/>
              <p:cNvSpPr/>
              <p:nvPr/>
            </p:nvSpPr>
            <p:spPr>
              <a:xfrm>
                <a:off x="8711225" y="0"/>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31" name="Google Shape;131;p13"/>
              <p:cNvSpPr/>
              <p:nvPr/>
            </p:nvSpPr>
            <p:spPr>
              <a:xfrm>
                <a:off x="8887625" y="176400"/>
                <a:ext cx="522000" cy="522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32" name="Google Shape;132;p13"/>
              <p:cNvCxnSpPr>
                <a:stCxn id="130" idx="2"/>
                <a:endCxn id="130" idx="6"/>
              </p:cNvCxnSpPr>
              <p:nvPr/>
            </p:nvCxnSpPr>
            <p:spPr>
              <a:xfrm>
                <a:off x="8711225" y="437400"/>
                <a:ext cx="874800" cy="0"/>
              </a:xfrm>
              <a:prstGeom prst="straightConnector1">
                <a:avLst/>
              </a:prstGeom>
              <a:noFill/>
              <a:ln w="19050" cap="flat" cmpd="sng">
                <a:solidFill>
                  <a:schemeClr val="dk1"/>
                </a:solidFill>
                <a:prstDash val="solid"/>
                <a:round/>
                <a:headEnd type="none" w="med" len="med"/>
                <a:tailEnd type="none" w="med" len="med"/>
              </a:ln>
            </p:spPr>
          </p:cxnSp>
        </p:grpSp>
        <p:grpSp>
          <p:nvGrpSpPr>
            <p:cNvPr id="133" name="Google Shape;133;p13"/>
            <p:cNvGrpSpPr/>
            <p:nvPr/>
          </p:nvGrpSpPr>
          <p:grpSpPr>
            <a:xfrm>
              <a:off x="0" y="-451278"/>
              <a:ext cx="874800" cy="1023176"/>
              <a:chOff x="0" y="-451278"/>
              <a:chExt cx="874800" cy="1023176"/>
            </a:xfrm>
          </p:grpSpPr>
          <p:sp>
            <p:nvSpPr>
              <p:cNvPr id="134" name="Google Shape;134;p13"/>
              <p:cNvSpPr/>
              <p:nvPr/>
            </p:nvSpPr>
            <p:spPr>
              <a:xfrm>
                <a:off x="266050" y="229298"/>
                <a:ext cx="342600" cy="34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35" name="Google Shape;135;p13"/>
              <p:cNvSpPr/>
              <p:nvPr/>
            </p:nvSpPr>
            <p:spPr>
              <a:xfrm>
                <a:off x="0" y="-451278"/>
                <a:ext cx="874800" cy="87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38" name="Google Shape;138;p14"/>
          <p:cNvGrpSpPr/>
          <p:nvPr/>
        </p:nvGrpSpPr>
        <p:grpSpPr>
          <a:xfrm>
            <a:off x="227100" y="-187650"/>
            <a:ext cx="8916900" cy="5331250"/>
            <a:chOff x="227100" y="-187650"/>
            <a:chExt cx="8916900" cy="5331250"/>
          </a:xfrm>
        </p:grpSpPr>
        <p:grpSp>
          <p:nvGrpSpPr>
            <p:cNvPr id="139" name="Google Shape;139;p14"/>
            <p:cNvGrpSpPr/>
            <p:nvPr/>
          </p:nvGrpSpPr>
          <p:grpSpPr>
            <a:xfrm>
              <a:off x="7354500" y="4621600"/>
              <a:ext cx="1789501" cy="522000"/>
              <a:chOff x="7354500" y="4621600"/>
              <a:chExt cx="1789501" cy="522000"/>
            </a:xfrm>
          </p:grpSpPr>
          <p:sp>
            <p:nvSpPr>
              <p:cNvPr id="140" name="Google Shape;140;p14"/>
              <p:cNvSpPr/>
              <p:nvPr/>
            </p:nvSpPr>
            <p:spPr>
              <a:xfrm>
                <a:off x="7354500" y="4621600"/>
                <a:ext cx="522000" cy="522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41" name="Google Shape;141;p14"/>
              <p:cNvSpPr/>
              <p:nvPr/>
            </p:nvSpPr>
            <p:spPr>
              <a:xfrm>
                <a:off x="7484925" y="4752049"/>
                <a:ext cx="261000" cy="261000"/>
              </a:xfrm>
              <a:prstGeom prst="diamond">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42" name="Google Shape;142;p14"/>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43" name="Google Shape;143;p14"/>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44" name="Google Shape;144;p14"/>
            <p:cNvGrpSpPr/>
            <p:nvPr/>
          </p:nvGrpSpPr>
          <p:grpSpPr>
            <a:xfrm>
              <a:off x="227100" y="-187650"/>
              <a:ext cx="261000" cy="1977150"/>
              <a:chOff x="227100" y="-187650"/>
              <a:chExt cx="261000" cy="1977150"/>
            </a:xfrm>
          </p:grpSpPr>
          <p:sp>
            <p:nvSpPr>
              <p:cNvPr id="145" name="Google Shape;145;p14"/>
              <p:cNvSpPr/>
              <p:nvPr/>
            </p:nvSpPr>
            <p:spPr>
              <a:xfrm rot="5400000">
                <a:off x="-261000" y="300450"/>
                <a:ext cx="1237200" cy="261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46" name="Google Shape;146;p14"/>
              <p:cNvSpPr/>
              <p:nvPr/>
            </p:nvSpPr>
            <p:spPr>
              <a:xfrm>
                <a:off x="227100" y="1528500"/>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47" name="Google Shape;147;p14"/>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TITLE_ONLY_2">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grpSp>
        <p:nvGrpSpPr>
          <p:cNvPr id="150" name="Google Shape;150;p15"/>
          <p:cNvGrpSpPr/>
          <p:nvPr/>
        </p:nvGrpSpPr>
        <p:grpSpPr>
          <a:xfrm rot="10800000" flipH="1">
            <a:off x="-630975" y="0"/>
            <a:ext cx="9778723" cy="5006554"/>
            <a:chOff x="-630975" y="136950"/>
            <a:chExt cx="9778723" cy="5006554"/>
          </a:xfrm>
        </p:grpSpPr>
        <p:grpSp>
          <p:nvGrpSpPr>
            <p:cNvPr id="151" name="Google Shape;151;p15"/>
            <p:cNvGrpSpPr/>
            <p:nvPr/>
          </p:nvGrpSpPr>
          <p:grpSpPr>
            <a:xfrm rot="5400000">
              <a:off x="7966642" y="3962399"/>
              <a:ext cx="1789512" cy="572700"/>
              <a:chOff x="7354489" y="4596196"/>
              <a:chExt cx="1789512" cy="572700"/>
            </a:xfrm>
          </p:grpSpPr>
          <p:sp>
            <p:nvSpPr>
              <p:cNvPr id="152" name="Google Shape;152;p15"/>
              <p:cNvSpPr/>
              <p:nvPr/>
            </p:nvSpPr>
            <p:spPr>
              <a:xfrm rot="5400000">
                <a:off x="7354489" y="4596196"/>
                <a:ext cx="572700" cy="57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53" name="Google Shape;153;p15"/>
              <p:cNvSpPr/>
              <p:nvPr/>
            </p:nvSpPr>
            <p:spPr>
              <a:xfrm>
                <a:off x="7510325" y="4752049"/>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54" name="Google Shape;154;p15"/>
              <p:cNvSpPr/>
              <p:nvPr/>
            </p:nvSpPr>
            <p:spPr>
              <a:xfrm>
                <a:off x="8883000" y="4752050"/>
                <a:ext cx="261000" cy="261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55" name="Google Shape;155;p15"/>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56" name="Google Shape;156;p15"/>
            <p:cNvGrpSpPr/>
            <p:nvPr/>
          </p:nvGrpSpPr>
          <p:grpSpPr>
            <a:xfrm rot="-5400000">
              <a:off x="227100" y="-721125"/>
              <a:ext cx="261000" cy="1977150"/>
              <a:chOff x="227100" y="-187650"/>
              <a:chExt cx="261000" cy="1977150"/>
            </a:xfrm>
          </p:grpSpPr>
          <p:sp>
            <p:nvSpPr>
              <p:cNvPr id="157" name="Google Shape;157;p15"/>
              <p:cNvSpPr/>
              <p:nvPr/>
            </p:nvSpPr>
            <p:spPr>
              <a:xfrm rot="5400000">
                <a:off x="-261000" y="3004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58" name="Google Shape;158;p15"/>
              <p:cNvSpPr/>
              <p:nvPr/>
            </p:nvSpPr>
            <p:spPr>
              <a:xfrm>
                <a:off x="227100" y="1528500"/>
                <a:ext cx="261000" cy="2610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59" name="Google Shape;159;p15"/>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8"/>
        <p:cNvGrpSpPr/>
        <p:nvPr/>
      </p:nvGrpSpPr>
      <p:grpSpPr>
        <a:xfrm>
          <a:off x="0" y="0"/>
          <a:ext cx="0" cy="0"/>
          <a:chOff x="0" y="0"/>
          <a:chExt cx="0" cy="0"/>
        </a:xfrm>
      </p:grpSpPr>
      <p:grpSp>
        <p:nvGrpSpPr>
          <p:cNvPr id="209" name="Google Shape;209;p20"/>
          <p:cNvGrpSpPr/>
          <p:nvPr/>
        </p:nvGrpSpPr>
        <p:grpSpPr>
          <a:xfrm rot="10800000" flipH="1">
            <a:off x="0" y="-24075"/>
            <a:ext cx="9405000" cy="5320025"/>
            <a:chOff x="0" y="-176475"/>
            <a:chExt cx="9405000" cy="5320025"/>
          </a:xfrm>
        </p:grpSpPr>
        <p:grpSp>
          <p:nvGrpSpPr>
            <p:cNvPr id="210" name="Google Shape;210;p20"/>
            <p:cNvGrpSpPr/>
            <p:nvPr/>
          </p:nvGrpSpPr>
          <p:grpSpPr>
            <a:xfrm>
              <a:off x="0" y="-176475"/>
              <a:ext cx="2226100" cy="874800"/>
              <a:chOff x="0" y="-176475"/>
              <a:chExt cx="2226100" cy="874800"/>
            </a:xfrm>
          </p:grpSpPr>
          <p:sp>
            <p:nvSpPr>
              <p:cNvPr id="211" name="Google Shape;211;p20"/>
              <p:cNvSpPr/>
              <p:nvPr/>
            </p:nvSpPr>
            <p:spPr>
              <a:xfrm>
                <a:off x="1351300" y="-176475"/>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12" name="Google Shape;212;p20"/>
              <p:cNvSpPr/>
              <p:nvPr/>
            </p:nvSpPr>
            <p:spPr>
              <a:xfrm>
                <a:off x="261000" y="130475"/>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13" name="Google Shape;213;p20"/>
              <p:cNvCxnSpPr/>
              <p:nvPr/>
            </p:nvCxnSpPr>
            <p:spPr>
              <a:xfrm>
                <a:off x="0" y="2609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214" name="Google Shape;214;p20"/>
            <p:cNvGrpSpPr/>
            <p:nvPr/>
          </p:nvGrpSpPr>
          <p:grpSpPr>
            <a:xfrm>
              <a:off x="7354500" y="4621550"/>
              <a:ext cx="2050500" cy="522000"/>
              <a:chOff x="7354500" y="4621550"/>
              <a:chExt cx="2050500" cy="522000"/>
            </a:xfrm>
          </p:grpSpPr>
          <p:sp>
            <p:nvSpPr>
              <p:cNvPr id="215" name="Google Shape;215;p20"/>
              <p:cNvSpPr/>
              <p:nvPr/>
            </p:nvSpPr>
            <p:spPr>
              <a:xfrm>
                <a:off x="8883000" y="462155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16" name="Google Shape;216;p20"/>
              <p:cNvSpPr/>
              <p:nvPr/>
            </p:nvSpPr>
            <p:spPr>
              <a:xfrm>
                <a:off x="7354500" y="475202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17" name="Google Shape;217;p20"/>
              <p:cNvCxnSpPr>
                <a:endCxn id="215" idx="6"/>
              </p:cNvCxnSpPr>
              <p:nvPr/>
            </p:nvCxnSpPr>
            <p:spPr>
              <a:xfrm>
                <a:off x="7354500" y="488255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8"/>
        <p:cNvGrpSpPr/>
        <p:nvPr/>
      </p:nvGrpSpPr>
      <p:grpSpPr>
        <a:xfrm>
          <a:off x="0" y="0"/>
          <a:ext cx="0" cy="0"/>
          <a:chOff x="0" y="0"/>
          <a:chExt cx="0" cy="0"/>
        </a:xfrm>
      </p:grpSpPr>
      <p:grpSp>
        <p:nvGrpSpPr>
          <p:cNvPr id="219" name="Google Shape;219;p21"/>
          <p:cNvGrpSpPr/>
          <p:nvPr/>
        </p:nvGrpSpPr>
        <p:grpSpPr>
          <a:xfrm rot="10800000" flipH="1">
            <a:off x="227100" y="-187650"/>
            <a:ext cx="8916900" cy="5507599"/>
            <a:chOff x="227100" y="-187650"/>
            <a:chExt cx="8916900" cy="5507599"/>
          </a:xfrm>
        </p:grpSpPr>
        <p:grpSp>
          <p:nvGrpSpPr>
            <p:cNvPr id="220" name="Google Shape;220;p21"/>
            <p:cNvGrpSpPr/>
            <p:nvPr/>
          </p:nvGrpSpPr>
          <p:grpSpPr>
            <a:xfrm>
              <a:off x="7354490" y="4445149"/>
              <a:ext cx="1789510" cy="874800"/>
              <a:chOff x="7354490" y="4445149"/>
              <a:chExt cx="1789510" cy="874800"/>
            </a:xfrm>
          </p:grpSpPr>
          <p:sp>
            <p:nvSpPr>
              <p:cNvPr id="221" name="Google Shape;221;p21"/>
              <p:cNvSpPr/>
              <p:nvPr/>
            </p:nvSpPr>
            <p:spPr>
              <a:xfrm>
                <a:off x="7354490" y="4445149"/>
                <a:ext cx="874800" cy="87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22" name="Google Shape;222;p21"/>
              <p:cNvSpPr/>
              <p:nvPr/>
            </p:nvSpPr>
            <p:spPr>
              <a:xfrm>
                <a:off x="7661375" y="4752049"/>
                <a:ext cx="261000" cy="261000"/>
              </a:xfrm>
              <a:prstGeom prst="diamond">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23" name="Google Shape;223;p21"/>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24" name="Google Shape;224;p21"/>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225" name="Google Shape;225;p21"/>
            <p:cNvGrpSpPr/>
            <p:nvPr/>
          </p:nvGrpSpPr>
          <p:grpSpPr>
            <a:xfrm>
              <a:off x="227100" y="-187650"/>
              <a:ext cx="261000" cy="1977150"/>
              <a:chOff x="227100" y="-187650"/>
              <a:chExt cx="261000" cy="1977150"/>
            </a:xfrm>
          </p:grpSpPr>
          <p:sp>
            <p:nvSpPr>
              <p:cNvPr id="226" name="Google Shape;226;p21"/>
              <p:cNvSpPr/>
              <p:nvPr/>
            </p:nvSpPr>
            <p:spPr>
              <a:xfrm rot="5400000">
                <a:off x="-261000" y="300450"/>
                <a:ext cx="1237200" cy="261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27" name="Google Shape;227;p21"/>
              <p:cNvSpPr/>
              <p:nvPr/>
            </p:nvSpPr>
            <p:spPr>
              <a:xfrm>
                <a:off x="227100" y="1528500"/>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28" name="Google Shape;228;p21"/>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 name="Google Shape;24;p3"/>
          <p:cNvGrpSpPr/>
          <p:nvPr/>
        </p:nvGrpSpPr>
        <p:grpSpPr>
          <a:xfrm>
            <a:off x="0" y="-176475"/>
            <a:ext cx="9405000" cy="5320025"/>
            <a:chOff x="0" y="-176475"/>
            <a:chExt cx="9405000" cy="5320025"/>
          </a:xfrm>
        </p:grpSpPr>
        <p:grpSp>
          <p:nvGrpSpPr>
            <p:cNvPr id="25" name="Google Shape;25;p3"/>
            <p:cNvGrpSpPr/>
            <p:nvPr/>
          </p:nvGrpSpPr>
          <p:grpSpPr>
            <a:xfrm>
              <a:off x="0" y="-176475"/>
              <a:ext cx="2226100" cy="874800"/>
              <a:chOff x="0" y="-176475"/>
              <a:chExt cx="2226100" cy="874800"/>
            </a:xfrm>
          </p:grpSpPr>
          <p:sp>
            <p:nvSpPr>
              <p:cNvPr id="26" name="Google Shape;26;p3"/>
              <p:cNvSpPr/>
              <p:nvPr/>
            </p:nvSpPr>
            <p:spPr>
              <a:xfrm>
                <a:off x="1351300" y="-176475"/>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7" name="Google Shape;27;p3"/>
              <p:cNvSpPr/>
              <p:nvPr/>
            </p:nvSpPr>
            <p:spPr>
              <a:xfrm>
                <a:off x="261000" y="130475"/>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8" name="Google Shape;28;p3"/>
              <p:cNvCxnSpPr/>
              <p:nvPr/>
            </p:nvCxnSpPr>
            <p:spPr>
              <a:xfrm>
                <a:off x="0" y="2609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29" name="Google Shape;29;p3"/>
            <p:cNvGrpSpPr/>
            <p:nvPr/>
          </p:nvGrpSpPr>
          <p:grpSpPr>
            <a:xfrm>
              <a:off x="7354500" y="4621550"/>
              <a:ext cx="2050500" cy="522000"/>
              <a:chOff x="7354500" y="4621550"/>
              <a:chExt cx="2050500" cy="522000"/>
            </a:xfrm>
          </p:grpSpPr>
          <p:sp>
            <p:nvSpPr>
              <p:cNvPr id="30" name="Google Shape;30;p3"/>
              <p:cNvSpPr/>
              <p:nvPr/>
            </p:nvSpPr>
            <p:spPr>
              <a:xfrm>
                <a:off x="8883000" y="462155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31" name="Google Shape;31;p3"/>
              <p:cNvSpPr/>
              <p:nvPr/>
            </p:nvSpPr>
            <p:spPr>
              <a:xfrm>
                <a:off x="7354500" y="475202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32" name="Google Shape;32;p3"/>
              <p:cNvCxnSpPr>
                <a:endCxn id="30" idx="6"/>
              </p:cNvCxnSpPr>
              <p:nvPr/>
            </p:nvCxnSpPr>
            <p:spPr>
              <a:xfrm>
                <a:off x="7354500" y="488255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113200"/>
            <a:ext cx="7704000" cy="369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rgbClr val="434343"/>
              </a:buClr>
              <a:buSzPts val="1400"/>
              <a:buChar char="●"/>
              <a:defRPr sz="12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36" name="Google Shape;36;p4"/>
          <p:cNvGrpSpPr/>
          <p:nvPr/>
        </p:nvGrpSpPr>
        <p:grpSpPr>
          <a:xfrm>
            <a:off x="-264543" y="-451278"/>
            <a:ext cx="9408544" cy="5594828"/>
            <a:chOff x="-264543" y="-451278"/>
            <a:chExt cx="9408544" cy="5594828"/>
          </a:xfrm>
        </p:grpSpPr>
        <p:sp>
          <p:nvSpPr>
            <p:cNvPr id="37" name="Google Shape;37;p4"/>
            <p:cNvSpPr/>
            <p:nvPr/>
          </p:nvSpPr>
          <p:spPr>
            <a:xfrm flipH="1">
              <a:off x="-264543" y="4621550"/>
              <a:ext cx="522000" cy="522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38" name="Google Shape;38;p4"/>
            <p:cNvSpPr/>
            <p:nvPr/>
          </p:nvSpPr>
          <p:spPr>
            <a:xfrm flipH="1">
              <a:off x="1524957" y="475202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39" name="Google Shape;39;p4"/>
            <p:cNvCxnSpPr>
              <a:endCxn id="37" idx="6"/>
            </p:cNvCxnSpPr>
            <p:nvPr/>
          </p:nvCxnSpPr>
          <p:spPr>
            <a:xfrm rot="10800000">
              <a:off x="-264543" y="4882550"/>
              <a:ext cx="2050500" cy="0"/>
            </a:xfrm>
            <a:prstGeom prst="straightConnector1">
              <a:avLst/>
            </a:prstGeom>
            <a:noFill/>
            <a:ln w="19050" cap="flat" cmpd="sng">
              <a:solidFill>
                <a:schemeClr val="dk1"/>
              </a:solidFill>
              <a:prstDash val="solid"/>
              <a:round/>
              <a:headEnd type="none" w="med" len="med"/>
              <a:tailEnd type="none" w="med" len="med"/>
            </a:ln>
          </p:spPr>
        </p:cxnSp>
        <p:grpSp>
          <p:nvGrpSpPr>
            <p:cNvPr id="40" name="Google Shape;40;p4"/>
            <p:cNvGrpSpPr/>
            <p:nvPr/>
          </p:nvGrpSpPr>
          <p:grpSpPr>
            <a:xfrm>
              <a:off x="8269200" y="-451278"/>
              <a:ext cx="874800" cy="1023176"/>
              <a:chOff x="0" y="-451278"/>
              <a:chExt cx="874800" cy="1023176"/>
            </a:xfrm>
          </p:grpSpPr>
          <p:sp>
            <p:nvSpPr>
              <p:cNvPr id="41" name="Google Shape;41;p4"/>
              <p:cNvSpPr/>
              <p:nvPr/>
            </p:nvSpPr>
            <p:spPr>
              <a:xfrm>
                <a:off x="266050" y="229298"/>
                <a:ext cx="342600" cy="342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42" name="Google Shape;42;p4"/>
              <p:cNvSpPr/>
              <p:nvPr/>
            </p:nvSpPr>
            <p:spPr>
              <a:xfrm>
                <a:off x="0" y="-451278"/>
                <a:ext cx="874800" cy="87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sp>
        <p:nvSpPr>
          <p:cNvPr id="44" name="Google Shape;44;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1pPr>
            <a:lvl2pPr lvl="1"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2pPr>
            <a:lvl3pPr lvl="2"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3pPr>
            <a:lvl4pPr lvl="3"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4pPr>
            <a:lvl5pPr lvl="4"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5pPr>
            <a:lvl6pPr lvl="5"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6pPr>
            <a:lvl7pPr lvl="6"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7pPr>
            <a:lvl8pPr lvl="7"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8pPr>
            <a:lvl9pPr lvl="8"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9pPr>
          </a:lstStyle>
          <a:p>
            <a:endParaRPr/>
          </a:p>
        </p:txBody>
      </p:sp>
      <p:sp>
        <p:nvSpPr>
          <p:cNvPr id="45" name="Google Shape;45;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2pPr>
            <a:lvl3pPr lvl="2"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3pPr>
            <a:lvl4pPr lvl="3"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4pPr>
            <a:lvl5pPr lvl="4"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5pPr>
            <a:lvl6pPr lvl="5"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6pPr>
            <a:lvl7pPr lvl="6"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7pPr>
            <a:lvl8pPr lvl="7"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8pPr>
            <a:lvl9pPr lvl="8"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9pPr>
          </a:lstStyle>
          <a:p>
            <a:endParaRPr/>
          </a:p>
        </p:txBody>
      </p:sp>
      <p:sp>
        <p:nvSpPr>
          <p:cNvPr id="46" name="Google Shape;46;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9" name="Google Shape;49;p5"/>
          <p:cNvGrpSpPr/>
          <p:nvPr/>
        </p:nvGrpSpPr>
        <p:grpSpPr>
          <a:xfrm>
            <a:off x="227100" y="-187650"/>
            <a:ext cx="8916900" cy="5331250"/>
            <a:chOff x="227100" y="-187650"/>
            <a:chExt cx="8916900" cy="5331250"/>
          </a:xfrm>
        </p:grpSpPr>
        <p:grpSp>
          <p:nvGrpSpPr>
            <p:cNvPr id="50" name="Google Shape;50;p5"/>
            <p:cNvGrpSpPr/>
            <p:nvPr/>
          </p:nvGrpSpPr>
          <p:grpSpPr>
            <a:xfrm>
              <a:off x="7354489" y="4621600"/>
              <a:ext cx="1789511" cy="522000"/>
              <a:chOff x="7354489" y="4621600"/>
              <a:chExt cx="1789511" cy="522000"/>
            </a:xfrm>
          </p:grpSpPr>
          <p:sp>
            <p:nvSpPr>
              <p:cNvPr id="51" name="Google Shape;51;p5"/>
              <p:cNvSpPr/>
              <p:nvPr/>
            </p:nvSpPr>
            <p:spPr>
              <a:xfrm>
                <a:off x="7354489" y="4621600"/>
                <a:ext cx="522000" cy="522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52" name="Google Shape;52;p5"/>
              <p:cNvSpPr/>
              <p:nvPr/>
            </p:nvSpPr>
            <p:spPr>
              <a:xfrm>
                <a:off x="7484925" y="4752049"/>
                <a:ext cx="261000" cy="261000"/>
              </a:xfrm>
              <a:prstGeom prst="diamond">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53" name="Google Shape;53;p5"/>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54" name="Google Shape;54;p5"/>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55" name="Google Shape;55;p5"/>
            <p:cNvGrpSpPr/>
            <p:nvPr/>
          </p:nvGrpSpPr>
          <p:grpSpPr>
            <a:xfrm>
              <a:off x="227100" y="-187650"/>
              <a:ext cx="261000" cy="1977150"/>
              <a:chOff x="227100" y="-187650"/>
              <a:chExt cx="261000" cy="1977150"/>
            </a:xfrm>
          </p:grpSpPr>
          <p:sp>
            <p:nvSpPr>
              <p:cNvPr id="56" name="Google Shape;56;p5"/>
              <p:cNvSpPr/>
              <p:nvPr/>
            </p:nvSpPr>
            <p:spPr>
              <a:xfrm rot="5400000">
                <a:off x="-261000" y="300450"/>
                <a:ext cx="1237200" cy="261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57" name="Google Shape;57;p5"/>
              <p:cNvSpPr/>
              <p:nvPr/>
            </p:nvSpPr>
            <p:spPr>
              <a:xfrm>
                <a:off x="227100" y="1528500"/>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58" name="Google Shape;58;p5"/>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grpSp>
        <p:nvGrpSpPr>
          <p:cNvPr id="61" name="Google Shape;61;p6"/>
          <p:cNvGrpSpPr/>
          <p:nvPr/>
        </p:nvGrpSpPr>
        <p:grpSpPr>
          <a:xfrm>
            <a:off x="-630975" y="136950"/>
            <a:ext cx="9778750" cy="5006554"/>
            <a:chOff x="-630975" y="136950"/>
            <a:chExt cx="9778750" cy="5006554"/>
          </a:xfrm>
        </p:grpSpPr>
        <p:grpSp>
          <p:nvGrpSpPr>
            <p:cNvPr id="62" name="Google Shape;62;p6"/>
            <p:cNvGrpSpPr/>
            <p:nvPr/>
          </p:nvGrpSpPr>
          <p:grpSpPr>
            <a:xfrm rot="5400000">
              <a:off x="7966673" y="3962402"/>
              <a:ext cx="1789504" cy="572700"/>
              <a:chOff x="7354496" y="4596170"/>
              <a:chExt cx="1789504" cy="572700"/>
            </a:xfrm>
          </p:grpSpPr>
          <p:sp>
            <p:nvSpPr>
              <p:cNvPr id="63" name="Google Shape;63;p6"/>
              <p:cNvSpPr/>
              <p:nvPr/>
            </p:nvSpPr>
            <p:spPr>
              <a:xfrm rot="-5400000">
                <a:off x="7354496" y="4596170"/>
                <a:ext cx="572700" cy="57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64" name="Google Shape;64;p6"/>
              <p:cNvSpPr/>
              <p:nvPr/>
            </p:nvSpPr>
            <p:spPr>
              <a:xfrm>
                <a:off x="7510350" y="4752049"/>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65" name="Google Shape;65;p6"/>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66" name="Google Shape;66;p6"/>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67" name="Google Shape;67;p6"/>
            <p:cNvGrpSpPr/>
            <p:nvPr/>
          </p:nvGrpSpPr>
          <p:grpSpPr>
            <a:xfrm rot="-5400000">
              <a:off x="227100" y="-721125"/>
              <a:ext cx="261000" cy="1977150"/>
              <a:chOff x="227100" y="-187650"/>
              <a:chExt cx="261000" cy="1977150"/>
            </a:xfrm>
          </p:grpSpPr>
          <p:sp>
            <p:nvSpPr>
              <p:cNvPr id="68" name="Google Shape;68;p6"/>
              <p:cNvSpPr/>
              <p:nvPr/>
            </p:nvSpPr>
            <p:spPr>
              <a:xfrm rot="5400000">
                <a:off x="-261000" y="300450"/>
                <a:ext cx="1237200" cy="2610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69" name="Google Shape;69;p6"/>
              <p:cNvSpPr/>
              <p:nvPr/>
            </p:nvSpPr>
            <p:spPr>
              <a:xfrm>
                <a:off x="227100" y="1528500"/>
                <a:ext cx="261000" cy="2610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70" name="Google Shape;70;p6"/>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74" name="Google Shape;74;p7"/>
          <p:cNvGrpSpPr/>
          <p:nvPr/>
        </p:nvGrpSpPr>
        <p:grpSpPr>
          <a:xfrm>
            <a:off x="-630975" y="136950"/>
            <a:ext cx="9929770" cy="5006554"/>
            <a:chOff x="-630975" y="136950"/>
            <a:chExt cx="9929770" cy="5006554"/>
          </a:xfrm>
        </p:grpSpPr>
        <p:grpSp>
          <p:nvGrpSpPr>
            <p:cNvPr id="75" name="Google Shape;75;p7"/>
            <p:cNvGrpSpPr/>
            <p:nvPr/>
          </p:nvGrpSpPr>
          <p:grpSpPr>
            <a:xfrm rot="5400000">
              <a:off x="7966640" y="3811349"/>
              <a:ext cx="1789510" cy="874800"/>
              <a:chOff x="7354490" y="4445149"/>
              <a:chExt cx="1789510" cy="874800"/>
            </a:xfrm>
          </p:grpSpPr>
          <p:sp>
            <p:nvSpPr>
              <p:cNvPr id="76" name="Google Shape;76;p7"/>
              <p:cNvSpPr/>
              <p:nvPr/>
            </p:nvSpPr>
            <p:spPr>
              <a:xfrm>
                <a:off x="7354490" y="4445149"/>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77" name="Google Shape;77;p7"/>
              <p:cNvSpPr/>
              <p:nvPr/>
            </p:nvSpPr>
            <p:spPr>
              <a:xfrm>
                <a:off x="7661375" y="4752049"/>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78" name="Google Shape;78;p7"/>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79" name="Google Shape;79;p7"/>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80" name="Google Shape;80;p7"/>
            <p:cNvGrpSpPr/>
            <p:nvPr/>
          </p:nvGrpSpPr>
          <p:grpSpPr>
            <a:xfrm rot="-5400000">
              <a:off x="227100" y="-721125"/>
              <a:ext cx="261000" cy="1977150"/>
              <a:chOff x="227100" y="-187650"/>
              <a:chExt cx="261000" cy="1977150"/>
            </a:xfrm>
          </p:grpSpPr>
          <p:sp>
            <p:nvSpPr>
              <p:cNvPr id="81" name="Google Shape;81;p7"/>
              <p:cNvSpPr/>
              <p:nvPr/>
            </p:nvSpPr>
            <p:spPr>
              <a:xfrm rot="5400000">
                <a:off x="-261000" y="300450"/>
                <a:ext cx="1237200" cy="2610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82" name="Google Shape;82;p7"/>
              <p:cNvSpPr/>
              <p:nvPr/>
            </p:nvSpPr>
            <p:spPr>
              <a:xfrm>
                <a:off x="227100" y="1528500"/>
                <a:ext cx="261000" cy="2610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83" name="Google Shape;83;p7"/>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86" name="Google Shape;86;p8"/>
          <p:cNvGrpSpPr/>
          <p:nvPr/>
        </p:nvGrpSpPr>
        <p:grpSpPr>
          <a:xfrm>
            <a:off x="-261000" y="0"/>
            <a:ext cx="5260250" cy="5319900"/>
            <a:chOff x="-261000" y="0"/>
            <a:chExt cx="5260250" cy="5319900"/>
          </a:xfrm>
        </p:grpSpPr>
        <p:grpSp>
          <p:nvGrpSpPr>
            <p:cNvPr id="87" name="Google Shape;87;p8"/>
            <p:cNvGrpSpPr/>
            <p:nvPr/>
          </p:nvGrpSpPr>
          <p:grpSpPr>
            <a:xfrm>
              <a:off x="2773150" y="4445100"/>
              <a:ext cx="2226100" cy="874800"/>
              <a:chOff x="2773150" y="4445100"/>
              <a:chExt cx="2226100" cy="874800"/>
            </a:xfrm>
          </p:grpSpPr>
          <p:sp>
            <p:nvSpPr>
              <p:cNvPr id="88" name="Google Shape;88;p8"/>
              <p:cNvSpPr/>
              <p:nvPr/>
            </p:nvSpPr>
            <p:spPr>
              <a:xfrm>
                <a:off x="4124450" y="4445100"/>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89" name="Google Shape;89;p8"/>
              <p:cNvSpPr/>
              <p:nvPr/>
            </p:nvSpPr>
            <p:spPr>
              <a:xfrm>
                <a:off x="3034150" y="47520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90" name="Google Shape;90;p8"/>
              <p:cNvCxnSpPr/>
              <p:nvPr/>
            </p:nvCxnSpPr>
            <p:spPr>
              <a:xfrm>
                <a:off x="2773150" y="4882525"/>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91" name="Google Shape;91;p8"/>
            <p:cNvGrpSpPr/>
            <p:nvPr/>
          </p:nvGrpSpPr>
          <p:grpSpPr>
            <a:xfrm>
              <a:off x="-261000" y="0"/>
              <a:ext cx="2050500" cy="522000"/>
              <a:chOff x="-261000" y="0"/>
              <a:chExt cx="2050500" cy="522000"/>
            </a:xfrm>
          </p:grpSpPr>
          <p:sp>
            <p:nvSpPr>
              <p:cNvPr id="92" name="Google Shape;92;p8"/>
              <p:cNvSpPr/>
              <p:nvPr/>
            </p:nvSpPr>
            <p:spPr>
              <a:xfrm flipH="1">
                <a:off x="-261000" y="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93" name="Google Shape;93;p8"/>
              <p:cNvSpPr/>
              <p:nvPr/>
            </p:nvSpPr>
            <p:spPr>
              <a:xfrm flipH="1">
                <a:off x="1528500" y="13047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94" name="Google Shape;94;p8"/>
              <p:cNvCxnSpPr>
                <a:endCxn id="92" idx="6"/>
              </p:cNvCxnSpPr>
              <p:nvPr/>
            </p:nvCxnSpPr>
            <p:spPr>
              <a:xfrm rot="10800000">
                <a:off x="-261000" y="26100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 name="Google Shape;97;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98" name="Google Shape;98;p9"/>
          <p:cNvGrpSpPr/>
          <p:nvPr/>
        </p:nvGrpSpPr>
        <p:grpSpPr>
          <a:xfrm>
            <a:off x="-261000" y="0"/>
            <a:ext cx="5260250" cy="5319900"/>
            <a:chOff x="-261000" y="0"/>
            <a:chExt cx="5260250" cy="5319900"/>
          </a:xfrm>
        </p:grpSpPr>
        <p:grpSp>
          <p:nvGrpSpPr>
            <p:cNvPr id="99" name="Google Shape;99;p9"/>
            <p:cNvGrpSpPr/>
            <p:nvPr/>
          </p:nvGrpSpPr>
          <p:grpSpPr>
            <a:xfrm>
              <a:off x="2773150" y="4445100"/>
              <a:ext cx="2226100" cy="874800"/>
              <a:chOff x="2773150" y="4445100"/>
              <a:chExt cx="2226100" cy="874800"/>
            </a:xfrm>
          </p:grpSpPr>
          <p:sp>
            <p:nvSpPr>
              <p:cNvPr id="100" name="Google Shape;100;p9"/>
              <p:cNvSpPr/>
              <p:nvPr/>
            </p:nvSpPr>
            <p:spPr>
              <a:xfrm>
                <a:off x="4124450" y="4445100"/>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01" name="Google Shape;101;p9"/>
              <p:cNvSpPr/>
              <p:nvPr/>
            </p:nvSpPr>
            <p:spPr>
              <a:xfrm>
                <a:off x="3034150" y="47520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02" name="Google Shape;102;p9"/>
              <p:cNvCxnSpPr/>
              <p:nvPr/>
            </p:nvCxnSpPr>
            <p:spPr>
              <a:xfrm>
                <a:off x="2773150" y="4882525"/>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03" name="Google Shape;103;p9"/>
            <p:cNvGrpSpPr/>
            <p:nvPr/>
          </p:nvGrpSpPr>
          <p:grpSpPr>
            <a:xfrm>
              <a:off x="-261000" y="0"/>
              <a:ext cx="2050500" cy="522000"/>
              <a:chOff x="-261000" y="0"/>
              <a:chExt cx="2050500" cy="522000"/>
            </a:xfrm>
          </p:grpSpPr>
          <p:sp>
            <p:nvSpPr>
              <p:cNvPr id="104" name="Google Shape;104;p9"/>
              <p:cNvSpPr/>
              <p:nvPr/>
            </p:nvSpPr>
            <p:spPr>
              <a:xfrm flipH="1">
                <a:off x="-261000" y="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05" name="Google Shape;105;p9"/>
              <p:cNvSpPr/>
              <p:nvPr/>
            </p:nvSpPr>
            <p:spPr>
              <a:xfrm flipH="1">
                <a:off x="1528500" y="13047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06" name="Google Shape;106;p9"/>
              <p:cNvCxnSpPr>
                <a:endCxn id="104" idx="6"/>
              </p:cNvCxnSpPr>
              <p:nvPr/>
            </p:nvCxnSpPr>
            <p:spPr>
              <a:xfrm rot="10800000">
                <a:off x="-261000" y="26100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10"/>
          <p:cNvSpPr txBox="1">
            <a:spLocks noGrp="1"/>
          </p:cNvSpPr>
          <p:nvPr>
            <p:ph type="title"/>
          </p:nvPr>
        </p:nvSpPr>
        <p:spPr>
          <a:xfrm>
            <a:off x="720000" y="403580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marL="914400" lvl="1"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00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6" r:id="rId15"/>
    <p:sldLayoutId id="214748366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ixabay.com/en/school-students-education-teaching-2707947/" TargetMode="External"/><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pixabay.com/fr/dessin-anim%C3%A9-tableau-noir-1297710/" TargetMode="External"/><Relationship Id="rId5" Type="http://schemas.openxmlformats.org/officeDocument/2006/relationships/image" Target="../media/image2.png"/><Relationship Id="rId10" Type="http://schemas.openxmlformats.org/officeDocument/2006/relationships/hyperlink" Target="https://ian.bebbs.co.uk/posts/HomeNetworkMonitoring-PartIV" TargetMode="External"/><Relationship Id="rId4" Type="http://schemas.openxmlformats.org/officeDocument/2006/relationships/hyperlink" Target="https://www.flickr.com/photos/141573413@N04/42099499622"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hyperlink" Target="https://www.picpedia.org/chalkboard/t/thank-you.html" TargetMode="External"/><Relationship Id="rId2" Type="http://schemas.openxmlformats.org/officeDocument/2006/relationships/image" Target="../media/image21.jpg"/><Relationship Id="rId1" Type="http://schemas.openxmlformats.org/officeDocument/2006/relationships/slideLayout" Target="../slideLayouts/slideLayout14.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https://svgsilh.com/image/311392.html" TargetMode="Externa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ceaksan.com/tr/kpi-nedi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hyperlink" Target="https://www.flickr.com/photos/vecree/15087456064" TargetMode="Externa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5F0"/>
        </a:solidFill>
        <a:effectLst/>
      </p:bgPr>
    </p:bg>
    <p:spTree>
      <p:nvGrpSpPr>
        <p:cNvPr id="1" name="Shape 243"/>
        <p:cNvGrpSpPr/>
        <p:nvPr/>
      </p:nvGrpSpPr>
      <p:grpSpPr>
        <a:xfrm>
          <a:off x="0" y="0"/>
          <a:ext cx="0" cy="0"/>
          <a:chOff x="0" y="0"/>
          <a:chExt cx="0" cy="0"/>
        </a:xfrm>
      </p:grpSpPr>
      <p:sp>
        <p:nvSpPr>
          <p:cNvPr id="245" name="Google Shape;245;p26"/>
          <p:cNvSpPr txBox="1">
            <a:spLocks noGrp="1"/>
          </p:cNvSpPr>
          <p:nvPr>
            <p:ph type="subTitle" idx="1"/>
          </p:nvPr>
        </p:nvSpPr>
        <p:spPr>
          <a:xfrm>
            <a:off x="715099" y="3431125"/>
            <a:ext cx="4645992" cy="740826"/>
          </a:xfrm>
          <a:prstGeom prst="rect">
            <a:avLst/>
          </a:prstGeom>
        </p:spPr>
        <p:txBody>
          <a:bodyPr spcFirstLastPara="1" wrap="square" lIns="91425" tIns="91425" rIns="91425" bIns="91425" anchor="t" anchorCtr="0">
            <a:noAutofit/>
          </a:bodyPr>
          <a:lstStyle/>
          <a:p>
            <a:pPr marL="0" lvl="0" indent="0"/>
            <a:r>
              <a:rPr lang="en-US" dirty="0"/>
              <a:t>"Insights into Academic Achievement through Data on Attendance, Study Habits, and Demographics"</a:t>
            </a:r>
            <a:endParaRPr dirty="0"/>
          </a:p>
        </p:txBody>
      </p:sp>
      <p:sp>
        <p:nvSpPr>
          <p:cNvPr id="246" name="Google Shape;246;p26"/>
          <p:cNvSpPr/>
          <p:nvPr/>
        </p:nvSpPr>
        <p:spPr>
          <a:xfrm>
            <a:off x="5692450" y="1203600"/>
            <a:ext cx="2736300" cy="2736300"/>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47" name="Google Shape;247;p26"/>
          <p:cNvSpPr/>
          <p:nvPr/>
        </p:nvSpPr>
        <p:spPr>
          <a:xfrm rot="5400000">
            <a:off x="5692575" y="1203612"/>
            <a:ext cx="1312800" cy="13128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53" name="Google Shape;253;p26"/>
          <p:cNvSpPr/>
          <p:nvPr/>
        </p:nvSpPr>
        <p:spPr>
          <a:xfrm rot="10800000">
            <a:off x="7115799" y="1203857"/>
            <a:ext cx="1312800" cy="13128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60" name="Google Shape;260;p26"/>
          <p:cNvSpPr/>
          <p:nvPr/>
        </p:nvSpPr>
        <p:spPr>
          <a:xfrm>
            <a:off x="5692575" y="2626959"/>
            <a:ext cx="1312800" cy="13128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66" name="Google Shape;266;p26"/>
          <p:cNvSpPr/>
          <p:nvPr/>
        </p:nvSpPr>
        <p:spPr>
          <a:xfrm rot="-5400000">
            <a:off x="7115799" y="2626959"/>
            <a:ext cx="1312800" cy="13128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3" name="Title 2">
            <a:extLst>
              <a:ext uri="{FF2B5EF4-FFF2-40B4-BE49-F238E27FC236}">
                <a16:creationId xmlns:a16="http://schemas.microsoft.com/office/drawing/2014/main" id="{D7DA0F02-1099-4AAF-BDF7-DBF26A3CACB5}"/>
              </a:ext>
            </a:extLst>
          </p:cNvPr>
          <p:cNvSpPr>
            <a:spLocks noGrp="1" noChangeArrowheads="1"/>
          </p:cNvSpPr>
          <p:nvPr>
            <p:ph type="ctrTitle"/>
          </p:nvPr>
        </p:nvSpPr>
        <p:spPr bwMode="auto">
          <a:xfrm>
            <a:off x="714375" y="1812965"/>
            <a:ext cx="53543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"Analyzing Key Factors Influencing</a:t>
            </a:r>
            <a:b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b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 Student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B05E648C-FF4F-4626-B545-059286D30B0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67659" y="1606642"/>
            <a:ext cx="626035" cy="626035"/>
          </a:xfrm>
          <a:prstGeom prst="rect">
            <a:avLst/>
          </a:prstGeom>
        </p:spPr>
      </p:pic>
      <p:pic>
        <p:nvPicPr>
          <p:cNvPr id="8" name="Picture 7">
            <a:extLst>
              <a:ext uri="{FF2B5EF4-FFF2-40B4-BE49-F238E27FC236}">
                <a16:creationId xmlns:a16="http://schemas.microsoft.com/office/drawing/2014/main" id="{0737CB6F-0E51-474B-A16E-DA5528B0D0A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244043" y="1606642"/>
            <a:ext cx="993448" cy="687135"/>
          </a:xfrm>
          <a:prstGeom prst="rect">
            <a:avLst/>
          </a:prstGeom>
        </p:spPr>
      </p:pic>
      <p:pic>
        <p:nvPicPr>
          <p:cNvPr id="10" name="Picture 9">
            <a:extLst>
              <a:ext uri="{FF2B5EF4-FFF2-40B4-BE49-F238E27FC236}">
                <a16:creationId xmlns:a16="http://schemas.microsoft.com/office/drawing/2014/main" id="{31F7BB71-D9A5-43DC-A323-797F0B8043E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023934" y="3031508"/>
            <a:ext cx="650082" cy="544255"/>
          </a:xfrm>
          <a:prstGeom prst="rect">
            <a:avLst/>
          </a:prstGeom>
        </p:spPr>
      </p:pic>
      <p:pic>
        <p:nvPicPr>
          <p:cNvPr id="15" name="Picture 14">
            <a:extLst>
              <a:ext uri="{FF2B5EF4-FFF2-40B4-BE49-F238E27FC236}">
                <a16:creationId xmlns:a16="http://schemas.microsoft.com/office/drawing/2014/main" id="{C691A719-00D6-441E-8F9F-F00CDBFDB24B}"/>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7373772" y="2942870"/>
            <a:ext cx="752256" cy="6553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30"/>
          <p:cNvSpPr txBox="1">
            <a:spLocks noGrp="1"/>
          </p:cNvSpPr>
          <p:nvPr>
            <p:ph type="title"/>
          </p:nvPr>
        </p:nvSpPr>
        <p:spPr>
          <a:xfrm>
            <a:off x="787036" y="33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Line Chart</a:t>
            </a:r>
            <a:br>
              <a:rPr lang="en" dirty="0"/>
            </a:br>
            <a:br>
              <a:rPr lang="en-IN" dirty="0"/>
            </a:br>
            <a:endParaRPr dirty="0"/>
          </a:p>
        </p:txBody>
      </p:sp>
      <p:sp>
        <p:nvSpPr>
          <p:cNvPr id="8" name="Rectangle 7">
            <a:extLst>
              <a:ext uri="{FF2B5EF4-FFF2-40B4-BE49-F238E27FC236}">
                <a16:creationId xmlns:a16="http://schemas.microsoft.com/office/drawing/2014/main" id="{57B8FB95-1701-4570-9679-3F7D9F3BC25A}"/>
              </a:ext>
            </a:extLst>
          </p:cNvPr>
          <p:cNvSpPr/>
          <p:nvPr/>
        </p:nvSpPr>
        <p:spPr>
          <a:xfrm>
            <a:off x="2353035" y="2992293"/>
            <a:ext cx="4572000" cy="2031325"/>
          </a:xfrm>
          <a:prstGeom prst="rect">
            <a:avLst/>
          </a:prstGeom>
        </p:spPr>
        <p:txBody>
          <a:bodyPr>
            <a:spAutoFit/>
          </a:bodyPr>
          <a:lstStyle/>
          <a:p>
            <a:r>
              <a:rPr lang="en-US" dirty="0"/>
              <a:t>In this line chart, we visualized the relationship between the distance students live from school and their exam scores. The chart helps to analyze how commuting distance might influence academic performance.</a:t>
            </a:r>
          </a:p>
          <a:p>
            <a:endParaRPr lang="en-US" dirty="0"/>
          </a:p>
          <a:p>
            <a:r>
              <a:rPr lang="en-US" dirty="0"/>
              <a:t>This line chart offers insights into how the physical distance between home and school impacts student performance, aiding in discussions about transportation challenges and their effects on academic success.</a:t>
            </a:r>
            <a:endParaRPr lang="en-IN" dirty="0"/>
          </a:p>
        </p:txBody>
      </p:sp>
      <p:pic>
        <p:nvPicPr>
          <p:cNvPr id="2" name="Picture 1">
            <a:extLst>
              <a:ext uri="{FF2B5EF4-FFF2-40B4-BE49-F238E27FC236}">
                <a16:creationId xmlns:a16="http://schemas.microsoft.com/office/drawing/2014/main" id="{0F6D3AD2-56A8-4AFB-9F1F-01A148306D5A}"/>
              </a:ext>
            </a:extLst>
          </p:cNvPr>
          <p:cNvPicPr>
            <a:picLocks noChangeAspect="1"/>
          </p:cNvPicPr>
          <p:nvPr/>
        </p:nvPicPr>
        <p:blipFill>
          <a:blip r:embed="rId3"/>
          <a:stretch>
            <a:fillRect/>
          </a:stretch>
        </p:blipFill>
        <p:spPr>
          <a:xfrm>
            <a:off x="2567823" y="542348"/>
            <a:ext cx="4142425" cy="2371364"/>
          </a:xfrm>
          <a:prstGeom prst="rect">
            <a:avLst/>
          </a:prstGeom>
        </p:spPr>
      </p:pic>
    </p:spTree>
    <p:extLst>
      <p:ext uri="{BB962C8B-B14F-4D97-AF65-F5344CB8AC3E}">
        <p14:creationId xmlns:p14="http://schemas.microsoft.com/office/powerpoint/2010/main" val="11372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30"/>
          <p:cNvSpPr txBox="1">
            <a:spLocks noGrp="1"/>
          </p:cNvSpPr>
          <p:nvPr>
            <p:ph type="title"/>
          </p:nvPr>
        </p:nvSpPr>
        <p:spPr>
          <a:xfrm>
            <a:off x="787036" y="33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Stacked Bar Chart</a:t>
            </a:r>
            <a:br>
              <a:rPr lang="en" dirty="0"/>
            </a:br>
            <a:br>
              <a:rPr lang="en-IN" dirty="0"/>
            </a:br>
            <a:endParaRPr dirty="0"/>
          </a:p>
        </p:txBody>
      </p:sp>
      <p:sp>
        <p:nvSpPr>
          <p:cNvPr id="8" name="Rectangle 7">
            <a:extLst>
              <a:ext uri="{FF2B5EF4-FFF2-40B4-BE49-F238E27FC236}">
                <a16:creationId xmlns:a16="http://schemas.microsoft.com/office/drawing/2014/main" id="{57B8FB95-1701-4570-9679-3F7D9F3BC25A}"/>
              </a:ext>
            </a:extLst>
          </p:cNvPr>
          <p:cNvSpPr/>
          <p:nvPr/>
        </p:nvSpPr>
        <p:spPr>
          <a:xfrm>
            <a:off x="502804" y="547136"/>
            <a:ext cx="4572000" cy="4401205"/>
          </a:xfrm>
          <a:prstGeom prst="rect">
            <a:avLst/>
          </a:prstGeom>
        </p:spPr>
        <p:txBody>
          <a:bodyPr>
            <a:spAutoFit/>
          </a:bodyPr>
          <a:lstStyle/>
          <a:p>
            <a:r>
              <a:rPr lang="en-US" dirty="0"/>
              <a:t>In this stacked bar chart, we visualized the impact of peer influence (categorized as positive, neutral, and negative) on exam scores, differentiated by gender. Key features include:</a:t>
            </a:r>
          </a:p>
          <a:p>
            <a:r>
              <a:rPr lang="en-US" b="1" dirty="0"/>
              <a:t>Categories</a:t>
            </a:r>
            <a:r>
              <a:rPr lang="en-US" dirty="0"/>
              <a:t>: Each bar represents a gender (e.g., male and female) and is divided into three segments for peer influence types: positive, neutral, and negative.</a:t>
            </a:r>
          </a:p>
          <a:p>
            <a:r>
              <a:rPr lang="en-US" b="1" dirty="0"/>
              <a:t>Score Representation</a:t>
            </a:r>
            <a:r>
              <a:rPr lang="en-US" dirty="0"/>
              <a:t>: The height of each segment indicates the average exam score associated with each type of peer influence, allowing for easy comparison between genders.</a:t>
            </a:r>
          </a:p>
          <a:p>
            <a:r>
              <a:rPr lang="en-US" b="1" dirty="0"/>
              <a:t>Comparison of Influence Types</a:t>
            </a:r>
            <a:r>
              <a:rPr lang="en-US" dirty="0"/>
              <a:t>: The chart highlights how different types of peer influence affect academic performance for males and females, showcasing any disparities.</a:t>
            </a:r>
          </a:p>
          <a:p>
            <a:r>
              <a:rPr lang="en-US" b="1" dirty="0"/>
              <a:t>Color Coding</a:t>
            </a:r>
            <a:r>
              <a:rPr lang="en-US" dirty="0"/>
              <a:t>: Each influence category is color-coded, enhancing visual clarity and making it easy to differentiate between positive, neutral, and negative influences.</a:t>
            </a:r>
          </a:p>
          <a:p>
            <a:endParaRPr lang="en-IN" dirty="0"/>
          </a:p>
        </p:txBody>
      </p:sp>
      <p:pic>
        <p:nvPicPr>
          <p:cNvPr id="3" name="Picture 2">
            <a:extLst>
              <a:ext uri="{FF2B5EF4-FFF2-40B4-BE49-F238E27FC236}">
                <a16:creationId xmlns:a16="http://schemas.microsoft.com/office/drawing/2014/main" id="{087DE08D-CD51-463D-A2A6-0F09A95E1032}"/>
              </a:ext>
            </a:extLst>
          </p:cNvPr>
          <p:cNvPicPr>
            <a:picLocks noChangeAspect="1"/>
          </p:cNvPicPr>
          <p:nvPr/>
        </p:nvPicPr>
        <p:blipFill>
          <a:blip r:embed="rId3"/>
          <a:stretch>
            <a:fillRect/>
          </a:stretch>
        </p:blipFill>
        <p:spPr>
          <a:xfrm>
            <a:off x="5143978" y="547136"/>
            <a:ext cx="3921442" cy="2303219"/>
          </a:xfrm>
          <a:prstGeom prst="rect">
            <a:avLst/>
          </a:prstGeom>
        </p:spPr>
      </p:pic>
    </p:spTree>
    <p:extLst>
      <p:ext uri="{BB962C8B-B14F-4D97-AF65-F5344CB8AC3E}">
        <p14:creationId xmlns:p14="http://schemas.microsoft.com/office/powerpoint/2010/main" val="21226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30"/>
          <p:cNvSpPr txBox="1">
            <a:spLocks noGrp="1"/>
          </p:cNvSpPr>
          <p:nvPr>
            <p:ph type="title"/>
          </p:nvPr>
        </p:nvSpPr>
        <p:spPr>
          <a:xfrm>
            <a:off x="787036" y="33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Pie  Chart</a:t>
            </a:r>
            <a:br>
              <a:rPr lang="en" dirty="0"/>
            </a:br>
            <a:br>
              <a:rPr lang="en-IN" dirty="0"/>
            </a:br>
            <a:endParaRPr dirty="0"/>
          </a:p>
        </p:txBody>
      </p:sp>
      <p:sp>
        <p:nvSpPr>
          <p:cNvPr id="8" name="Rectangle 7">
            <a:extLst>
              <a:ext uri="{FF2B5EF4-FFF2-40B4-BE49-F238E27FC236}">
                <a16:creationId xmlns:a16="http://schemas.microsoft.com/office/drawing/2014/main" id="{57B8FB95-1701-4570-9679-3F7D9F3BC25A}"/>
              </a:ext>
            </a:extLst>
          </p:cNvPr>
          <p:cNvSpPr/>
          <p:nvPr/>
        </p:nvSpPr>
        <p:spPr>
          <a:xfrm>
            <a:off x="631391" y="656478"/>
            <a:ext cx="4572000" cy="3970318"/>
          </a:xfrm>
          <a:prstGeom prst="rect">
            <a:avLst/>
          </a:prstGeom>
        </p:spPr>
        <p:txBody>
          <a:bodyPr>
            <a:spAutoFit/>
          </a:bodyPr>
          <a:lstStyle/>
          <a:p>
            <a:r>
              <a:rPr lang="en-US" dirty="0"/>
              <a:t>In this pie chart, we visualized the distribution of different types of learning disabilities among students. Key features include:</a:t>
            </a:r>
          </a:p>
          <a:p>
            <a:r>
              <a:rPr lang="en-US" b="1" dirty="0"/>
              <a:t>Categories Represented</a:t>
            </a:r>
            <a:r>
              <a:rPr lang="en-US" dirty="0"/>
              <a:t>: Each slice of the pie corresponds to a specific learning disability (e.g., dyslexia, ADHD, dyscalculia, etc.), showing the proportion of students diagnosed with each type.</a:t>
            </a:r>
          </a:p>
          <a:p>
            <a:r>
              <a:rPr lang="en-US" b="1" dirty="0"/>
              <a:t>Visual Representation</a:t>
            </a:r>
            <a:r>
              <a:rPr lang="en-US" dirty="0"/>
              <a:t>: The size of each slice indicates the percentage of the total student population affected by each learning disability, making it easy to see which disabilities are most and least common.</a:t>
            </a:r>
          </a:p>
          <a:p>
            <a:r>
              <a:rPr lang="en-US" b="1" dirty="0"/>
              <a:t>Color Coding</a:t>
            </a:r>
            <a:r>
              <a:rPr lang="en-US" dirty="0"/>
              <a:t>: Different colors are used for each disability type, enhancing clarity and making it visually appealing.</a:t>
            </a:r>
          </a:p>
          <a:p>
            <a:r>
              <a:rPr lang="en-US" b="1" dirty="0"/>
              <a:t>Data Labels</a:t>
            </a:r>
            <a:r>
              <a:rPr lang="en-US" dirty="0"/>
              <a:t>: Percentage labels on each slice provide quick insights into the prevalence of each condition, allowing for immediate understanding of the distribution.</a:t>
            </a:r>
          </a:p>
          <a:p>
            <a:endParaRPr lang="en-IN" dirty="0"/>
          </a:p>
        </p:txBody>
      </p:sp>
      <p:pic>
        <p:nvPicPr>
          <p:cNvPr id="2" name="Picture 1">
            <a:extLst>
              <a:ext uri="{FF2B5EF4-FFF2-40B4-BE49-F238E27FC236}">
                <a16:creationId xmlns:a16="http://schemas.microsoft.com/office/drawing/2014/main" id="{DB955714-0844-4BB7-BA1F-8AE44C98D088}"/>
              </a:ext>
            </a:extLst>
          </p:cNvPr>
          <p:cNvPicPr>
            <a:picLocks noChangeAspect="1"/>
          </p:cNvPicPr>
          <p:nvPr/>
        </p:nvPicPr>
        <p:blipFill>
          <a:blip r:embed="rId3"/>
          <a:stretch>
            <a:fillRect/>
          </a:stretch>
        </p:blipFill>
        <p:spPr>
          <a:xfrm>
            <a:off x="5359036" y="585734"/>
            <a:ext cx="3656287" cy="2162004"/>
          </a:xfrm>
          <a:prstGeom prst="rect">
            <a:avLst/>
          </a:prstGeom>
        </p:spPr>
      </p:pic>
    </p:spTree>
    <p:extLst>
      <p:ext uri="{BB962C8B-B14F-4D97-AF65-F5344CB8AC3E}">
        <p14:creationId xmlns:p14="http://schemas.microsoft.com/office/powerpoint/2010/main" val="53687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30"/>
          <p:cNvSpPr txBox="1">
            <a:spLocks noGrp="1"/>
          </p:cNvSpPr>
          <p:nvPr>
            <p:ph type="title"/>
          </p:nvPr>
        </p:nvSpPr>
        <p:spPr>
          <a:xfrm>
            <a:off x="787036" y="33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Histrogram</a:t>
            </a:r>
            <a:br>
              <a:rPr lang="en" dirty="0"/>
            </a:br>
            <a:br>
              <a:rPr lang="en-IN" dirty="0"/>
            </a:br>
            <a:endParaRPr dirty="0"/>
          </a:p>
        </p:txBody>
      </p:sp>
      <p:sp>
        <p:nvSpPr>
          <p:cNvPr id="8" name="Rectangle 7">
            <a:extLst>
              <a:ext uri="{FF2B5EF4-FFF2-40B4-BE49-F238E27FC236}">
                <a16:creationId xmlns:a16="http://schemas.microsoft.com/office/drawing/2014/main" id="{57B8FB95-1701-4570-9679-3F7D9F3BC25A}"/>
              </a:ext>
            </a:extLst>
          </p:cNvPr>
          <p:cNvSpPr/>
          <p:nvPr/>
        </p:nvSpPr>
        <p:spPr>
          <a:xfrm>
            <a:off x="631391" y="656478"/>
            <a:ext cx="4572000" cy="3970318"/>
          </a:xfrm>
          <a:prstGeom prst="rect">
            <a:avLst/>
          </a:prstGeom>
        </p:spPr>
        <p:txBody>
          <a:bodyPr>
            <a:spAutoFit/>
          </a:bodyPr>
          <a:lstStyle/>
          <a:p>
            <a:r>
              <a:rPr lang="en-US" dirty="0"/>
              <a:t>In this histogram, we visualized the distribution of study efficiency among students. Key features include:</a:t>
            </a:r>
          </a:p>
          <a:p>
            <a:r>
              <a:rPr lang="en-US" b="1" dirty="0"/>
              <a:t>Bins Representation</a:t>
            </a:r>
            <a:r>
              <a:rPr lang="en-US" dirty="0"/>
              <a:t>: The x-axis represents ranges of study efficiency scores, while the y-axis indicates the number of students falling within each range.</a:t>
            </a:r>
          </a:p>
          <a:p>
            <a:r>
              <a:rPr lang="en-US" b="1" dirty="0"/>
              <a:t>Frequency Distribution</a:t>
            </a:r>
            <a:r>
              <a:rPr lang="en-US" dirty="0"/>
              <a:t>: Each bar shows how many students achieved efficiency scores within specified intervals, allowing for easy identification of common performance levels.</a:t>
            </a:r>
          </a:p>
          <a:p>
            <a:r>
              <a:rPr lang="en-US" b="1" dirty="0"/>
              <a:t>Trend Analysis</a:t>
            </a:r>
            <a:r>
              <a:rPr lang="en-US" dirty="0"/>
              <a:t>: The shape of the histogram reveals trends in study efficiency, such as whether most students fall into low, medium, or high efficiency categories.</a:t>
            </a:r>
          </a:p>
          <a:p>
            <a:r>
              <a:rPr lang="en-US" b="1" dirty="0"/>
              <a:t>Color Coding</a:t>
            </a:r>
            <a:r>
              <a:rPr lang="en-US" dirty="0"/>
              <a:t>: Different colors may be used to enhance readability and highlight specific ranges of study efficiency.</a:t>
            </a:r>
          </a:p>
          <a:p>
            <a:endParaRPr lang="en-US" dirty="0"/>
          </a:p>
          <a:p>
            <a:endParaRPr lang="en-IN" dirty="0"/>
          </a:p>
        </p:txBody>
      </p:sp>
      <p:pic>
        <p:nvPicPr>
          <p:cNvPr id="3" name="Picture 2">
            <a:extLst>
              <a:ext uri="{FF2B5EF4-FFF2-40B4-BE49-F238E27FC236}">
                <a16:creationId xmlns:a16="http://schemas.microsoft.com/office/drawing/2014/main" id="{E4E18C59-D307-4F3F-986F-EF0217B56C7C}"/>
              </a:ext>
            </a:extLst>
          </p:cNvPr>
          <p:cNvPicPr>
            <a:picLocks noChangeAspect="1"/>
          </p:cNvPicPr>
          <p:nvPr/>
        </p:nvPicPr>
        <p:blipFill>
          <a:blip r:embed="rId3"/>
          <a:stretch>
            <a:fillRect/>
          </a:stretch>
        </p:blipFill>
        <p:spPr>
          <a:xfrm>
            <a:off x="5203391" y="606525"/>
            <a:ext cx="3836325" cy="2200969"/>
          </a:xfrm>
          <a:prstGeom prst="rect">
            <a:avLst/>
          </a:prstGeom>
        </p:spPr>
      </p:pic>
    </p:spTree>
    <p:extLst>
      <p:ext uri="{BB962C8B-B14F-4D97-AF65-F5344CB8AC3E}">
        <p14:creationId xmlns:p14="http://schemas.microsoft.com/office/powerpoint/2010/main" val="2125903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30"/>
          <p:cNvSpPr txBox="1">
            <a:spLocks noGrp="1"/>
          </p:cNvSpPr>
          <p:nvPr>
            <p:ph type="title"/>
          </p:nvPr>
        </p:nvSpPr>
        <p:spPr>
          <a:xfrm>
            <a:off x="787036" y="33825"/>
            <a:ext cx="7704000" cy="572700"/>
          </a:xfrm>
          <a:prstGeom prst="rect">
            <a:avLst/>
          </a:prstGeom>
        </p:spPr>
        <p:txBody>
          <a:bodyPr spcFirstLastPara="1" wrap="square" lIns="91425" tIns="91425" rIns="91425" bIns="91425" anchor="t" anchorCtr="0">
            <a:noAutofit/>
          </a:bodyPr>
          <a:lstStyle/>
          <a:p>
            <a:pPr lvl="0"/>
            <a:r>
              <a:rPr lang="en-US" dirty="0"/>
              <a:t>Creating Key Performance Indicators (KPIs)</a:t>
            </a:r>
            <a:br>
              <a:rPr lang="en" dirty="0"/>
            </a:br>
            <a:br>
              <a:rPr lang="en-IN" dirty="0"/>
            </a:br>
            <a:endParaRPr dirty="0"/>
          </a:p>
        </p:txBody>
      </p:sp>
      <p:sp>
        <p:nvSpPr>
          <p:cNvPr id="8" name="Rectangle 7">
            <a:extLst>
              <a:ext uri="{FF2B5EF4-FFF2-40B4-BE49-F238E27FC236}">
                <a16:creationId xmlns:a16="http://schemas.microsoft.com/office/drawing/2014/main" id="{57B8FB95-1701-4570-9679-3F7D9F3BC25A}"/>
              </a:ext>
            </a:extLst>
          </p:cNvPr>
          <p:cNvSpPr/>
          <p:nvPr/>
        </p:nvSpPr>
        <p:spPr>
          <a:xfrm>
            <a:off x="631391" y="656478"/>
            <a:ext cx="4572000" cy="738664"/>
          </a:xfrm>
          <a:prstGeom prst="rect">
            <a:avLst/>
          </a:prstGeom>
        </p:spPr>
        <p:txBody>
          <a:bodyPr>
            <a:spAutoFit/>
          </a:bodyPr>
          <a:lstStyle/>
          <a:p>
            <a:r>
              <a:rPr lang="en-IN" dirty="0"/>
              <a:t>KPI 1: Average Exam Score</a:t>
            </a:r>
          </a:p>
          <a:p>
            <a:endParaRPr lang="en-US" dirty="0"/>
          </a:p>
          <a:p>
            <a:endParaRPr lang="en-IN" dirty="0"/>
          </a:p>
        </p:txBody>
      </p:sp>
      <p:pic>
        <p:nvPicPr>
          <p:cNvPr id="2" name="Picture 1">
            <a:extLst>
              <a:ext uri="{FF2B5EF4-FFF2-40B4-BE49-F238E27FC236}">
                <a16:creationId xmlns:a16="http://schemas.microsoft.com/office/drawing/2014/main" id="{3B02D2E6-95E1-4BC8-91B6-CB3258C15644}"/>
              </a:ext>
            </a:extLst>
          </p:cNvPr>
          <p:cNvPicPr>
            <a:picLocks noChangeAspect="1"/>
          </p:cNvPicPr>
          <p:nvPr/>
        </p:nvPicPr>
        <p:blipFill>
          <a:blip r:embed="rId3"/>
          <a:stretch>
            <a:fillRect/>
          </a:stretch>
        </p:blipFill>
        <p:spPr>
          <a:xfrm>
            <a:off x="3814541" y="656478"/>
            <a:ext cx="2449800" cy="1155011"/>
          </a:xfrm>
          <a:prstGeom prst="rect">
            <a:avLst/>
          </a:prstGeom>
        </p:spPr>
      </p:pic>
      <p:sp>
        <p:nvSpPr>
          <p:cNvPr id="4" name="Rectangle 3">
            <a:extLst>
              <a:ext uri="{FF2B5EF4-FFF2-40B4-BE49-F238E27FC236}">
                <a16:creationId xmlns:a16="http://schemas.microsoft.com/office/drawing/2014/main" id="{930E3115-49E5-4620-99CF-7B66868C1CFC}"/>
              </a:ext>
            </a:extLst>
          </p:cNvPr>
          <p:cNvSpPr/>
          <p:nvPr/>
        </p:nvSpPr>
        <p:spPr>
          <a:xfrm>
            <a:off x="708455" y="2023520"/>
            <a:ext cx="2056973" cy="307777"/>
          </a:xfrm>
          <a:prstGeom prst="rect">
            <a:avLst/>
          </a:prstGeom>
        </p:spPr>
        <p:txBody>
          <a:bodyPr wrap="none">
            <a:spAutoFit/>
          </a:bodyPr>
          <a:lstStyle/>
          <a:p>
            <a:r>
              <a:rPr lang="en-IN" dirty="0"/>
              <a:t>KPI 2: Attendance Rate</a:t>
            </a:r>
          </a:p>
        </p:txBody>
      </p:sp>
      <p:pic>
        <p:nvPicPr>
          <p:cNvPr id="5" name="Picture 4">
            <a:extLst>
              <a:ext uri="{FF2B5EF4-FFF2-40B4-BE49-F238E27FC236}">
                <a16:creationId xmlns:a16="http://schemas.microsoft.com/office/drawing/2014/main" id="{2F65287F-0DCA-4EB2-94EE-1F83459EDA74}"/>
              </a:ext>
            </a:extLst>
          </p:cNvPr>
          <p:cNvPicPr>
            <a:picLocks noChangeAspect="1"/>
          </p:cNvPicPr>
          <p:nvPr/>
        </p:nvPicPr>
        <p:blipFill>
          <a:blip r:embed="rId4"/>
          <a:stretch>
            <a:fillRect/>
          </a:stretch>
        </p:blipFill>
        <p:spPr>
          <a:xfrm>
            <a:off x="4010954" y="1959196"/>
            <a:ext cx="2056973" cy="1225108"/>
          </a:xfrm>
          <a:prstGeom prst="rect">
            <a:avLst/>
          </a:prstGeom>
        </p:spPr>
      </p:pic>
      <p:sp>
        <p:nvSpPr>
          <p:cNvPr id="12" name="Rectangle 11">
            <a:extLst>
              <a:ext uri="{FF2B5EF4-FFF2-40B4-BE49-F238E27FC236}">
                <a16:creationId xmlns:a16="http://schemas.microsoft.com/office/drawing/2014/main" id="{777E584E-74AA-4097-BEA3-643C0E2A47B7}"/>
              </a:ext>
            </a:extLst>
          </p:cNvPr>
          <p:cNvSpPr/>
          <p:nvPr/>
        </p:nvSpPr>
        <p:spPr>
          <a:xfrm>
            <a:off x="708455" y="3594470"/>
            <a:ext cx="1858201" cy="307777"/>
          </a:xfrm>
          <a:prstGeom prst="rect">
            <a:avLst/>
          </a:prstGeom>
        </p:spPr>
        <p:txBody>
          <a:bodyPr wrap="none">
            <a:spAutoFit/>
          </a:bodyPr>
          <a:lstStyle/>
          <a:p>
            <a:r>
              <a:rPr lang="en-IN" dirty="0"/>
              <a:t>KPI 3: Hours Studied</a:t>
            </a:r>
          </a:p>
        </p:txBody>
      </p:sp>
      <p:pic>
        <p:nvPicPr>
          <p:cNvPr id="13" name="Picture 12">
            <a:extLst>
              <a:ext uri="{FF2B5EF4-FFF2-40B4-BE49-F238E27FC236}">
                <a16:creationId xmlns:a16="http://schemas.microsoft.com/office/drawing/2014/main" id="{24584AE1-EFBD-427C-959F-76F3C559DFED}"/>
              </a:ext>
            </a:extLst>
          </p:cNvPr>
          <p:cNvPicPr>
            <a:picLocks noChangeAspect="1"/>
          </p:cNvPicPr>
          <p:nvPr/>
        </p:nvPicPr>
        <p:blipFill>
          <a:blip r:embed="rId5"/>
          <a:stretch>
            <a:fillRect/>
          </a:stretch>
        </p:blipFill>
        <p:spPr>
          <a:xfrm>
            <a:off x="3814541" y="3380466"/>
            <a:ext cx="2579115" cy="1469916"/>
          </a:xfrm>
          <a:prstGeom prst="rect">
            <a:avLst/>
          </a:prstGeom>
        </p:spPr>
      </p:pic>
    </p:spTree>
    <p:extLst>
      <p:ext uri="{BB962C8B-B14F-4D97-AF65-F5344CB8AC3E}">
        <p14:creationId xmlns:p14="http://schemas.microsoft.com/office/powerpoint/2010/main" val="2008284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9BEC50-9AE8-4DAE-AD8D-75AF13CC18D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14375" y="0"/>
            <a:ext cx="7715250" cy="5143500"/>
          </a:xfrm>
          <a:prstGeom prst="rect">
            <a:avLst/>
          </a:prstGeom>
        </p:spPr>
      </p:pic>
      <p:sp>
        <p:nvSpPr>
          <p:cNvPr id="7" name="TextBox 6">
            <a:extLst>
              <a:ext uri="{FF2B5EF4-FFF2-40B4-BE49-F238E27FC236}">
                <a16:creationId xmlns:a16="http://schemas.microsoft.com/office/drawing/2014/main" id="{3B7542CF-C26C-4B28-AE49-60AF7A4F1189}"/>
              </a:ext>
            </a:extLst>
          </p:cNvPr>
          <p:cNvSpPr txBox="1"/>
          <p:nvPr/>
        </p:nvSpPr>
        <p:spPr>
          <a:xfrm>
            <a:off x="714375" y="5143500"/>
            <a:ext cx="7715250" cy="230832"/>
          </a:xfrm>
          <a:prstGeom prst="rect">
            <a:avLst/>
          </a:prstGeom>
          <a:noFill/>
        </p:spPr>
        <p:txBody>
          <a:bodyPr wrap="square" rtlCol="0">
            <a:spAutoFit/>
          </a:bodyPr>
          <a:lstStyle/>
          <a:p>
            <a:r>
              <a:rPr lang="en-IN" sz="900">
                <a:hlinkClick r:id="rId3" tooltip="https://www.picpedia.org/chalkboard/t/thank-you.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116695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 dirty="0"/>
              <a:t>What is Tableau </a:t>
            </a:r>
            <a:r>
              <a:rPr lang="en-IN" b="0" dirty="0"/>
              <a:t>?</a:t>
            </a:r>
            <a:endParaRPr dirty="0"/>
          </a:p>
        </p:txBody>
      </p:sp>
      <p:sp>
        <p:nvSpPr>
          <p:cNvPr id="277" name="Google Shape;277;p27"/>
          <p:cNvSpPr txBox="1">
            <a:spLocks noGrp="1"/>
          </p:cNvSpPr>
          <p:nvPr>
            <p:ph type="body" idx="1"/>
          </p:nvPr>
        </p:nvSpPr>
        <p:spPr>
          <a:xfrm>
            <a:off x="719999" y="1113200"/>
            <a:ext cx="7759631" cy="765606"/>
          </a:xfrm>
          <a:prstGeom prst="rect">
            <a:avLst/>
          </a:prstGeom>
        </p:spPr>
        <p:txBody>
          <a:bodyPr spcFirstLastPara="1" wrap="square" lIns="91425" tIns="91425" rIns="91425" bIns="91425" anchor="t" anchorCtr="0">
            <a:noAutofit/>
          </a:bodyPr>
          <a:lstStyle/>
          <a:p>
            <a:pPr marL="0" lvl="0" indent="0">
              <a:buNone/>
            </a:pPr>
            <a:r>
              <a:rPr lang="en-US" dirty="0">
                <a:effectLst>
                  <a:outerShdw blurRad="38100" dist="38100" dir="2700000" algn="tl">
                    <a:srgbClr val="000000">
                      <a:alpha val="43137"/>
                    </a:srgbClr>
                  </a:outerShdw>
                </a:effectLst>
              </a:rPr>
              <a:t>Tableau is a powerful data visualization and business intelligence tool that allows users to connect to various data sources, create interactive and shareable dashboards, and generate insights from their data. It is widely used to transform raw data into visually appealing and easy-to-understand charts, graphs, maps, and reports</a:t>
            </a:r>
          </a:p>
          <a:p>
            <a:pPr marL="0" lvl="0" indent="0">
              <a:buNone/>
            </a:pPr>
            <a:endParaRPr lang="en-US" dirty="0"/>
          </a:p>
          <a:p>
            <a:pPr marL="0" lvl="0" indent="0" algn="l" eaLnBrk="0" fontAlgn="base" hangingPunct="0">
              <a:spcBef>
                <a:spcPct val="0"/>
              </a:spcBef>
              <a:spcAft>
                <a:spcPct val="0"/>
              </a:spcAft>
              <a:buClrTx/>
              <a:buSzTx/>
              <a:buFontTx/>
              <a:buChar char="•"/>
            </a:pPr>
            <a:r>
              <a:rPr lang="en-US" altLang="en-US" b="1" dirty="0">
                <a:solidFill>
                  <a:schemeClr val="tx1"/>
                </a:solidFill>
                <a:latin typeface="Arial" panose="020B0604020202020204" pitchFamily="34" charset="0"/>
              </a:rPr>
              <a:t>Data Connectivity</a:t>
            </a:r>
            <a:r>
              <a:rPr lang="en-US" altLang="en-US" dirty="0">
                <a:solidFill>
                  <a:schemeClr val="tx1"/>
                </a:solidFill>
                <a:latin typeface="Arial" panose="020B0604020202020204" pitchFamily="34" charset="0"/>
              </a:rPr>
              <a:t>: Tableau connects to a wide range of data sources, including databases, spreadsheets, cloud services, and big data platforms.</a:t>
            </a:r>
          </a:p>
          <a:p>
            <a:pPr marL="0" lvl="0" indent="0" algn="l" eaLnBrk="0" fontAlgn="base" hangingPunct="0">
              <a:spcBef>
                <a:spcPct val="0"/>
              </a:spcBef>
              <a:spcAft>
                <a:spcPct val="0"/>
              </a:spcAft>
              <a:buClrTx/>
              <a:buSzTx/>
              <a:buFontTx/>
              <a:buChar char="•"/>
            </a:pPr>
            <a:r>
              <a:rPr lang="en-US" altLang="en-US" b="1" dirty="0">
                <a:solidFill>
                  <a:schemeClr val="tx1"/>
                </a:solidFill>
                <a:latin typeface="Arial" panose="020B0604020202020204" pitchFamily="34" charset="0"/>
              </a:rPr>
              <a:t>Drag-and-Drop Interface</a:t>
            </a:r>
            <a:r>
              <a:rPr lang="en-US" altLang="en-US" dirty="0">
                <a:solidFill>
                  <a:schemeClr val="tx1"/>
                </a:solidFill>
                <a:latin typeface="Arial" panose="020B0604020202020204" pitchFamily="34" charset="0"/>
              </a:rPr>
              <a:t>: Its user-friendly drag-and-drop interface makes it accessible to users without deep technical knowledge, allowing them to build visualizations quickly.</a:t>
            </a:r>
          </a:p>
          <a:p>
            <a:pPr marL="0" lvl="0" indent="0" algn="l" eaLnBrk="0" fontAlgn="base" hangingPunct="0">
              <a:spcBef>
                <a:spcPct val="0"/>
              </a:spcBef>
              <a:spcAft>
                <a:spcPct val="0"/>
              </a:spcAft>
              <a:buClrTx/>
              <a:buSzTx/>
              <a:buFontTx/>
              <a:buChar char="•"/>
            </a:pPr>
            <a:r>
              <a:rPr lang="en-US" altLang="en-US" b="1" dirty="0">
                <a:solidFill>
                  <a:schemeClr val="tx1"/>
                </a:solidFill>
                <a:latin typeface="Arial" panose="020B0604020202020204" pitchFamily="34" charset="0"/>
              </a:rPr>
              <a:t>Real-Time Analysis</a:t>
            </a:r>
            <a:r>
              <a:rPr lang="en-US" altLang="en-US" dirty="0">
                <a:solidFill>
                  <a:schemeClr val="tx1"/>
                </a:solidFill>
                <a:latin typeface="Arial" panose="020B0604020202020204" pitchFamily="34" charset="0"/>
              </a:rPr>
              <a:t>: Tableau enables real-time data updates, making it possible to track trends and performance metrics as they happen.</a:t>
            </a:r>
          </a:p>
          <a:p>
            <a:pPr marL="0" lvl="0" indent="0" algn="l" eaLnBrk="0" fontAlgn="base" hangingPunct="0">
              <a:spcBef>
                <a:spcPct val="0"/>
              </a:spcBef>
              <a:spcAft>
                <a:spcPct val="0"/>
              </a:spcAft>
              <a:buClrTx/>
              <a:buSzTx/>
              <a:buFontTx/>
              <a:buChar char="•"/>
            </a:pPr>
            <a:r>
              <a:rPr lang="en-US" altLang="en-US" b="1" dirty="0">
                <a:solidFill>
                  <a:schemeClr val="tx1"/>
                </a:solidFill>
                <a:latin typeface="Arial" panose="020B0604020202020204" pitchFamily="34" charset="0"/>
              </a:rPr>
              <a:t>Interactive Dashboards</a:t>
            </a:r>
            <a:r>
              <a:rPr lang="en-US" altLang="en-US" dirty="0">
                <a:solidFill>
                  <a:schemeClr val="tx1"/>
                </a:solidFill>
                <a:latin typeface="Arial" panose="020B0604020202020204" pitchFamily="34" charset="0"/>
              </a:rPr>
              <a:t>: Dashboards in Tableau are interactive, allowing users to filter, drill down, and explore data dynamically.</a:t>
            </a:r>
          </a:p>
          <a:p>
            <a:pPr marL="0" lvl="0" indent="0" algn="l" eaLnBrk="0" fontAlgn="base" hangingPunct="0">
              <a:spcBef>
                <a:spcPct val="0"/>
              </a:spcBef>
              <a:spcAft>
                <a:spcPct val="0"/>
              </a:spcAft>
              <a:buClrTx/>
              <a:buSzTx/>
              <a:buFontTx/>
              <a:buChar char="•"/>
            </a:pPr>
            <a:r>
              <a:rPr lang="en-US" altLang="en-US" b="1" dirty="0">
                <a:solidFill>
                  <a:schemeClr val="tx1"/>
                </a:solidFill>
                <a:latin typeface="Arial" panose="020B0604020202020204" pitchFamily="34" charset="0"/>
              </a:rPr>
              <a:t>Collaboration and Sharing</a:t>
            </a:r>
            <a:r>
              <a:rPr lang="en-US" altLang="en-US" dirty="0">
                <a:solidFill>
                  <a:schemeClr val="tx1"/>
                </a:solidFill>
                <a:latin typeface="Arial" panose="020B0604020202020204" pitchFamily="34" charset="0"/>
              </a:rPr>
              <a:t>: Dashboards and reports can be shared online through Tableau Server, Tableau Cloud, or Tableau Public, fostering collaboration across teams.</a:t>
            </a:r>
          </a:p>
          <a:p>
            <a:pPr marL="0" lv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8"/>
          <p:cNvSpPr/>
          <p:nvPr/>
        </p:nvSpPr>
        <p:spPr>
          <a:xfrm>
            <a:off x="3397602" y="1638725"/>
            <a:ext cx="2043900" cy="2043900"/>
          </a:xfrm>
          <a:prstGeom prst="pie">
            <a:avLst>
              <a:gd name="adj1" fmla="val 10821860"/>
              <a:gd name="adj2" fmla="val 1620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
        <p:nvSpPr>
          <p:cNvPr id="286" name="Google Shape;286;p28"/>
          <p:cNvSpPr/>
          <p:nvPr/>
        </p:nvSpPr>
        <p:spPr>
          <a:xfrm flipH="1">
            <a:off x="3702402" y="1638725"/>
            <a:ext cx="2043900" cy="2043900"/>
          </a:xfrm>
          <a:prstGeom prst="pie">
            <a:avLst>
              <a:gd name="adj1" fmla="val 10821860"/>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
        <p:nvSpPr>
          <p:cNvPr id="287" name="Google Shape;287;p28"/>
          <p:cNvSpPr/>
          <p:nvPr/>
        </p:nvSpPr>
        <p:spPr>
          <a:xfrm rot="10800000" flipH="1">
            <a:off x="3397602" y="1943525"/>
            <a:ext cx="2043900" cy="2043900"/>
          </a:xfrm>
          <a:prstGeom prst="pie">
            <a:avLst>
              <a:gd name="adj1" fmla="val 10821860"/>
              <a:gd name="adj2" fmla="val 1620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sp>
        <p:nvSpPr>
          <p:cNvPr id="288" name="Google Shape;288;p28"/>
          <p:cNvSpPr/>
          <p:nvPr/>
        </p:nvSpPr>
        <p:spPr>
          <a:xfrm rot="10800000">
            <a:off x="3702402" y="1943525"/>
            <a:ext cx="2043900" cy="2043900"/>
          </a:xfrm>
          <a:prstGeom prst="pie">
            <a:avLst>
              <a:gd name="adj1" fmla="val 10821860"/>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da"/>
              <a:ea typeface="Mada"/>
              <a:cs typeface="Mada"/>
              <a:sym typeface="Mada"/>
            </a:endParaRPr>
          </a:p>
        </p:txBody>
      </p:sp>
      <p:cxnSp>
        <p:nvCxnSpPr>
          <p:cNvPr id="289" name="Google Shape;289;p28"/>
          <p:cNvCxnSpPr/>
          <p:nvPr/>
        </p:nvCxnSpPr>
        <p:spPr>
          <a:xfrm>
            <a:off x="987750" y="2813075"/>
            <a:ext cx="7168500" cy="0"/>
          </a:xfrm>
          <a:prstGeom prst="straightConnector1">
            <a:avLst/>
          </a:prstGeom>
          <a:noFill/>
          <a:ln w="19050" cap="flat" cmpd="sng">
            <a:solidFill>
              <a:schemeClr val="dk1"/>
            </a:solidFill>
            <a:prstDash val="dot"/>
            <a:round/>
            <a:headEnd type="none" w="med" len="med"/>
            <a:tailEnd type="none" w="med" len="med"/>
          </a:ln>
        </p:spPr>
      </p:cxnSp>
      <p:cxnSp>
        <p:nvCxnSpPr>
          <p:cNvPr id="290" name="Google Shape;290;p28"/>
          <p:cNvCxnSpPr/>
          <p:nvPr/>
        </p:nvCxnSpPr>
        <p:spPr>
          <a:xfrm>
            <a:off x="4571950" y="1354150"/>
            <a:ext cx="0" cy="2917800"/>
          </a:xfrm>
          <a:prstGeom prst="straightConnector1">
            <a:avLst/>
          </a:prstGeom>
          <a:noFill/>
          <a:ln w="19050" cap="flat" cmpd="sng">
            <a:solidFill>
              <a:schemeClr val="dk1"/>
            </a:solidFill>
            <a:prstDash val="dot"/>
            <a:round/>
            <a:headEnd type="none" w="med" len="med"/>
            <a:tailEnd type="none" w="med" len="med"/>
          </a:ln>
        </p:spPr>
      </p:cxnSp>
      <p:sp>
        <p:nvSpPr>
          <p:cNvPr id="291" name="Google Shape;291;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t>Why we are making tableau dashboard </a:t>
            </a:r>
            <a:r>
              <a:rPr lang="en-IN" b="0" dirty="0"/>
              <a:t>?</a:t>
            </a:r>
            <a:endParaRPr dirty="0"/>
          </a:p>
        </p:txBody>
      </p:sp>
      <p:sp>
        <p:nvSpPr>
          <p:cNvPr id="292" name="Google Shape;292;p28"/>
          <p:cNvSpPr txBox="1"/>
          <p:nvPr/>
        </p:nvSpPr>
        <p:spPr>
          <a:xfrm>
            <a:off x="1121850" y="1832042"/>
            <a:ext cx="1971000" cy="615600"/>
          </a:xfrm>
          <a:prstGeom prst="rect">
            <a:avLst/>
          </a:prstGeom>
          <a:noFill/>
          <a:ln>
            <a:noFill/>
          </a:ln>
        </p:spPr>
        <p:txBody>
          <a:bodyPr spcFirstLastPara="1" wrap="square" lIns="91425" tIns="91425" rIns="91425" bIns="91425" anchor="t" anchorCtr="0">
            <a:noAutofit/>
          </a:bodyPr>
          <a:lstStyle/>
          <a:p>
            <a:pPr lvl="0" algn="ctr"/>
            <a:r>
              <a:rPr lang="en-IN" sz="1600" dirty="0"/>
              <a:t>2. </a:t>
            </a:r>
            <a:r>
              <a:rPr lang="en-IN" sz="1600" b="1" dirty="0"/>
              <a:t>Improved Decision-Making</a:t>
            </a:r>
            <a:endParaRPr sz="1600" dirty="0">
              <a:solidFill>
                <a:schemeClr val="dk1"/>
              </a:solidFill>
              <a:latin typeface="Hind"/>
              <a:ea typeface="Hind"/>
              <a:cs typeface="Hind"/>
              <a:sym typeface="Hind"/>
            </a:endParaRPr>
          </a:p>
        </p:txBody>
      </p:sp>
      <p:sp>
        <p:nvSpPr>
          <p:cNvPr id="293" name="Google Shape;293;p28"/>
          <p:cNvSpPr txBox="1"/>
          <p:nvPr/>
        </p:nvSpPr>
        <p:spPr>
          <a:xfrm>
            <a:off x="1168453" y="1110913"/>
            <a:ext cx="1847575" cy="615571"/>
          </a:xfrm>
          <a:prstGeom prst="rect">
            <a:avLst/>
          </a:prstGeom>
          <a:noFill/>
          <a:ln>
            <a:noFill/>
          </a:ln>
        </p:spPr>
        <p:txBody>
          <a:bodyPr spcFirstLastPara="1" wrap="square" lIns="91425" tIns="91425" rIns="91425" bIns="91425" anchor="b" anchorCtr="0">
            <a:noAutofit/>
          </a:bodyPr>
          <a:lstStyle/>
          <a:p>
            <a:pPr lvl="0" algn="ctr"/>
            <a:r>
              <a:rPr lang="en-IN" sz="1600" dirty="0"/>
              <a:t>1. </a:t>
            </a:r>
            <a:r>
              <a:rPr lang="en-IN" sz="1600" b="1" dirty="0"/>
              <a:t>Data Visualization</a:t>
            </a:r>
            <a:endParaRPr sz="1600" b="1" dirty="0">
              <a:solidFill>
                <a:schemeClr val="dk1"/>
              </a:solidFill>
              <a:latin typeface="Archivo"/>
              <a:ea typeface="Archivo"/>
              <a:cs typeface="Archivo"/>
              <a:sym typeface="Archivo"/>
            </a:endParaRPr>
          </a:p>
        </p:txBody>
      </p:sp>
      <p:sp>
        <p:nvSpPr>
          <p:cNvPr id="294" name="Google Shape;294;p28"/>
          <p:cNvSpPr txBox="1"/>
          <p:nvPr/>
        </p:nvSpPr>
        <p:spPr>
          <a:xfrm>
            <a:off x="6051150" y="3656396"/>
            <a:ext cx="1971000" cy="61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dk1"/>
              </a:solidFill>
              <a:latin typeface="Hind"/>
              <a:ea typeface="Hind"/>
              <a:cs typeface="Hind"/>
              <a:sym typeface="Hind"/>
            </a:endParaRPr>
          </a:p>
        </p:txBody>
      </p:sp>
      <p:sp>
        <p:nvSpPr>
          <p:cNvPr id="295" name="Google Shape;295;p28"/>
          <p:cNvSpPr txBox="1"/>
          <p:nvPr/>
        </p:nvSpPr>
        <p:spPr>
          <a:xfrm>
            <a:off x="6268050" y="3433326"/>
            <a:ext cx="1971000" cy="554100"/>
          </a:xfrm>
          <a:prstGeom prst="rect">
            <a:avLst/>
          </a:prstGeom>
          <a:noFill/>
          <a:ln>
            <a:noFill/>
          </a:ln>
        </p:spPr>
        <p:txBody>
          <a:bodyPr spcFirstLastPara="1" wrap="square" lIns="91425" tIns="91425" rIns="91425" bIns="91425" anchor="b" anchorCtr="0">
            <a:noAutofit/>
          </a:bodyPr>
          <a:lstStyle/>
          <a:p>
            <a:pPr lvl="0" algn="ctr"/>
            <a:r>
              <a:rPr lang="en-US" sz="1600" dirty="0"/>
              <a:t>7. </a:t>
            </a:r>
            <a:r>
              <a:rPr lang="en-US" sz="1600" b="1" dirty="0"/>
              <a:t>Insights from Complex Data</a:t>
            </a:r>
            <a:endParaRPr sz="1600" b="1" dirty="0">
              <a:solidFill>
                <a:schemeClr val="dk1"/>
              </a:solidFill>
              <a:latin typeface="Archivo"/>
              <a:ea typeface="Archivo"/>
              <a:cs typeface="Archivo"/>
              <a:sym typeface="Archivo"/>
            </a:endParaRPr>
          </a:p>
        </p:txBody>
      </p:sp>
      <p:sp>
        <p:nvSpPr>
          <p:cNvPr id="296" name="Google Shape;296;p28"/>
          <p:cNvSpPr txBox="1"/>
          <p:nvPr/>
        </p:nvSpPr>
        <p:spPr>
          <a:xfrm>
            <a:off x="6224100" y="2135960"/>
            <a:ext cx="1971000" cy="615600"/>
          </a:xfrm>
          <a:prstGeom prst="rect">
            <a:avLst/>
          </a:prstGeom>
          <a:noFill/>
          <a:ln>
            <a:noFill/>
          </a:ln>
        </p:spPr>
        <p:txBody>
          <a:bodyPr spcFirstLastPara="1" wrap="square" lIns="91425" tIns="91425" rIns="91425" bIns="91425" anchor="t" anchorCtr="0">
            <a:noAutofit/>
          </a:bodyPr>
          <a:lstStyle/>
          <a:p>
            <a:pPr lvl="0" algn="ctr"/>
            <a:r>
              <a:rPr lang="en-IN" sz="1600" dirty="0"/>
              <a:t>6. </a:t>
            </a:r>
            <a:r>
              <a:rPr lang="en-IN" sz="1600" b="1" dirty="0"/>
              <a:t>Customizable and Scalable</a:t>
            </a:r>
            <a:endParaRPr sz="1600" dirty="0">
              <a:solidFill>
                <a:schemeClr val="dk1"/>
              </a:solidFill>
              <a:latin typeface="Hind"/>
              <a:ea typeface="Hind"/>
              <a:cs typeface="Hind"/>
              <a:sym typeface="Hind"/>
            </a:endParaRPr>
          </a:p>
        </p:txBody>
      </p:sp>
      <p:sp>
        <p:nvSpPr>
          <p:cNvPr id="297" name="Google Shape;297;p28"/>
          <p:cNvSpPr txBox="1"/>
          <p:nvPr/>
        </p:nvSpPr>
        <p:spPr>
          <a:xfrm>
            <a:off x="6051150" y="1354140"/>
            <a:ext cx="1971000" cy="554100"/>
          </a:xfrm>
          <a:prstGeom prst="rect">
            <a:avLst/>
          </a:prstGeom>
          <a:noFill/>
          <a:ln>
            <a:noFill/>
          </a:ln>
        </p:spPr>
        <p:txBody>
          <a:bodyPr spcFirstLastPara="1" wrap="square" lIns="91425" tIns="91425" rIns="91425" bIns="91425" anchor="b" anchorCtr="0">
            <a:noAutofit/>
          </a:bodyPr>
          <a:lstStyle/>
          <a:p>
            <a:pPr lvl="0" algn="ctr"/>
            <a:r>
              <a:rPr lang="en-IN" sz="1600" dirty="0"/>
              <a:t>5. </a:t>
            </a:r>
            <a:r>
              <a:rPr lang="en-IN" sz="1600" b="1" dirty="0"/>
              <a:t>Collaboration and Communication</a:t>
            </a:r>
            <a:endParaRPr sz="1600" b="1" dirty="0">
              <a:solidFill>
                <a:schemeClr val="dk1"/>
              </a:solidFill>
              <a:latin typeface="Archivo"/>
              <a:ea typeface="Archivo"/>
              <a:cs typeface="Archivo"/>
              <a:sym typeface="Archivo"/>
            </a:endParaRPr>
          </a:p>
        </p:txBody>
      </p:sp>
      <p:sp>
        <p:nvSpPr>
          <p:cNvPr id="298" name="Google Shape;298;p28"/>
          <p:cNvSpPr txBox="1"/>
          <p:nvPr/>
        </p:nvSpPr>
        <p:spPr>
          <a:xfrm>
            <a:off x="1336680" y="3698088"/>
            <a:ext cx="1971000" cy="615600"/>
          </a:xfrm>
          <a:prstGeom prst="rect">
            <a:avLst/>
          </a:prstGeom>
          <a:noFill/>
          <a:ln>
            <a:noFill/>
          </a:ln>
        </p:spPr>
        <p:txBody>
          <a:bodyPr spcFirstLastPara="1" wrap="square" lIns="91425" tIns="91425" rIns="91425" bIns="91425" anchor="t" anchorCtr="0">
            <a:noAutofit/>
          </a:bodyPr>
          <a:lstStyle/>
          <a:p>
            <a:pPr lvl="0" algn="ctr"/>
            <a:r>
              <a:rPr lang="en-US" dirty="0"/>
              <a:t>4. </a:t>
            </a:r>
            <a:r>
              <a:rPr lang="en-US" b="1" dirty="0"/>
              <a:t>Efficiency and Time Savings</a:t>
            </a:r>
            <a:endParaRPr dirty="0">
              <a:solidFill>
                <a:schemeClr val="dk1"/>
              </a:solidFill>
              <a:latin typeface="Hind"/>
              <a:ea typeface="Hind"/>
              <a:cs typeface="Hind"/>
              <a:sym typeface="Hind"/>
            </a:endParaRPr>
          </a:p>
        </p:txBody>
      </p:sp>
      <p:sp>
        <p:nvSpPr>
          <p:cNvPr id="299" name="Google Shape;299;p28"/>
          <p:cNvSpPr txBox="1"/>
          <p:nvPr/>
        </p:nvSpPr>
        <p:spPr>
          <a:xfrm>
            <a:off x="1336680" y="2997279"/>
            <a:ext cx="1971000" cy="554100"/>
          </a:xfrm>
          <a:prstGeom prst="rect">
            <a:avLst/>
          </a:prstGeom>
          <a:noFill/>
          <a:ln>
            <a:noFill/>
          </a:ln>
        </p:spPr>
        <p:txBody>
          <a:bodyPr spcFirstLastPara="1" wrap="square" lIns="91425" tIns="91425" rIns="91425" bIns="91425" anchor="b" anchorCtr="0">
            <a:noAutofit/>
          </a:bodyPr>
          <a:lstStyle/>
          <a:p>
            <a:pPr lvl="0" algn="ctr"/>
            <a:r>
              <a:rPr lang="en-IN" sz="1600" dirty="0"/>
              <a:t>3. </a:t>
            </a:r>
            <a:r>
              <a:rPr lang="en-IN" sz="1600" b="1" dirty="0"/>
              <a:t>Interactivity and Exploration</a:t>
            </a:r>
            <a:endParaRPr sz="1600" b="1" dirty="0">
              <a:solidFill>
                <a:schemeClr val="dk1"/>
              </a:solidFill>
              <a:latin typeface="Archivo"/>
              <a:ea typeface="Archivo"/>
              <a:cs typeface="Archivo"/>
              <a:sym typeface="Archivo"/>
            </a:endParaRPr>
          </a:p>
        </p:txBody>
      </p:sp>
      <p:sp>
        <p:nvSpPr>
          <p:cNvPr id="300" name="Google Shape;300;p28"/>
          <p:cNvSpPr/>
          <p:nvPr/>
        </p:nvSpPr>
        <p:spPr>
          <a:xfrm>
            <a:off x="3745402" y="1986388"/>
            <a:ext cx="1653100" cy="1653374"/>
          </a:xfrm>
          <a:custGeom>
            <a:avLst/>
            <a:gdLst/>
            <a:ahLst/>
            <a:cxnLst/>
            <a:rect l="l" t="t" r="r" b="b"/>
            <a:pathLst>
              <a:path w="6032" h="6033" extrusionOk="0">
                <a:moveTo>
                  <a:pt x="6032" y="3018"/>
                </a:moveTo>
                <a:lnTo>
                  <a:pt x="6032" y="3018"/>
                </a:lnTo>
                <a:cubicBezTo>
                  <a:pt x="6032" y="4683"/>
                  <a:pt x="4683" y="6033"/>
                  <a:pt x="3018" y="6033"/>
                </a:cubicBezTo>
                <a:cubicBezTo>
                  <a:pt x="1352" y="6033"/>
                  <a:pt x="0" y="4683"/>
                  <a:pt x="0" y="3018"/>
                </a:cubicBezTo>
                <a:cubicBezTo>
                  <a:pt x="0" y="1352"/>
                  <a:pt x="1352" y="0"/>
                  <a:pt x="3018" y="0"/>
                </a:cubicBezTo>
                <a:cubicBezTo>
                  <a:pt x="4683" y="0"/>
                  <a:pt x="6032" y="1352"/>
                  <a:pt x="6032" y="301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3" name="Graphic 2">
            <a:extLst>
              <a:ext uri="{FF2B5EF4-FFF2-40B4-BE49-F238E27FC236}">
                <a16:creationId xmlns:a16="http://schemas.microsoft.com/office/drawing/2014/main" id="{994C35E3-4667-4D59-AA8A-D1E109F4C9AB}"/>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4033373" y="2156279"/>
            <a:ext cx="1005009" cy="13156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719999" y="1878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Tableau Dashboard</a:t>
            </a:r>
            <a:endParaRPr dirty="0"/>
          </a:p>
        </p:txBody>
      </p:sp>
      <p:pic>
        <p:nvPicPr>
          <p:cNvPr id="2" name="Picture 1">
            <a:extLst>
              <a:ext uri="{FF2B5EF4-FFF2-40B4-BE49-F238E27FC236}">
                <a16:creationId xmlns:a16="http://schemas.microsoft.com/office/drawing/2014/main" id="{4CC83712-2476-4A44-B11B-44F301F1CC96}"/>
              </a:ext>
            </a:extLst>
          </p:cNvPr>
          <p:cNvPicPr>
            <a:picLocks noChangeAspect="1"/>
          </p:cNvPicPr>
          <p:nvPr/>
        </p:nvPicPr>
        <p:blipFill>
          <a:blip r:embed="rId3"/>
          <a:stretch>
            <a:fillRect/>
          </a:stretch>
        </p:blipFill>
        <p:spPr>
          <a:xfrm>
            <a:off x="848586" y="832169"/>
            <a:ext cx="7704001" cy="39262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720000" y="10054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Tableau Dashboard</a:t>
            </a:r>
            <a:endParaRPr dirty="0"/>
          </a:p>
        </p:txBody>
      </p:sp>
      <p:pic>
        <p:nvPicPr>
          <p:cNvPr id="3" name="Picture 2">
            <a:extLst>
              <a:ext uri="{FF2B5EF4-FFF2-40B4-BE49-F238E27FC236}">
                <a16:creationId xmlns:a16="http://schemas.microsoft.com/office/drawing/2014/main" id="{2DC1775E-9973-4951-888B-AF7BE9A6E6CF}"/>
              </a:ext>
            </a:extLst>
          </p:cNvPr>
          <p:cNvPicPr>
            <a:picLocks noChangeAspect="1"/>
          </p:cNvPicPr>
          <p:nvPr/>
        </p:nvPicPr>
        <p:blipFill>
          <a:blip r:embed="rId3"/>
          <a:stretch>
            <a:fillRect/>
          </a:stretch>
        </p:blipFill>
        <p:spPr>
          <a:xfrm>
            <a:off x="720000" y="673245"/>
            <a:ext cx="7991803" cy="4133547"/>
          </a:xfrm>
          <a:prstGeom prst="rect">
            <a:avLst/>
          </a:prstGeom>
        </p:spPr>
      </p:pic>
    </p:spTree>
    <p:extLst>
      <p:ext uri="{BB962C8B-B14F-4D97-AF65-F5344CB8AC3E}">
        <p14:creationId xmlns:p14="http://schemas.microsoft.com/office/powerpoint/2010/main" val="316582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30"/>
          <p:cNvSpPr txBox="1">
            <a:spLocks noGrp="1"/>
          </p:cNvSpPr>
          <p:nvPr>
            <p:ph type="title"/>
          </p:nvPr>
        </p:nvSpPr>
        <p:spPr>
          <a:xfrm>
            <a:off x="787036" y="12669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About Table</a:t>
            </a:r>
            <a:r>
              <a:rPr lang="en-IN"/>
              <a:t>au Dashboard</a:t>
            </a:r>
            <a:br>
              <a:rPr lang="en-IN"/>
            </a:br>
            <a:endParaRPr dirty="0"/>
          </a:p>
        </p:txBody>
      </p:sp>
      <p:sp>
        <p:nvSpPr>
          <p:cNvPr id="5" name="Rectangle 4">
            <a:extLst>
              <a:ext uri="{FF2B5EF4-FFF2-40B4-BE49-F238E27FC236}">
                <a16:creationId xmlns:a16="http://schemas.microsoft.com/office/drawing/2014/main" id="{E7F472DC-B1DF-4BC2-9FB2-B699C0B27A6E}"/>
              </a:ext>
            </a:extLst>
          </p:cNvPr>
          <p:cNvSpPr/>
          <p:nvPr/>
        </p:nvSpPr>
        <p:spPr>
          <a:xfrm>
            <a:off x="1550193" y="699394"/>
            <a:ext cx="6550819" cy="4185761"/>
          </a:xfrm>
          <a:prstGeom prst="rect">
            <a:avLst/>
          </a:prstGeom>
        </p:spPr>
        <p:txBody>
          <a:bodyPr wrap="square">
            <a:spAutoFit/>
          </a:bodyPr>
          <a:lstStyle/>
          <a:p>
            <a:r>
              <a:rPr lang="en-US" b="1" dirty="0"/>
              <a:t>Key Points on the Tableau Dashboard for Student Performance Factors:</a:t>
            </a:r>
          </a:p>
          <a:p>
            <a:pPr>
              <a:buFont typeface="+mj-lt"/>
              <a:buAutoNum type="arabicPeriod"/>
            </a:pPr>
            <a:r>
              <a:rPr lang="en-US" b="1" dirty="0"/>
              <a:t>Data Sources</a:t>
            </a:r>
            <a:r>
              <a:rPr lang="en-US" dirty="0"/>
              <a:t>: Integrated student performance data, including grades, attendance, study hours, demographics, and extracurricular activities.</a:t>
            </a:r>
          </a:p>
          <a:p>
            <a:pPr>
              <a:buFont typeface="+mj-lt"/>
              <a:buAutoNum type="arabicPeriod"/>
            </a:pPr>
            <a:r>
              <a:rPr lang="en-US" b="1" dirty="0"/>
              <a:t>Visualizations</a:t>
            </a:r>
            <a:r>
              <a:rPr lang="en-US" dirty="0"/>
              <a:t>:</a:t>
            </a:r>
          </a:p>
          <a:p>
            <a:pPr marL="742950" lvl="1" indent="-285750">
              <a:buFont typeface="+mj-lt"/>
              <a:buAutoNum type="arabicPeriod"/>
            </a:pPr>
            <a:r>
              <a:rPr lang="en-US" dirty="0"/>
              <a:t>Bar charts for academic performance across different subjects.</a:t>
            </a:r>
          </a:p>
          <a:p>
            <a:pPr marL="742950" lvl="1" indent="-285750">
              <a:buFont typeface="+mj-lt"/>
              <a:buAutoNum type="arabicPeriod"/>
            </a:pPr>
            <a:r>
              <a:rPr lang="en-US" dirty="0"/>
              <a:t>Line graphs for tracking attendance trends.</a:t>
            </a:r>
          </a:p>
          <a:p>
            <a:pPr marL="742950" lvl="1" indent="-285750">
              <a:buFont typeface="+mj-lt"/>
              <a:buAutoNum type="arabicPeriod"/>
            </a:pPr>
            <a:r>
              <a:rPr lang="en-US" dirty="0"/>
              <a:t>Scatter plots for correlation between study hours and performance.</a:t>
            </a:r>
          </a:p>
          <a:p>
            <a:pPr>
              <a:buFont typeface="+mj-lt"/>
              <a:buAutoNum type="arabicPeriod"/>
            </a:pPr>
            <a:r>
              <a:rPr lang="en-US" b="1" dirty="0"/>
              <a:t>Filters</a:t>
            </a:r>
            <a:r>
              <a:rPr lang="en-US" dirty="0"/>
              <a:t>: Interactive filters for demographics (age, gender), academic year, and study habits for deeper insights.</a:t>
            </a:r>
          </a:p>
          <a:p>
            <a:pPr>
              <a:buFont typeface="+mj-lt"/>
              <a:buAutoNum type="arabicPeriod"/>
            </a:pPr>
            <a:r>
              <a:rPr lang="en-US" b="1" dirty="0"/>
              <a:t>KPIs</a:t>
            </a:r>
            <a:r>
              <a:rPr lang="en-US" dirty="0"/>
              <a:t>: Displayed key performance metrics like average GPA, attendance rate, and study time per week.</a:t>
            </a:r>
          </a:p>
          <a:p>
            <a:pPr>
              <a:buFont typeface="+mj-lt"/>
              <a:buAutoNum type="arabicPeriod"/>
            </a:pPr>
            <a:r>
              <a:rPr lang="en-US" b="1" dirty="0"/>
              <a:t>Drill-Down Capabilities</a:t>
            </a:r>
            <a:r>
              <a:rPr lang="en-US" dirty="0"/>
              <a:t>: Enabled users to explore performance based on specific subjects, classes, or demographic groups.</a:t>
            </a:r>
          </a:p>
          <a:p>
            <a:pPr>
              <a:buFont typeface="+mj-lt"/>
              <a:buAutoNum type="arabicPeriod"/>
            </a:pPr>
            <a:r>
              <a:rPr lang="en-US" b="1" dirty="0"/>
              <a:t>Insights</a:t>
            </a:r>
            <a:r>
              <a:rPr lang="en-US" dirty="0"/>
              <a:t>: Highlighted the impact of attendance and study habits on student performance, with correlations visually represented.</a:t>
            </a:r>
          </a:p>
          <a:p>
            <a:pPr>
              <a:buFont typeface="+mj-lt"/>
              <a:buAutoNum type="arabicPeriod"/>
            </a:pPr>
            <a:r>
              <a:rPr lang="en-US" b="1" dirty="0"/>
              <a:t>Interactivity</a:t>
            </a:r>
            <a:r>
              <a:rPr lang="en-US" dirty="0"/>
              <a:t>: Allowed users to filter and compare student performance across different factors in real-time.</a:t>
            </a:r>
          </a:p>
          <a:p>
            <a:pPr>
              <a:buFont typeface="+mj-lt"/>
              <a:buAutoNum type="arabicPeriod"/>
            </a:pPr>
            <a:r>
              <a:rPr lang="en-US" b="1" dirty="0"/>
              <a:t>User-Friendly Design</a:t>
            </a:r>
            <a:r>
              <a:rPr lang="en-US" dirty="0"/>
              <a:t>: Simple, clean layout with color-coded visuals for easy interpretation of trends and relationships.</a:t>
            </a:r>
          </a:p>
        </p:txBody>
      </p:sp>
      <p:pic>
        <p:nvPicPr>
          <p:cNvPr id="11" name="Picture 10">
            <a:extLst>
              <a:ext uri="{FF2B5EF4-FFF2-40B4-BE49-F238E27FC236}">
                <a16:creationId xmlns:a16="http://schemas.microsoft.com/office/drawing/2014/main" id="{201E39A7-AC6D-42F2-B93E-C8D8ED29A30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9340" y="4209295"/>
            <a:ext cx="1495392" cy="8075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30"/>
          <p:cNvSpPr txBox="1">
            <a:spLocks noGrp="1"/>
          </p:cNvSpPr>
          <p:nvPr>
            <p:ph type="title"/>
          </p:nvPr>
        </p:nvSpPr>
        <p:spPr>
          <a:xfrm>
            <a:off x="787036" y="33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Scatter Plot chart</a:t>
            </a:r>
            <a:br>
              <a:rPr lang="en" dirty="0"/>
            </a:br>
            <a:br>
              <a:rPr lang="en-IN" dirty="0"/>
            </a:br>
            <a:endParaRPr dirty="0"/>
          </a:p>
        </p:txBody>
      </p:sp>
      <p:pic>
        <p:nvPicPr>
          <p:cNvPr id="2" name="Picture 1">
            <a:extLst>
              <a:ext uri="{FF2B5EF4-FFF2-40B4-BE49-F238E27FC236}">
                <a16:creationId xmlns:a16="http://schemas.microsoft.com/office/drawing/2014/main" id="{FF726EBD-6AAF-4DFA-AC98-0D385C5986F2}"/>
              </a:ext>
            </a:extLst>
          </p:cNvPr>
          <p:cNvPicPr>
            <a:picLocks noChangeAspect="1"/>
          </p:cNvPicPr>
          <p:nvPr/>
        </p:nvPicPr>
        <p:blipFill>
          <a:blip r:embed="rId3"/>
          <a:stretch>
            <a:fillRect/>
          </a:stretch>
        </p:blipFill>
        <p:spPr>
          <a:xfrm>
            <a:off x="4429125" y="700087"/>
            <a:ext cx="4551769" cy="3071813"/>
          </a:xfrm>
          <a:prstGeom prst="rect">
            <a:avLst/>
          </a:prstGeom>
        </p:spPr>
      </p:pic>
      <p:sp>
        <p:nvSpPr>
          <p:cNvPr id="3" name="Rectangle 2">
            <a:extLst>
              <a:ext uri="{FF2B5EF4-FFF2-40B4-BE49-F238E27FC236}">
                <a16:creationId xmlns:a16="http://schemas.microsoft.com/office/drawing/2014/main" id="{FC7B1D13-9052-4B3B-8559-369332493E81}"/>
              </a:ext>
            </a:extLst>
          </p:cNvPr>
          <p:cNvSpPr/>
          <p:nvPr/>
        </p:nvSpPr>
        <p:spPr>
          <a:xfrm>
            <a:off x="350044" y="836058"/>
            <a:ext cx="4572000" cy="4185761"/>
          </a:xfrm>
          <a:prstGeom prst="rect">
            <a:avLst/>
          </a:prstGeom>
        </p:spPr>
        <p:txBody>
          <a:bodyPr>
            <a:spAutoFit/>
          </a:bodyPr>
          <a:lstStyle/>
          <a:p>
            <a:r>
              <a:rPr lang="en-US" dirty="0"/>
              <a:t>In this scatter plot, we visualized the relationship between the number of hours studied and the corresponding exam scores for students. Each data point represents a student's study hours</a:t>
            </a:r>
          </a:p>
          <a:p>
            <a:r>
              <a:rPr lang="en-US" dirty="0"/>
              <a:t> (plotted on the x-axis) and their exam score </a:t>
            </a:r>
          </a:p>
          <a:p>
            <a:r>
              <a:rPr lang="en-US" dirty="0"/>
              <a:t>(on the y-axis). Key features include:</a:t>
            </a:r>
          </a:p>
          <a:p>
            <a:pPr>
              <a:buFont typeface="Arial" panose="020B0604020202020204" pitchFamily="34" charset="0"/>
              <a:buChar char="•"/>
            </a:pPr>
            <a:r>
              <a:rPr lang="en-US" b="1" dirty="0"/>
              <a:t>Correlation Analysis</a:t>
            </a:r>
            <a:r>
              <a:rPr lang="en-US" dirty="0"/>
              <a:t>: The plot helps identify the overall trend, showing whether more study hours correlate with higher exam scores.</a:t>
            </a:r>
          </a:p>
          <a:p>
            <a:pPr>
              <a:buFont typeface="Arial" panose="020B0604020202020204" pitchFamily="34" charset="0"/>
              <a:buChar char="•"/>
            </a:pPr>
            <a:r>
              <a:rPr lang="en-US" b="1" dirty="0"/>
              <a:t>Trendline</a:t>
            </a:r>
            <a:r>
              <a:rPr lang="en-US" dirty="0"/>
              <a:t>: A regression line was added to highlight the general pattern and provide insight into the strength and direction of the relationship.</a:t>
            </a:r>
          </a:p>
          <a:p>
            <a:pPr>
              <a:buFont typeface="Arial" panose="020B0604020202020204" pitchFamily="34" charset="0"/>
              <a:buChar char="•"/>
            </a:pPr>
            <a:r>
              <a:rPr lang="en-US" b="1" dirty="0"/>
              <a:t>Interactivity</a:t>
            </a:r>
            <a:r>
              <a:rPr lang="en-US" dirty="0"/>
              <a:t>: Filters allow users to view specific groups, such as by grade level, subject, or demographics, to explore how different factors might influence the correlation.</a:t>
            </a:r>
          </a:p>
          <a:p>
            <a:pPr>
              <a:buFont typeface="Arial" panose="020B0604020202020204" pitchFamily="34" charset="0"/>
              <a:buChar char="•"/>
            </a:pPr>
            <a:r>
              <a:rPr lang="en-US" b="1" dirty="0"/>
              <a:t>Outliers</a:t>
            </a:r>
            <a:r>
              <a:rPr lang="en-US" dirty="0"/>
              <a:t>: Easily identifiable outliers, where students performed better or worse than expected based on their study hours.</a:t>
            </a:r>
          </a:p>
        </p:txBody>
      </p:sp>
    </p:spTree>
    <p:extLst>
      <p:ext uri="{BB962C8B-B14F-4D97-AF65-F5344CB8AC3E}">
        <p14:creationId xmlns:p14="http://schemas.microsoft.com/office/powerpoint/2010/main" val="304145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30"/>
          <p:cNvSpPr txBox="1">
            <a:spLocks noGrp="1"/>
          </p:cNvSpPr>
          <p:nvPr>
            <p:ph type="title"/>
          </p:nvPr>
        </p:nvSpPr>
        <p:spPr>
          <a:xfrm>
            <a:off x="787036" y="33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t>
            </a:r>
            <a:r>
              <a:rPr lang="en-IN" dirty="0" err="1"/>
              <a:t>ar</a:t>
            </a:r>
            <a:r>
              <a:rPr lang="en-IN" dirty="0"/>
              <a:t> </a:t>
            </a:r>
            <a:r>
              <a:rPr lang="en" dirty="0"/>
              <a:t>chart</a:t>
            </a:r>
            <a:br>
              <a:rPr lang="en" dirty="0"/>
            </a:br>
            <a:br>
              <a:rPr lang="en-IN" dirty="0"/>
            </a:br>
            <a:endParaRPr dirty="0"/>
          </a:p>
        </p:txBody>
      </p:sp>
      <p:pic>
        <p:nvPicPr>
          <p:cNvPr id="4" name="Picture 3">
            <a:extLst>
              <a:ext uri="{FF2B5EF4-FFF2-40B4-BE49-F238E27FC236}">
                <a16:creationId xmlns:a16="http://schemas.microsoft.com/office/drawing/2014/main" id="{FC883A09-50C5-4171-84E5-DAD26F92EA89}"/>
              </a:ext>
            </a:extLst>
          </p:cNvPr>
          <p:cNvPicPr>
            <a:picLocks noChangeAspect="1"/>
          </p:cNvPicPr>
          <p:nvPr/>
        </p:nvPicPr>
        <p:blipFill>
          <a:blip r:embed="rId3"/>
          <a:stretch>
            <a:fillRect/>
          </a:stretch>
        </p:blipFill>
        <p:spPr>
          <a:xfrm>
            <a:off x="4703938" y="654190"/>
            <a:ext cx="4440062" cy="2163658"/>
          </a:xfrm>
          <a:prstGeom prst="rect">
            <a:avLst/>
          </a:prstGeom>
        </p:spPr>
      </p:pic>
      <p:sp>
        <p:nvSpPr>
          <p:cNvPr id="8" name="Rectangle 7">
            <a:extLst>
              <a:ext uri="{FF2B5EF4-FFF2-40B4-BE49-F238E27FC236}">
                <a16:creationId xmlns:a16="http://schemas.microsoft.com/office/drawing/2014/main" id="{57B8FB95-1701-4570-9679-3F7D9F3BC25A}"/>
              </a:ext>
            </a:extLst>
          </p:cNvPr>
          <p:cNvSpPr/>
          <p:nvPr/>
        </p:nvSpPr>
        <p:spPr>
          <a:xfrm>
            <a:off x="467694" y="708810"/>
            <a:ext cx="4572000" cy="3108543"/>
          </a:xfrm>
          <a:prstGeom prst="rect">
            <a:avLst/>
          </a:prstGeom>
        </p:spPr>
        <p:txBody>
          <a:bodyPr>
            <a:spAutoFit/>
          </a:bodyPr>
          <a:lstStyle/>
          <a:p>
            <a:r>
              <a:rPr lang="en-US" dirty="0"/>
              <a:t>In this bar chart, we visualized the relationship </a:t>
            </a:r>
          </a:p>
          <a:p>
            <a:r>
              <a:rPr lang="en-US" dirty="0"/>
              <a:t>between student attendance and exam scores. The chart compares average exam scores across </a:t>
            </a:r>
          </a:p>
          <a:p>
            <a:r>
              <a:rPr lang="en-US" dirty="0"/>
              <a:t>different attendance levels. Key features include:</a:t>
            </a:r>
          </a:p>
          <a:p>
            <a:endParaRPr lang="en-IN" dirty="0"/>
          </a:p>
          <a:p>
            <a:r>
              <a:rPr lang="en-IN" b="1" dirty="0"/>
              <a:t>Grouped Bars</a:t>
            </a:r>
            <a:r>
              <a:rPr lang="en-IN" dirty="0"/>
              <a:t>:</a:t>
            </a:r>
          </a:p>
          <a:p>
            <a:r>
              <a:rPr lang="en-IN" b="1" dirty="0"/>
              <a:t>Insights into Trends</a:t>
            </a:r>
            <a:r>
              <a:rPr lang="en-IN" dirty="0"/>
              <a:t>:</a:t>
            </a:r>
          </a:p>
          <a:p>
            <a:r>
              <a:rPr lang="en-IN" b="1" dirty="0"/>
              <a:t>Color-Coding</a:t>
            </a:r>
            <a:r>
              <a:rPr lang="en-IN" dirty="0"/>
              <a:t>:</a:t>
            </a:r>
          </a:p>
          <a:p>
            <a:r>
              <a:rPr lang="en-IN" b="1" dirty="0"/>
              <a:t>Interactivity</a:t>
            </a:r>
            <a:r>
              <a:rPr lang="en-IN" dirty="0"/>
              <a:t>:</a:t>
            </a:r>
          </a:p>
          <a:p>
            <a:endParaRPr lang="en-IN" dirty="0"/>
          </a:p>
          <a:p>
            <a:r>
              <a:rPr lang="en-US" dirty="0"/>
              <a:t>This chart provides a straightforward view of how student attendance influences academic outcomes, emphasizing the importance of consistent class participation for better performance.</a:t>
            </a:r>
            <a:endParaRPr lang="en-IN" dirty="0"/>
          </a:p>
        </p:txBody>
      </p:sp>
      <p:pic>
        <p:nvPicPr>
          <p:cNvPr id="12" name="Picture 11">
            <a:extLst>
              <a:ext uri="{FF2B5EF4-FFF2-40B4-BE49-F238E27FC236}">
                <a16:creationId xmlns:a16="http://schemas.microsoft.com/office/drawing/2014/main" id="{CB26D9E0-5C71-42DD-8511-97FB87C065C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848098" y="3817353"/>
            <a:ext cx="1053014" cy="1053014"/>
          </a:xfrm>
          <a:prstGeom prst="rect">
            <a:avLst/>
          </a:prstGeom>
        </p:spPr>
      </p:pic>
    </p:spTree>
    <p:extLst>
      <p:ext uri="{BB962C8B-B14F-4D97-AF65-F5344CB8AC3E}">
        <p14:creationId xmlns:p14="http://schemas.microsoft.com/office/powerpoint/2010/main" val="391059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30"/>
          <p:cNvSpPr txBox="1">
            <a:spLocks noGrp="1"/>
          </p:cNvSpPr>
          <p:nvPr>
            <p:ph type="title"/>
          </p:nvPr>
        </p:nvSpPr>
        <p:spPr>
          <a:xfrm>
            <a:off x="787036" y="33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Tree M</a:t>
            </a:r>
            <a:r>
              <a:rPr lang="en-IN" dirty="0"/>
              <a:t>ap</a:t>
            </a:r>
            <a:br>
              <a:rPr lang="en" dirty="0"/>
            </a:br>
            <a:br>
              <a:rPr lang="en-IN" dirty="0"/>
            </a:br>
            <a:endParaRPr dirty="0"/>
          </a:p>
        </p:txBody>
      </p:sp>
      <p:sp>
        <p:nvSpPr>
          <p:cNvPr id="8" name="Rectangle 7">
            <a:extLst>
              <a:ext uri="{FF2B5EF4-FFF2-40B4-BE49-F238E27FC236}">
                <a16:creationId xmlns:a16="http://schemas.microsoft.com/office/drawing/2014/main" id="{57B8FB95-1701-4570-9679-3F7D9F3BC25A}"/>
              </a:ext>
            </a:extLst>
          </p:cNvPr>
          <p:cNvSpPr/>
          <p:nvPr/>
        </p:nvSpPr>
        <p:spPr>
          <a:xfrm>
            <a:off x="460550" y="527699"/>
            <a:ext cx="4572000" cy="4832092"/>
          </a:xfrm>
          <a:prstGeom prst="rect">
            <a:avLst/>
          </a:prstGeom>
        </p:spPr>
        <p:txBody>
          <a:bodyPr>
            <a:spAutoFit/>
          </a:bodyPr>
          <a:lstStyle/>
          <a:p>
            <a:r>
              <a:rPr lang="en-US" dirty="0"/>
              <a:t>In this tree map, we visualized the relationship between family income levels (high, medium, low) and student exam scores. The chart represents the distribution of scores across different income groups. Key features include:</a:t>
            </a:r>
          </a:p>
          <a:p>
            <a:r>
              <a:rPr lang="en-US" b="1" dirty="0"/>
              <a:t>Income Categories</a:t>
            </a:r>
            <a:r>
              <a:rPr lang="en-US" dirty="0"/>
              <a:t>: The tree map segments students into three categories based on family income (high, medium, low).</a:t>
            </a:r>
          </a:p>
          <a:p>
            <a:r>
              <a:rPr lang="en-US" b="1" dirty="0"/>
              <a:t>Block Sizes</a:t>
            </a:r>
            <a:r>
              <a:rPr lang="en-US" dirty="0"/>
              <a:t>: Each block represents the number of students within an income category, with larger blocks indicating a higher number of students.</a:t>
            </a:r>
          </a:p>
          <a:p>
            <a:r>
              <a:rPr lang="en-US" b="1" dirty="0"/>
              <a:t>Color Shading</a:t>
            </a:r>
            <a:r>
              <a:rPr lang="en-US" dirty="0"/>
              <a:t>: The intensity of color within each block reflects average exam scores, with darker shades representing higher performance and lighter shades showing lower scores.</a:t>
            </a:r>
          </a:p>
          <a:p>
            <a:r>
              <a:rPr lang="en-US" b="1" dirty="0"/>
              <a:t>Comparison Across Income Levels</a:t>
            </a:r>
            <a:r>
              <a:rPr lang="en-US" dirty="0"/>
              <a:t>: The tree map allows for easy comparison of exam performance between students from different income backgrounds.</a:t>
            </a:r>
          </a:p>
          <a:p>
            <a:r>
              <a:rPr lang="en-US" b="1" dirty="0"/>
              <a:t>Interactivity</a:t>
            </a:r>
            <a:r>
              <a:rPr lang="en-US" dirty="0"/>
              <a:t>: Filters enable users to explore how other factors like subject or grade level influence the relationship between income and exam scores.</a:t>
            </a:r>
          </a:p>
          <a:p>
            <a:endParaRPr lang="en-IN" dirty="0"/>
          </a:p>
        </p:txBody>
      </p:sp>
      <p:pic>
        <p:nvPicPr>
          <p:cNvPr id="3" name="Picture 2">
            <a:extLst>
              <a:ext uri="{FF2B5EF4-FFF2-40B4-BE49-F238E27FC236}">
                <a16:creationId xmlns:a16="http://schemas.microsoft.com/office/drawing/2014/main" id="{4D90235D-B230-49BD-8D61-35ABE50D8868}"/>
              </a:ext>
            </a:extLst>
          </p:cNvPr>
          <p:cNvPicPr>
            <a:picLocks noChangeAspect="1"/>
          </p:cNvPicPr>
          <p:nvPr/>
        </p:nvPicPr>
        <p:blipFill>
          <a:blip r:embed="rId3"/>
          <a:stretch>
            <a:fillRect/>
          </a:stretch>
        </p:blipFill>
        <p:spPr>
          <a:xfrm>
            <a:off x="4979193" y="606525"/>
            <a:ext cx="3979069" cy="2337220"/>
          </a:xfrm>
          <a:prstGeom prst="rect">
            <a:avLst/>
          </a:prstGeom>
        </p:spPr>
      </p:pic>
    </p:spTree>
    <p:extLst>
      <p:ext uri="{BB962C8B-B14F-4D97-AF65-F5344CB8AC3E}">
        <p14:creationId xmlns:p14="http://schemas.microsoft.com/office/powerpoint/2010/main" val="2598111917"/>
      </p:ext>
    </p:extLst>
  </p:cSld>
  <p:clrMapOvr>
    <a:masterClrMapping/>
  </p:clrMapOvr>
</p:sld>
</file>

<file path=ppt/theme/theme1.xml><?xml version="1.0" encoding="utf-8"?>
<a:theme xmlns:a="http://schemas.openxmlformats.org/drawingml/2006/main" name="College Lessons with Cycle Diagrams by Slidesgo">
  <a:themeElements>
    <a:clrScheme name="Simple Light">
      <a:dk1>
        <a:srgbClr val="201F4B"/>
      </a:dk1>
      <a:lt1>
        <a:srgbClr val="FEF5F0"/>
      </a:lt1>
      <a:dk2>
        <a:srgbClr val="5E54B5"/>
      </a:dk2>
      <a:lt2>
        <a:srgbClr val="9156F1"/>
      </a:lt2>
      <a:accent1>
        <a:srgbClr val="D4A4E2"/>
      </a:accent1>
      <a:accent2>
        <a:srgbClr val="C6E6A3"/>
      </a:accent2>
      <a:accent3>
        <a:srgbClr val="FFFFFF"/>
      </a:accent3>
      <a:accent4>
        <a:srgbClr val="FFFFFF"/>
      </a:accent4>
      <a:accent5>
        <a:srgbClr val="FFFFFF"/>
      </a:accent5>
      <a:accent6>
        <a:srgbClr val="FFFFFF"/>
      </a:accent6>
      <a:hlink>
        <a:srgbClr val="201F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1344</Words>
  <Application>Microsoft Office PowerPoint</Application>
  <PresentationFormat>On-screen Show (16:9)</PresentationFormat>
  <Paragraphs>86</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Mada</vt:lpstr>
      <vt:lpstr>Arial</vt:lpstr>
      <vt:lpstr>Hind</vt:lpstr>
      <vt:lpstr>Archivo</vt:lpstr>
      <vt:lpstr>College Lessons with Cycle Diagrams by Slidesgo</vt:lpstr>
      <vt:lpstr>"Analyzing Key Factors Influencing  Student Performance" </vt:lpstr>
      <vt:lpstr>What is Tableau ?</vt:lpstr>
      <vt:lpstr>Why we are making tableau dashboard ?</vt:lpstr>
      <vt:lpstr>Tableau Dashboard</vt:lpstr>
      <vt:lpstr>Tableau Dashboard</vt:lpstr>
      <vt:lpstr>About Tableau Dashboard </vt:lpstr>
      <vt:lpstr>Scatter Plot chart  </vt:lpstr>
      <vt:lpstr>Bar chart  </vt:lpstr>
      <vt:lpstr>Tree Map  </vt:lpstr>
      <vt:lpstr>Line Chart  </vt:lpstr>
      <vt:lpstr>Stacked Bar Chart  </vt:lpstr>
      <vt:lpstr>Pie  Chart  </vt:lpstr>
      <vt:lpstr>Histrogram  </vt:lpstr>
      <vt:lpstr>Creating Key Performance Indicators (KPIs)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Key Factors Influencing  Student Performance"</dc:title>
  <dc:creator>User</dc:creator>
  <cp:lastModifiedBy>User</cp:lastModifiedBy>
  <cp:revision>9</cp:revision>
  <dcterms:modified xsi:type="dcterms:W3CDTF">2024-09-23T11:53:03Z</dcterms:modified>
</cp:coreProperties>
</file>