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Canva Sans Bold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https://www.tutorialsfreak.com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https://www.tutorialsfreak.com/python-basics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113085" y="1832927"/>
            <a:ext cx="14061831" cy="4004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7"/>
              </a:lnSpc>
            </a:pPr>
            <a:r>
              <a:rPr lang="en-US" b="true" sz="1097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Web Scraping for Data Collection and Analysis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81908" y="6504633"/>
            <a:ext cx="10354797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Case Study: Scraping Data from TutorialsFreak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5053" y="1511774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70715" y="2943537"/>
            <a:ext cx="8490033" cy="169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41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</a:p>
          <a:p>
            <a:pPr algn="ctr" marL="521193" indent="-260597" lvl="1">
              <a:lnSpc>
                <a:spcPts val="3379"/>
              </a:lnSpc>
              <a:buFont typeface="Arial"/>
              <a:buChar char="•"/>
            </a:pPr>
            <a:r>
              <a:rPr lang="en-US" b="true" sz="24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scrape </a:t>
            </a:r>
            <a:r>
              <a:rPr lang="en-US" b="true" sz="24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from a website, save it in a CSV, and visualize the results.</a:t>
            </a:r>
          </a:p>
          <a:p>
            <a:pPr algn="ctr">
              <a:lnSpc>
                <a:spcPts val="33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63903" y="4813766"/>
            <a:ext cx="7923777" cy="192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4"/>
              </a:lnSpc>
            </a:pPr>
            <a:r>
              <a:rPr lang="en-US" sz="274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Website</a:t>
            </a:r>
            <a:r>
              <a:rPr lang="en-US" b="true" sz="27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Chosen:</a:t>
            </a:r>
          </a:p>
          <a:p>
            <a:pPr algn="ctr" marL="592890" indent="-296445" lvl="1">
              <a:lnSpc>
                <a:spcPts val="3844"/>
              </a:lnSpc>
              <a:buFont typeface="Arial"/>
              <a:buChar char="•"/>
            </a:pPr>
            <a:r>
              <a:rPr lang="en-US" b="true" sz="27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TutorialsFreak (</a:t>
            </a:r>
            <a:r>
              <a:rPr lang="en-US" b="true" sz="2746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5" tooltip="https://www.tutorialsfreak.com"/>
              </a:rPr>
              <a:t>https://www.tutorialsfreak.com/</a:t>
            </a:r>
            <a:r>
              <a:rPr lang="en-US" b="true" sz="27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  <a:p>
            <a:pPr algn="ctr">
              <a:lnSpc>
                <a:spcPts val="384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70715" y="6914797"/>
            <a:ext cx="8120990" cy="1509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6"/>
              </a:lnSpc>
            </a:pPr>
            <a:r>
              <a:rPr lang="en-US" sz="286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Extracte</a:t>
            </a:r>
            <a:r>
              <a:rPr lang="en-US" b="true" sz="28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d:</a:t>
            </a:r>
          </a:p>
          <a:p>
            <a:pPr algn="ctr" marL="617803" indent="-308902" lvl="1">
              <a:lnSpc>
                <a:spcPts val="4006"/>
              </a:lnSpc>
              <a:buFont typeface="Arial"/>
              <a:buChar char="•"/>
            </a:pPr>
            <a:r>
              <a:rPr lang="en-US" b="true" sz="28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Titles, URLs, Dates, Categories of Tutorials</a:t>
            </a:r>
          </a:p>
          <a:p>
            <a:pPr algn="ctr">
              <a:lnSpc>
                <a:spcPts val="400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33693"/>
            <a:ext cx="1045469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Tools and Libraries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9217" y="3049208"/>
            <a:ext cx="8527578" cy="1726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8"/>
              </a:lnSpc>
            </a:pPr>
            <a:r>
              <a:rPr lang="en-US" sz="327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</a:t>
            </a:r>
            <a:r>
              <a:rPr lang="en-US" b="true" sz="32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hon:</a:t>
            </a:r>
          </a:p>
          <a:p>
            <a:pPr algn="ctr" marL="706057" indent="-353029" lvl="1">
              <a:lnSpc>
                <a:spcPts val="4578"/>
              </a:lnSpc>
              <a:buFont typeface="Arial"/>
              <a:buChar char="•"/>
            </a:pPr>
            <a:r>
              <a:rPr lang="en-US" b="true" sz="32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Programming language for the project.</a:t>
            </a:r>
          </a:p>
          <a:p>
            <a:pPr algn="ctr">
              <a:lnSpc>
                <a:spcPts val="4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4718847"/>
            <a:ext cx="10988238" cy="441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4"/>
              </a:lnSpc>
            </a:pPr>
            <a:r>
              <a:rPr lang="en-US" sz="312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Libraries:</a:t>
            </a:r>
          </a:p>
          <a:p>
            <a:pPr algn="ctr" marL="674555" indent="-337278" lvl="1">
              <a:lnSpc>
                <a:spcPts val="4374"/>
              </a:lnSpc>
              <a:buFont typeface="Arial"/>
              <a:buChar char="•"/>
            </a:pPr>
            <a:r>
              <a:rPr lang="en-US" b="true" sz="31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Requests: For fetching web page content.</a:t>
            </a:r>
          </a:p>
          <a:p>
            <a:pPr algn="ctr" marL="674555" indent="-337278" lvl="1">
              <a:lnSpc>
                <a:spcPts val="4374"/>
              </a:lnSpc>
              <a:buFont typeface="Arial"/>
              <a:buChar char="•"/>
            </a:pPr>
            <a:r>
              <a:rPr lang="en-US" b="true" sz="31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BeautifulSoup: For parsing and extracting HTML data.</a:t>
            </a:r>
          </a:p>
          <a:p>
            <a:pPr algn="ctr" marL="674555" indent="-337278" lvl="1">
              <a:lnSpc>
                <a:spcPts val="4374"/>
              </a:lnSpc>
              <a:buFont typeface="Arial"/>
              <a:buChar char="•"/>
            </a:pPr>
            <a:r>
              <a:rPr lang="en-US" b="true" sz="31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CSV: For saving extracte</a:t>
            </a:r>
            <a:r>
              <a:rPr lang="en-US" b="true" sz="31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data into a CSV file.</a:t>
            </a:r>
          </a:p>
          <a:p>
            <a:pPr algn="ctr" marL="674555" indent="-337278" lvl="1">
              <a:lnSpc>
                <a:spcPts val="4374"/>
              </a:lnSpc>
              <a:buFont typeface="Arial"/>
              <a:buChar char="•"/>
            </a:pPr>
            <a:r>
              <a:rPr lang="en-US" b="true" sz="31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Pandas &amp; Matplotlib: For data analysis and visualization.</a:t>
            </a:r>
          </a:p>
          <a:p>
            <a:pPr algn="ctr">
              <a:lnSpc>
                <a:spcPts val="437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8424" y="272221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Points and Structure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48109" y="2506786"/>
            <a:ext cx="9424205" cy="2976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9"/>
              </a:lnSpc>
            </a:pPr>
            <a:r>
              <a:rPr lang="en-US" sz="281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Points Extracte</a:t>
            </a:r>
            <a:r>
              <a:rPr lang="en-US" b="true" sz="28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d:</a:t>
            </a:r>
          </a:p>
          <a:p>
            <a:pPr algn="ctr" marL="607596" indent="-303798" lvl="1">
              <a:lnSpc>
                <a:spcPts val="3939"/>
              </a:lnSpc>
              <a:buFont typeface="Arial"/>
              <a:buChar char="•"/>
            </a:pPr>
            <a:r>
              <a:rPr lang="en-US" b="true" sz="28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Title: Tutorial title</a:t>
            </a:r>
          </a:p>
          <a:p>
            <a:pPr algn="ctr" marL="607596" indent="-303798" lvl="1">
              <a:lnSpc>
                <a:spcPts val="3939"/>
              </a:lnSpc>
              <a:buFont typeface="Arial"/>
              <a:buChar char="•"/>
            </a:pPr>
            <a:r>
              <a:rPr lang="en-US" b="true" sz="28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URL: Direct link to the tutorial</a:t>
            </a:r>
          </a:p>
          <a:p>
            <a:pPr algn="ctr" marL="607596" indent="-303798" lvl="1">
              <a:lnSpc>
                <a:spcPts val="3939"/>
              </a:lnSpc>
              <a:buFont typeface="Arial"/>
              <a:buChar char="•"/>
            </a:pPr>
            <a:r>
              <a:rPr lang="en-US" b="true" sz="28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Date: Published date</a:t>
            </a:r>
          </a:p>
          <a:p>
            <a:pPr algn="ctr" marL="607596" indent="-303798" lvl="1">
              <a:lnSpc>
                <a:spcPts val="3939"/>
              </a:lnSpc>
              <a:buFont typeface="Arial"/>
              <a:buChar char="•"/>
            </a:pPr>
            <a:r>
              <a:rPr lang="en-US" b="true" sz="28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Category: Topic category (e.g., Python, JavaScript)</a:t>
            </a:r>
          </a:p>
          <a:p>
            <a:pPr algn="ctr">
              <a:lnSpc>
                <a:spcPts val="39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146294" y="5449084"/>
            <a:ext cx="8290884" cy="351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9"/>
              </a:lnSpc>
            </a:pPr>
            <a:r>
              <a:rPr lang="en-US" sz="284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Website Structure:</a:t>
            </a:r>
          </a:p>
          <a:p>
            <a:pPr algn="ctr" marL="615304" indent="-307652" lvl="1">
              <a:lnSpc>
                <a:spcPts val="3989"/>
              </a:lnSpc>
              <a:buFont typeface="Arial"/>
              <a:buChar char="•"/>
            </a:pPr>
            <a:r>
              <a:rPr lang="en-US" b="true" sz="28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 tags i</a:t>
            </a:r>
            <a:r>
              <a:rPr lang="en-US" b="true" sz="28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dentified using developer tools:</a:t>
            </a:r>
          </a:p>
          <a:p>
            <a:pPr algn="ctr" marL="1230608" indent="-410203" lvl="2">
              <a:lnSpc>
                <a:spcPts val="3989"/>
              </a:lnSpc>
              <a:buFont typeface="Arial"/>
              <a:buChar char="⚬"/>
            </a:pPr>
            <a:r>
              <a:rPr lang="en-US" b="true" sz="28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Titles: &lt;h2&gt;</a:t>
            </a:r>
          </a:p>
          <a:p>
            <a:pPr algn="ctr" marL="1230608" indent="-410203" lvl="2">
              <a:lnSpc>
                <a:spcPts val="3989"/>
              </a:lnSpc>
              <a:buFont typeface="Arial"/>
              <a:buChar char="⚬"/>
            </a:pPr>
            <a:r>
              <a:rPr lang="en-US" b="true" sz="28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URLs: &lt;a&gt;</a:t>
            </a:r>
          </a:p>
          <a:p>
            <a:pPr algn="ctr" marL="1230608" indent="-410203" lvl="2">
              <a:lnSpc>
                <a:spcPts val="3989"/>
              </a:lnSpc>
              <a:buFont typeface="Arial"/>
              <a:buChar char="⚬"/>
            </a:pPr>
            <a:r>
              <a:rPr lang="en-US" b="true" sz="28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Dates: &lt;time&gt;</a:t>
            </a:r>
          </a:p>
          <a:p>
            <a:pPr algn="ctr" marL="1230608" indent="-410203" lvl="2">
              <a:lnSpc>
                <a:spcPts val="3989"/>
              </a:lnSpc>
              <a:buFont typeface="Arial"/>
              <a:buChar char="⚬"/>
            </a:pPr>
            <a:r>
              <a:rPr lang="en-US" b="true" sz="28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Categories: &lt;span&gt;</a:t>
            </a:r>
          </a:p>
          <a:p>
            <a:pPr algn="ctr">
              <a:lnSpc>
                <a:spcPts val="398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99542" y="1122499"/>
            <a:ext cx="1041418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Code Implementations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9" id="29"/>
          <p:cNvSpPr txBox="true"/>
          <p:nvPr/>
        </p:nvSpPr>
        <p:spPr>
          <a:xfrm rot="0">
            <a:off x="-618634" y="6466163"/>
            <a:ext cx="6193458" cy="890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5"/>
              </a:lnSpc>
            </a:pPr>
            <a:r>
              <a:rPr lang="en-US" sz="255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Fetch HTML: </a:t>
            </a:r>
          </a:p>
          <a:p>
            <a:pPr algn="ctr">
              <a:lnSpc>
                <a:spcPts val="3575"/>
              </a:lnSpc>
            </a:pPr>
            <a:r>
              <a:rPr lang="en-US" sz="255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requests.get()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732501" y="6396760"/>
            <a:ext cx="2919301" cy="83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b="true" sz="24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Parse HTML: </a:t>
            </a:r>
          </a:p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b="true" sz="24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BeautifulSoup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372491" y="6300325"/>
            <a:ext cx="3566386" cy="123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1"/>
              </a:lnSpc>
            </a:pPr>
            <a:r>
              <a:rPr lang="en-US" sz="235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Extract Data: </a:t>
            </a:r>
          </a:p>
          <a:p>
            <a:pPr algn="ctr">
              <a:lnSpc>
                <a:spcPts val="3291"/>
              </a:lnSpc>
            </a:pPr>
            <a:r>
              <a:rPr lang="en-US" sz="235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tags and extract</a:t>
            </a:r>
          </a:p>
          <a:p>
            <a:pPr algn="ctr">
              <a:lnSpc>
                <a:spcPts val="3291"/>
              </a:lnSpc>
            </a:pPr>
            <a:r>
              <a:rPr lang="en-US" sz="235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needed information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66743" y="6257391"/>
            <a:ext cx="3808222" cy="185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1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Save Data: </a:t>
            </a:r>
          </a:p>
          <a:p>
            <a:pPr algn="ctr">
              <a:lnSpc>
                <a:spcPts val="2949"/>
              </a:lnSpc>
            </a:pPr>
            <a:r>
              <a:rPr lang="en-US" sz="21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Write the </a:t>
            </a:r>
            <a:r>
              <a:rPr lang="en-US" b="true" sz="21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into a CSV file </a:t>
            </a:r>
          </a:p>
          <a:p>
            <a:pPr algn="ctr">
              <a:lnSpc>
                <a:spcPts val="2949"/>
              </a:lnSpc>
            </a:pPr>
            <a:r>
              <a:rPr lang="en-US" b="true" sz="21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the csv.writer function</a:t>
            </a:r>
          </a:p>
          <a:p>
            <a:pPr algn="ctr">
              <a:lnSpc>
                <a:spcPts val="2949"/>
              </a:lnSpc>
            </a:pPr>
          </a:p>
          <a:p>
            <a:pPr algn="ctr">
              <a:lnSpc>
                <a:spcPts val="294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75395" y="1913686"/>
            <a:ext cx="9219540" cy="106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1"/>
              </a:lnSpc>
            </a:pPr>
            <a:r>
              <a:rPr lang="en-US" sz="821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CSV Data Output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430849" y="3179281"/>
            <a:ext cx="8736274" cy="351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7"/>
              </a:lnSpc>
            </a:pPr>
            <a:r>
              <a:rPr lang="en-US" sz="248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CSV File Content:</a:t>
            </a:r>
          </a:p>
          <a:p>
            <a:pPr algn="ctr" marL="536310" indent="-268155" lvl="1">
              <a:lnSpc>
                <a:spcPts val="3477"/>
              </a:lnSpc>
              <a:buFont typeface="Arial"/>
              <a:buChar char="•"/>
            </a:pPr>
            <a:r>
              <a:rPr lang="en-US" b="true" sz="24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Sample </a:t>
            </a:r>
            <a:r>
              <a:rPr lang="en-US" b="true" sz="24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data:</a:t>
            </a:r>
          </a:p>
          <a:p>
            <a:pPr algn="ctr" marL="1072620" indent="-357540" lvl="2">
              <a:lnSpc>
                <a:spcPts val="3477"/>
              </a:lnSpc>
              <a:buFont typeface="Arial"/>
              <a:buChar char="⚬"/>
            </a:pPr>
            <a:r>
              <a:rPr lang="en-US" b="true" sz="24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Title: Learn Python Basics</a:t>
            </a:r>
          </a:p>
          <a:p>
            <a:pPr algn="ctr" marL="1072620" indent="-357540" lvl="2">
              <a:lnSpc>
                <a:spcPts val="3477"/>
              </a:lnSpc>
              <a:buFont typeface="Arial"/>
              <a:buChar char="⚬"/>
            </a:pPr>
            <a:r>
              <a:rPr lang="en-US" b="true" sz="24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URL: </a:t>
            </a:r>
            <a:r>
              <a:rPr lang="en-US" b="true" sz="2484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5" tooltip="https://www.tutorialsfreak.com/python-basics"/>
              </a:rPr>
              <a:t>https://www.tutorialsfreak.com/python-basics</a:t>
            </a:r>
          </a:p>
          <a:p>
            <a:pPr algn="ctr" marL="1072620" indent="-357540" lvl="2">
              <a:lnSpc>
                <a:spcPts val="3477"/>
              </a:lnSpc>
              <a:buFont typeface="Arial"/>
              <a:buChar char="⚬"/>
            </a:pPr>
            <a:r>
              <a:rPr lang="en-US" b="true" sz="24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Date: 2024-11-06</a:t>
            </a:r>
          </a:p>
          <a:p>
            <a:pPr algn="ctr" marL="1072620" indent="-357540" lvl="2">
              <a:lnSpc>
                <a:spcPts val="3477"/>
              </a:lnSpc>
              <a:buFont typeface="Arial"/>
              <a:buChar char="⚬"/>
            </a:pPr>
            <a:r>
              <a:rPr lang="en-US" b="true" sz="24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Category: Python</a:t>
            </a:r>
          </a:p>
          <a:p>
            <a:pPr algn="ctr">
              <a:lnSpc>
                <a:spcPts val="347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29990" y="6873315"/>
            <a:ext cx="10068246" cy="171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3"/>
              </a:lnSpc>
            </a:pPr>
            <a:r>
              <a:rPr lang="en-US" sz="32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Structure:</a:t>
            </a:r>
          </a:p>
          <a:p>
            <a:pPr algn="ctr" marL="702252" indent="-351126" lvl="1">
              <a:lnSpc>
                <a:spcPts val="4553"/>
              </a:lnSpc>
              <a:buFont typeface="Arial"/>
              <a:buChar char="•"/>
            </a:pP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 rows, 4 columns (Title, URL, Date, Category)</a:t>
            </a:r>
          </a:p>
          <a:p>
            <a:pPr algn="ctr">
              <a:lnSpc>
                <a:spcPts val="455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91050" y="3061742"/>
            <a:ext cx="13346305" cy="599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52180" indent="-526090" lvl="1">
              <a:lnSpc>
                <a:spcPts val="4727"/>
              </a:lnSpc>
              <a:buFont typeface="Arial"/>
              <a:buChar char="•"/>
            </a:pPr>
            <a:r>
              <a:rPr lang="en-US" b="true" sz="48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 To visualize the distribution of tutorials by category.</a:t>
            </a:r>
          </a:p>
          <a:p>
            <a:pPr algn="ctr" marL="1052180" indent="-526090" lvl="1">
              <a:lnSpc>
                <a:spcPts val="4727"/>
              </a:lnSpc>
              <a:buFont typeface="Arial"/>
              <a:buChar char="•"/>
            </a:pPr>
            <a:r>
              <a:rPr lang="en-US" b="true" sz="48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 Tool: Matplotlib</a:t>
            </a:r>
          </a:p>
          <a:p>
            <a:pPr algn="ctr" marL="1052180" indent="-526090" lvl="1">
              <a:lnSpc>
                <a:spcPts val="4727"/>
              </a:lnSpc>
              <a:buFont typeface="Arial"/>
              <a:buChar char="•"/>
            </a:pPr>
            <a:r>
              <a:rPr lang="en-US" b="true" sz="48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Type of Visualization:</a:t>
            </a:r>
          </a:p>
          <a:p>
            <a:pPr algn="ctr" marL="1052180" indent="-526090" lvl="1">
              <a:lnSpc>
                <a:spcPts val="4727"/>
              </a:lnSpc>
              <a:buFont typeface="Arial"/>
              <a:buChar char="•"/>
            </a:pPr>
            <a:r>
              <a:rPr lang="en-US" b="true" sz="48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Bar Chart: </a:t>
            </a:r>
            <a:r>
              <a:rPr lang="en-US" b="true" sz="48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Shows the number of tutorials in each category.</a:t>
            </a:r>
          </a:p>
          <a:p>
            <a:pPr algn="ctr" marL="1052180" indent="-526090" lvl="1">
              <a:lnSpc>
                <a:spcPts val="4727"/>
              </a:lnSpc>
              <a:buFont typeface="Arial"/>
              <a:buChar char="•"/>
            </a:pPr>
            <a:r>
              <a:rPr lang="en-US" b="true" sz="48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Insights:</a:t>
            </a:r>
          </a:p>
          <a:p>
            <a:pPr algn="ctr" marL="1052180" indent="-526090" lvl="1">
              <a:lnSpc>
                <a:spcPts val="4727"/>
              </a:lnSpc>
              <a:buFont typeface="Arial"/>
              <a:buChar char="•"/>
            </a:pPr>
            <a:r>
              <a:rPr lang="en-US" b="true" sz="48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Python tutorials are most frequent.</a:t>
            </a:r>
          </a:p>
          <a:p>
            <a:pPr algn="ctr" marL="1052180" indent="-526090" lvl="1">
              <a:lnSpc>
                <a:spcPts val="4727"/>
              </a:lnSpc>
              <a:buFont typeface="Arial"/>
              <a:buChar char="•"/>
            </a:pPr>
            <a:r>
              <a:rPr lang="en-US" b="true" sz="48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JavaScript also has a significant number.</a:t>
            </a:r>
          </a:p>
          <a:p>
            <a:pPr algn="ctr">
              <a:lnSpc>
                <a:spcPts val="472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413361" y="1266825"/>
            <a:ext cx="9101684" cy="147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30"/>
              </a:lnSpc>
            </a:pPr>
            <a:r>
              <a:rPr lang="en-US" b="true" sz="1126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14497"/>
            <a:ext cx="6139831" cy="237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4"/>
              </a:lnSpc>
            </a:pPr>
            <a:r>
              <a:rPr lang="en-US" sz="631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Solutions</a:t>
            </a:r>
          </a:p>
          <a:p>
            <a:pPr algn="l">
              <a:lnSpc>
                <a:spcPts val="612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94792" y="2581898"/>
            <a:ext cx="9861323" cy="696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5375" indent="-302688" lvl="1">
              <a:lnSpc>
                <a:spcPts val="3925"/>
              </a:lnSpc>
              <a:buFont typeface="Arial"/>
              <a:buChar char="•"/>
            </a:pPr>
            <a:r>
              <a:rPr lang="en-US" b="true" sz="28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Challenges:</a:t>
            </a:r>
          </a:p>
          <a:p>
            <a:pPr algn="ctr" marL="605375" indent="-302688" lvl="1">
              <a:lnSpc>
                <a:spcPts val="3925"/>
              </a:lnSpc>
              <a:buAutoNum type="arabicPeriod" startAt="1"/>
            </a:pPr>
            <a:r>
              <a:rPr lang="en-US" b="true" sz="28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Website structure un</a:t>
            </a:r>
            <a:r>
              <a:rPr lang="en-US" b="true" sz="28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derstanding: Identifying correct tags.</a:t>
            </a:r>
          </a:p>
          <a:p>
            <a:pPr algn="ctr" marL="605375" indent="-302688" lvl="1">
              <a:lnSpc>
                <a:spcPts val="3925"/>
              </a:lnSpc>
              <a:buAutoNum type="arabicPeriod" startAt="1"/>
            </a:pPr>
            <a:r>
              <a:rPr lang="en-US" b="true" sz="28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Handling missing data: Some tutorials had missing categories or dates.</a:t>
            </a:r>
          </a:p>
          <a:p>
            <a:pPr algn="ctr" marL="605375" indent="-302688" lvl="1">
              <a:lnSpc>
                <a:spcPts val="3925"/>
              </a:lnSpc>
              <a:buAutoNum type="arabicPeriod" startAt="1"/>
            </a:pPr>
            <a:r>
              <a:rPr lang="en-US" b="true" sz="28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Performance: Limiting the number of scraped items to avoid overload.</a:t>
            </a:r>
          </a:p>
          <a:p>
            <a:pPr algn="ctr" marL="605375" indent="-302688" lvl="1">
              <a:lnSpc>
                <a:spcPts val="3925"/>
              </a:lnSpc>
              <a:buAutoNum type="arabicPeriod" startAt="1"/>
            </a:pPr>
            <a:r>
              <a:rPr lang="en-US" b="true" sz="28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 with small data: Insights were limited due to dataset size.</a:t>
            </a:r>
          </a:p>
          <a:p>
            <a:pPr algn="ctr" marL="605375" indent="-302688" lvl="1">
              <a:lnSpc>
                <a:spcPts val="3925"/>
              </a:lnSpc>
              <a:buFont typeface="Arial"/>
              <a:buChar char="•"/>
            </a:pPr>
            <a:r>
              <a:rPr lang="en-US" b="true" sz="28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Solutions:</a:t>
            </a:r>
          </a:p>
          <a:p>
            <a:pPr algn="ctr" marL="605375" indent="-302688" lvl="1">
              <a:lnSpc>
                <a:spcPts val="3925"/>
              </a:lnSpc>
              <a:buFont typeface="Arial"/>
              <a:buChar char="•"/>
            </a:pPr>
            <a:r>
              <a:rPr lang="en-US" b="true" sz="28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placeholders for missing data.</a:t>
            </a:r>
          </a:p>
          <a:p>
            <a:pPr algn="ctr" marL="605375" indent="-302688" lvl="1">
              <a:lnSpc>
                <a:spcPts val="3925"/>
              </a:lnSpc>
              <a:buFont typeface="Arial"/>
              <a:buChar char="•"/>
            </a:pPr>
            <a:r>
              <a:rPr lang="en-US" b="true" sz="28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scraping to a few tutorials for demonstration.</a:t>
            </a:r>
          </a:p>
          <a:p>
            <a:pPr algn="ctr">
              <a:lnSpc>
                <a:spcPts val="392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43363" y="6660997"/>
            <a:ext cx="9094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Nishtha Yadav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DAGX7zGV6yE</dc:identifier>
  <dcterms:modified xsi:type="dcterms:W3CDTF">2011-08-01T06:04:30Z</dcterms:modified>
  <cp:revision>1</cp:revision>
  <dc:title>Web Scraping for Data Collection and Analysis</dc:title>
</cp:coreProperties>
</file>