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97" r:id="rId2"/>
    <p:sldId id="504" r:id="rId3"/>
    <p:sldId id="494" r:id="rId4"/>
    <p:sldId id="493" r:id="rId5"/>
    <p:sldId id="496" r:id="rId6"/>
    <p:sldId id="498" r:id="rId7"/>
    <p:sldId id="500" r:id="rId8"/>
    <p:sldId id="503" r:id="rId9"/>
    <p:sldId id="502" r:id="rId10"/>
    <p:sldId id="505" r:id="rId11"/>
    <p:sldId id="50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5250"/>
    <a:srgbClr val="3A30FA"/>
    <a:srgbClr val="FF6600"/>
    <a:srgbClr val="F139E4"/>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0" autoAdjust="0"/>
  </p:normalViewPr>
  <p:slideViewPr>
    <p:cSldViewPr>
      <p:cViewPr varScale="1">
        <p:scale>
          <a:sx n="78" d="100"/>
          <a:sy n="78" d="100"/>
        </p:scale>
        <p:origin x="1594" y="5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8762144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F523EB20-6FC5-4DDA-8F23-B813642F520C}" type="datetime1">
              <a:rPr lang="en-US"/>
              <a:pPr/>
              <a:t>5/14/2024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a:pPr/>
              <a:t>5/14/2024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hyperlink" Target="https://github.com/Yashmenaria1/WineQualityPrediction/blob/main/wine_quality.csv" TargetMode="External"/><Relationship Id="rId1" Type="http://schemas.openxmlformats.org/officeDocument/2006/relationships/slideLayout" Target="../slideLayouts/slideLayout2.xml"/><Relationship Id="rId4" Type="http://schemas.openxmlformats.org/officeDocument/2006/relationships/hyperlink" Target="https://www.geeksforgeek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D6A0DB-CEED-9653-EB4A-F87DE1E2C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200"/>
            <a:ext cx="9144000" cy="6096000"/>
          </a:xfrm>
          <a:prstGeom prst="rect">
            <a:avLst/>
          </a:prstGeom>
        </p:spPr>
      </p:pic>
      <p:sp>
        <p:nvSpPr>
          <p:cNvPr id="3" name="Title 1"/>
          <p:cNvSpPr txBox="1">
            <a:spLocks/>
          </p:cNvSpPr>
          <p:nvPr/>
        </p:nvSpPr>
        <p:spPr bwMode="auto">
          <a:xfrm>
            <a:off x="1143000" y="2209800"/>
            <a:ext cx="86868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8800" b="1" i="0" u="none" strike="noStrike" kern="1200" cap="none" spc="0" normalizeH="0" baseline="0" noProof="0" dirty="0">
                <a:ln>
                  <a:noFill/>
                </a:ln>
                <a:effectLst/>
                <a:uLnTx/>
                <a:uFillTx/>
                <a:latin typeface="+mj-lt"/>
                <a:ea typeface="MS PGothic" pitchFamily="34" charset="-128"/>
                <a:cs typeface="MS PGothic"/>
              </a:rPr>
              <a:t>WINE QUALITY PREDICTION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8042-B54D-557D-2BD7-6F292B3BAAD2}"/>
              </a:ext>
            </a:extLst>
          </p:cNvPr>
          <p:cNvSpPr>
            <a:spLocks noGrp="1"/>
          </p:cNvSpPr>
          <p:nvPr>
            <p:ph type="ctrTitle"/>
          </p:nvPr>
        </p:nvSpPr>
        <p:spPr/>
        <p:txBody>
          <a:bodyPr/>
          <a:lstStyle/>
          <a:p>
            <a:r>
              <a:rPr lang="en-IN" b="1" dirty="0"/>
              <a:t>CONCLUSION</a:t>
            </a:r>
          </a:p>
        </p:txBody>
      </p:sp>
      <p:sp>
        <p:nvSpPr>
          <p:cNvPr id="3" name="Subtitle 2">
            <a:extLst>
              <a:ext uri="{FF2B5EF4-FFF2-40B4-BE49-F238E27FC236}">
                <a16:creationId xmlns:a16="http://schemas.microsoft.com/office/drawing/2014/main" id="{7A38B352-A230-0AFC-9533-885800276550}"/>
              </a:ext>
            </a:extLst>
          </p:cNvPr>
          <p:cNvSpPr>
            <a:spLocks noGrp="1"/>
          </p:cNvSpPr>
          <p:nvPr>
            <p:ph type="subTitle" idx="1"/>
          </p:nvPr>
        </p:nvSpPr>
        <p:spPr/>
        <p:txBody>
          <a:bodyPr/>
          <a:lstStyle/>
          <a:p>
            <a:pPr marL="457200" indent="-457200" algn="l">
              <a:buFont typeface="Arial" panose="020B0604020202020204" pitchFamily="34" charset="0"/>
              <a:buChar char="•"/>
            </a:pPr>
            <a:r>
              <a:rPr lang="en-IN" dirty="0">
                <a:solidFill>
                  <a:schemeClr val="tx1"/>
                </a:solidFill>
              </a:rPr>
              <a:t>Skills development </a:t>
            </a:r>
          </a:p>
          <a:p>
            <a:pPr marL="457200" indent="-457200" algn="l">
              <a:buFont typeface="Arial" panose="020B0604020202020204" pitchFamily="34" charset="0"/>
              <a:buChar char="•"/>
            </a:pPr>
            <a:r>
              <a:rPr lang="en-IN" dirty="0">
                <a:solidFill>
                  <a:schemeClr val="tx1"/>
                </a:solidFill>
              </a:rPr>
              <a:t>Data analysis insight</a:t>
            </a:r>
          </a:p>
          <a:p>
            <a:pPr marL="457200" indent="-457200" algn="l">
              <a:buFont typeface="Arial" panose="020B0604020202020204" pitchFamily="34" charset="0"/>
              <a:buChar char="•"/>
            </a:pPr>
            <a:r>
              <a:rPr lang="en-IN" dirty="0">
                <a:solidFill>
                  <a:schemeClr val="tx1"/>
                </a:solidFill>
              </a:rPr>
              <a:t>Algorithms exploration</a:t>
            </a:r>
          </a:p>
          <a:p>
            <a:pPr marL="457200" indent="-457200" algn="l">
              <a:buFont typeface="Arial" panose="020B0604020202020204" pitchFamily="34" charset="0"/>
              <a:buChar char="•"/>
            </a:pPr>
            <a:r>
              <a:rPr lang="en-IN" dirty="0">
                <a:solidFill>
                  <a:schemeClr val="tx1"/>
                </a:solidFill>
              </a:rPr>
              <a:t>Problem solving</a:t>
            </a:r>
          </a:p>
        </p:txBody>
      </p:sp>
    </p:spTree>
    <p:extLst>
      <p:ext uri="{BB962C8B-B14F-4D97-AF65-F5344CB8AC3E}">
        <p14:creationId xmlns:p14="http://schemas.microsoft.com/office/powerpoint/2010/main" val="302943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Presentation Vector Images (over 870)">
            <a:extLst>
              <a:ext uri="{FF2B5EF4-FFF2-40B4-BE49-F238E27FC236}">
                <a16:creationId xmlns:a16="http://schemas.microsoft.com/office/drawing/2014/main" id="{EF0C8A82-3841-1E15-F67F-F2CCB16EE0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56458"/>
            <a:ext cx="9144000" cy="5849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810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70F67-4A97-1207-AEA2-76E55DC4E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641"/>
            <a:ext cx="9144000" cy="6716718"/>
          </a:xfrm>
          <a:prstGeom prst="rect">
            <a:avLst/>
          </a:prstGeom>
        </p:spPr>
      </p:pic>
      <p:sp>
        <p:nvSpPr>
          <p:cNvPr id="2" name="Title 1">
            <a:extLst>
              <a:ext uri="{FF2B5EF4-FFF2-40B4-BE49-F238E27FC236}">
                <a16:creationId xmlns:a16="http://schemas.microsoft.com/office/drawing/2014/main" id="{A45A2E9D-4703-9778-0D88-3F1895A3DF0E}"/>
              </a:ext>
            </a:extLst>
          </p:cNvPr>
          <p:cNvSpPr>
            <a:spLocks noGrp="1"/>
          </p:cNvSpPr>
          <p:nvPr>
            <p:ph type="title"/>
          </p:nvPr>
        </p:nvSpPr>
        <p:spPr/>
        <p:txBody>
          <a:bodyPr/>
          <a:lstStyle/>
          <a:p>
            <a:r>
              <a:rPr lang="en-IN" dirty="0"/>
              <a:t>TABLE OF CONTEXT</a:t>
            </a:r>
          </a:p>
        </p:txBody>
      </p:sp>
      <p:sp>
        <p:nvSpPr>
          <p:cNvPr id="3" name="Content Placeholder 2">
            <a:extLst>
              <a:ext uri="{FF2B5EF4-FFF2-40B4-BE49-F238E27FC236}">
                <a16:creationId xmlns:a16="http://schemas.microsoft.com/office/drawing/2014/main" id="{DF4550D3-BC33-5814-CF7C-68E28894E534}"/>
              </a:ext>
            </a:extLst>
          </p:cNvPr>
          <p:cNvSpPr>
            <a:spLocks noGrp="1"/>
          </p:cNvSpPr>
          <p:nvPr>
            <p:ph idx="1"/>
          </p:nvPr>
        </p:nvSpPr>
        <p:spPr/>
        <p:txBody>
          <a:bodyPr/>
          <a:lstStyle/>
          <a:p>
            <a:pPr>
              <a:buFont typeface="Wingdings" panose="05000000000000000000" pitchFamily="2" charset="2"/>
              <a:buChar char="Ø"/>
            </a:pPr>
            <a:r>
              <a:rPr lang="en-IN" dirty="0"/>
              <a:t>INTRODUCTION                                            03</a:t>
            </a:r>
          </a:p>
          <a:p>
            <a:pPr>
              <a:buFont typeface="Wingdings" panose="05000000000000000000" pitchFamily="2" charset="2"/>
              <a:buChar char="Ø"/>
            </a:pPr>
            <a:r>
              <a:rPr lang="en-IN" dirty="0"/>
              <a:t>WHY WINE QUALITY PREDICTION             04</a:t>
            </a:r>
          </a:p>
          <a:p>
            <a:pPr>
              <a:buFont typeface="Wingdings" panose="05000000000000000000" pitchFamily="2" charset="2"/>
              <a:buChar char="Ø"/>
            </a:pPr>
            <a:r>
              <a:rPr lang="en-IN" dirty="0"/>
              <a:t>KEY FEATURES                                               05</a:t>
            </a:r>
          </a:p>
          <a:p>
            <a:pPr>
              <a:buFont typeface="Wingdings" panose="05000000000000000000" pitchFamily="2" charset="2"/>
              <a:buChar char="Ø"/>
            </a:pPr>
            <a:r>
              <a:rPr lang="en-IN" dirty="0"/>
              <a:t>QUICK GLANCE AT OUR CODE                    06-07</a:t>
            </a:r>
          </a:p>
          <a:p>
            <a:pPr>
              <a:buFont typeface="Wingdings" panose="05000000000000000000" pitchFamily="2" charset="2"/>
              <a:buChar char="Ø"/>
            </a:pPr>
            <a:r>
              <a:rPr lang="en-IN" dirty="0"/>
              <a:t>RESULT ANALYSIS                                          08</a:t>
            </a:r>
          </a:p>
          <a:p>
            <a:pPr>
              <a:buFont typeface="Wingdings" panose="05000000000000000000" pitchFamily="2" charset="2"/>
              <a:buChar char="Ø"/>
            </a:pPr>
            <a:r>
              <a:rPr lang="en-IN" dirty="0"/>
              <a:t> REFERENCES                                                 09</a:t>
            </a:r>
          </a:p>
          <a:p>
            <a:pPr>
              <a:buFont typeface="Wingdings" panose="05000000000000000000" pitchFamily="2" charset="2"/>
              <a:buChar char="Ø"/>
            </a:pPr>
            <a:r>
              <a:rPr lang="en-IN" dirty="0"/>
              <a:t>CONCLUSION                                                 10    </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20091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p:txBody>
          <a:bodyPr/>
          <a:lstStyle/>
          <a:p>
            <a:pPr algn="l"/>
            <a:r>
              <a:rPr lang="en-US" b="1" dirty="0">
                <a:ea typeface="MS PGothic" pitchFamily="34" charset="-128"/>
              </a:rPr>
              <a:t>INTRODUCTION</a:t>
            </a:r>
          </a:p>
        </p:txBody>
      </p:sp>
      <p:sp>
        <p:nvSpPr>
          <p:cNvPr id="6146" name="Content Placeholder 2"/>
          <p:cNvSpPr>
            <a:spLocks noGrp="1"/>
          </p:cNvSpPr>
          <p:nvPr>
            <p:ph idx="1"/>
          </p:nvPr>
        </p:nvSpPr>
        <p:spPr>
          <a:xfrm>
            <a:off x="-1066800" y="884903"/>
            <a:ext cx="9982200" cy="5943600"/>
          </a:xfrm>
        </p:spPr>
        <p:txBody>
          <a:bodyPr/>
          <a:lstStyle/>
          <a:p>
            <a:pPr marL="1136650" lvl="2" indent="-222250" algn="just" hangingPunct="1">
              <a:spcBef>
                <a:spcPts val="500"/>
              </a:spcBef>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1800" dirty="0">
                <a:latin typeface="Aptos" panose="020B0004020202020204" pitchFamily="34" charset="0"/>
              </a:rPr>
              <a:t>      </a:t>
            </a:r>
            <a:r>
              <a:rPr lang="en-US" sz="2000" dirty="0">
                <a:latin typeface="Aptos" panose="020B0004020202020204" pitchFamily="34" charset="0"/>
              </a:rPr>
              <a:t>Wine is not just a beverage; it embodies centuries of tradition, culture, and craftsmanship. The quality of wine is a reflection of a delicate balance between nature and human intervention, influenced by a myriad of factors including grape variety, terroir, and winemaking techniques. For winemakers, understanding and predicting wine quality is essential for maintaining high standards and meeting consumer expectations. Similarly, for consumers, the ability to discern quality wines from the vast array of choices available is valuable in ensuring a satisfying tasting experience.</a:t>
            </a:r>
          </a:p>
          <a:p>
            <a:pPr marL="1136650" lvl="2" indent="-222250" algn="just" hangingPunct="1">
              <a:spcBef>
                <a:spcPts val="500"/>
              </a:spcBef>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2000" dirty="0">
              <a:latin typeface="Aptos" panose="020B0004020202020204" pitchFamily="34" charset="0"/>
            </a:endParaRPr>
          </a:p>
          <a:p>
            <a:pPr marL="1136650" lvl="2" indent="-222250" hangingPunct="1">
              <a:spcBef>
                <a:spcPts val="500"/>
              </a:spcBef>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1800" dirty="0">
              <a:latin typeface="Aptos" panose="020B0004020202020204" pitchFamily="34" charset="0"/>
            </a:endParaRPr>
          </a:p>
          <a:p>
            <a:pPr marL="1136650" lvl="2" indent="-222250"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r>
              <a:rPr lang="en-US" sz="2000" dirty="0">
                <a:latin typeface="Aptos" panose="020B0004020202020204" pitchFamily="34" charset="0"/>
              </a:rPr>
              <a:t>    This project aims to leverage AI and ML algorithms to develop a predictive model for wine quality assessment. By analyzing a dataset containing various physicochemical properties of wines, including acidity levels, alcohol content, and volatile acidity, among others, we seek to uncover patterns and relationships that contribute to overall quality. Through rigorous data preprocessing, feature engineering, and model training, we aim to create a robust predictive framework capable of accurately estimating wine quality.</a:t>
            </a:r>
            <a:endParaRPr lang="en-US" sz="2000" dirty="0">
              <a:ea typeface="MS PGothic" pitchFamily="34" charset="-128"/>
            </a:endParaRPr>
          </a:p>
          <a:p>
            <a:pPr marL="1136650" lvl="2" indent="-222250" algn="just" hangingPunct="1">
              <a:spcBef>
                <a:spcPts val="500"/>
              </a:spcBef>
              <a:buFont typeface="Arial" pitchFamily="34" charset="0"/>
              <a:buNone/>
              <a:tabLst>
                <a:tab pos="207963" algn="l"/>
                <a:tab pos="312738" algn="l"/>
                <a:tab pos="762000" algn="l"/>
                <a:tab pos="1211263" algn="l"/>
                <a:tab pos="1660525" algn="l"/>
                <a:tab pos="2109788" algn="l"/>
                <a:tab pos="2559050" algn="l"/>
                <a:tab pos="3008313" algn="l"/>
                <a:tab pos="3457575" algn="l"/>
                <a:tab pos="3906838" algn="l"/>
                <a:tab pos="4356100" algn="l"/>
                <a:tab pos="4805363" algn="l"/>
                <a:tab pos="5254625" algn="l"/>
                <a:tab pos="5703888" algn="l"/>
                <a:tab pos="6153150" algn="l"/>
                <a:tab pos="6602413" algn="l"/>
                <a:tab pos="7051675" algn="l"/>
                <a:tab pos="7500938" algn="l"/>
                <a:tab pos="7950200" algn="l"/>
                <a:tab pos="8399463" algn="l"/>
                <a:tab pos="8848725" algn="l"/>
                <a:tab pos="8985250" algn="l"/>
              </a:tabLst>
            </a:pPr>
            <a:endParaRPr lang="en-US" sz="2800" dirty="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52400" y="0"/>
            <a:ext cx="6324600" cy="838200"/>
          </a:xfrm>
        </p:spPr>
        <p:txBody>
          <a:bodyPr/>
          <a:lstStyle/>
          <a:p>
            <a:pPr algn="l"/>
            <a:r>
              <a:rPr lang="en-US" b="1" dirty="0">
                <a:ea typeface="MS PGothic" pitchFamily="34" charset="-128"/>
              </a:rPr>
              <a:t>WHY WINE QUALTIY PREDICTION</a:t>
            </a:r>
          </a:p>
        </p:txBody>
      </p:sp>
      <p:sp>
        <p:nvSpPr>
          <p:cNvPr id="7170" name="Content Placeholder 1"/>
          <p:cNvSpPr>
            <a:spLocks noGrp="1"/>
          </p:cNvSpPr>
          <p:nvPr>
            <p:ph idx="1"/>
          </p:nvPr>
        </p:nvSpPr>
        <p:spPr>
          <a:xfrm>
            <a:off x="304800" y="1295400"/>
            <a:ext cx="8229600" cy="4525963"/>
          </a:xfrm>
        </p:spPr>
        <p:txBody>
          <a:bodyPr/>
          <a:lstStyle/>
          <a:p>
            <a:pPr marL="0" indent="0" algn="just">
              <a:buNone/>
            </a:pPr>
            <a:r>
              <a:rPr lang="en-US" sz="2800" dirty="0">
                <a:ea typeface="MS PGothic" pitchFamily="34" charset="-128"/>
              </a:rPr>
              <a:t>This objective aims to provide an objective measure of wine quality that help stakeholder differentiate between wines that meet high quality standards and those who fall below expectations.</a:t>
            </a:r>
          </a:p>
          <a:p>
            <a:pPr marL="0" indent="0" algn="just">
              <a:buNone/>
            </a:pPr>
            <a:r>
              <a:rPr lang="en-US" sz="2800" b="0" i="0" dirty="0">
                <a:solidFill>
                  <a:srgbClr val="1F1F1F"/>
                </a:solidFill>
                <a:effectLst/>
                <a:latin typeface="ElsevierGulliver"/>
              </a:rPr>
              <a:t>Nowadays, industries are using product quality certifications to promote their products. This is a time taking process and requires the assessment given by human experts which makes this process very expensive. This paper explores the usage of machine learning techniques such as </a:t>
            </a:r>
            <a:r>
              <a:rPr lang="en-US" sz="2800">
                <a:solidFill>
                  <a:srgbClr val="1F1F1F"/>
                </a:solidFill>
                <a:latin typeface="ElsevierGulliver"/>
              </a:rPr>
              <a:t>logistic</a:t>
            </a:r>
            <a:r>
              <a:rPr lang="en-US" sz="2800" b="0" i="0">
                <a:solidFill>
                  <a:srgbClr val="1F1F1F"/>
                </a:solidFill>
                <a:effectLst/>
                <a:latin typeface="ElsevierGulliver"/>
              </a:rPr>
              <a:t> regression</a:t>
            </a:r>
            <a:r>
              <a:rPr lang="en-US" sz="2800">
                <a:solidFill>
                  <a:srgbClr val="1F1F1F"/>
                </a:solidFill>
                <a:latin typeface="ElsevierGulliver"/>
              </a:rPr>
              <a:t> </a:t>
            </a:r>
            <a:r>
              <a:rPr lang="en-US" sz="2800" b="0" i="0">
                <a:solidFill>
                  <a:srgbClr val="1F1F1F"/>
                </a:solidFill>
                <a:effectLst/>
                <a:latin typeface="ElsevierGulliver"/>
              </a:rPr>
              <a:t> </a:t>
            </a:r>
            <a:r>
              <a:rPr lang="en-US" sz="2800" b="0" i="0" dirty="0">
                <a:solidFill>
                  <a:srgbClr val="1F1F1F"/>
                </a:solidFill>
                <a:effectLst/>
                <a:latin typeface="ElsevierGulliver"/>
              </a:rPr>
              <a:t>and support vector machine for product quality in two ways.</a:t>
            </a:r>
            <a:endParaRPr lang="en-US" sz="2800" dirty="0">
              <a:ea typeface="MS PGothic"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228600" y="0"/>
            <a:ext cx="6248400" cy="838200"/>
          </a:xfrm>
        </p:spPr>
        <p:txBody>
          <a:bodyPr/>
          <a:lstStyle/>
          <a:p>
            <a:pPr algn="l"/>
            <a:r>
              <a:rPr lang="en-US" b="1" dirty="0">
                <a:ea typeface="MS PGothic" pitchFamily="34" charset="-128"/>
              </a:rPr>
              <a:t>KEY FEATURES</a:t>
            </a:r>
          </a:p>
        </p:txBody>
      </p:sp>
      <p:sp>
        <p:nvSpPr>
          <p:cNvPr id="8195" name="Content Placeholder 2"/>
          <p:cNvSpPr>
            <a:spLocks noGrp="1"/>
          </p:cNvSpPr>
          <p:nvPr>
            <p:ph idx="1"/>
          </p:nvPr>
        </p:nvSpPr>
        <p:spPr>
          <a:xfrm>
            <a:off x="457200" y="1371600"/>
            <a:ext cx="8458200" cy="4525963"/>
          </a:xfrm>
        </p:spPr>
        <p:txBody>
          <a:bodyPr/>
          <a:lstStyle/>
          <a:p>
            <a:pPr marL="0" indent="0">
              <a:buNone/>
              <a:defRPr/>
            </a:pPr>
            <a:r>
              <a:rPr lang="en-US" dirty="0">
                <a:ea typeface="MS PGothic" charset="0"/>
                <a:cs typeface="MS PGothic" charset="0"/>
              </a:rPr>
              <a:t>Wine certification and quality assessment is physicochemical tests which are laboratory based and takes into account factors like:</a:t>
            </a:r>
          </a:p>
          <a:p>
            <a:pPr marL="0" indent="0" algn="just">
              <a:buNone/>
            </a:pPr>
            <a:r>
              <a:rPr lang="en-US" dirty="0">
                <a:ea typeface="MS PGothic" pitchFamily="34" charset="-128"/>
              </a:rPr>
              <a:t>1.Chemical Composition</a:t>
            </a:r>
          </a:p>
          <a:p>
            <a:pPr marL="0" indent="0" algn="just">
              <a:buNone/>
            </a:pPr>
            <a:r>
              <a:rPr lang="en-US" dirty="0">
                <a:ea typeface="MS PGothic" pitchFamily="34" charset="-128"/>
              </a:rPr>
              <a:t>2. Quality</a:t>
            </a:r>
          </a:p>
          <a:p>
            <a:pPr marL="0" indent="0" algn="just">
              <a:buNone/>
            </a:pPr>
            <a:r>
              <a:rPr lang="en-US" dirty="0">
                <a:ea typeface="MS PGothic" pitchFamily="34" charset="-128"/>
              </a:rPr>
              <a:t>3. pH level</a:t>
            </a:r>
          </a:p>
          <a:p>
            <a:pPr marL="0" indent="0" algn="just">
              <a:buNone/>
            </a:pPr>
            <a:r>
              <a:rPr lang="en-US" dirty="0">
                <a:ea typeface="MS PGothic" pitchFamily="34" charset="-128"/>
              </a:rPr>
              <a:t>4. Acidity</a:t>
            </a:r>
          </a:p>
          <a:p>
            <a:pPr marL="0" indent="0" algn="just">
              <a:buNone/>
            </a:pPr>
            <a:r>
              <a:rPr lang="en-US" dirty="0">
                <a:ea typeface="MS PGothic" pitchFamily="34" charset="-128"/>
              </a:rPr>
              <a:t>5. Density</a:t>
            </a:r>
          </a:p>
          <a:p>
            <a:pPr marL="0" indent="0">
              <a:buNone/>
              <a:defRPr/>
            </a:pPr>
            <a:endParaRPr lang="en-US" sz="2800" dirty="0">
              <a:ea typeface="MS PGothic" charset="0"/>
              <a:cs typeface="MS PGothic" charset="0"/>
            </a:endParaRPr>
          </a:p>
          <a:p>
            <a:pPr marL="0" indent="0">
              <a:buFont typeface="Arial" charset="0"/>
              <a:buNone/>
              <a:defRPr/>
            </a:pPr>
            <a:endParaRPr lang="en-US" sz="2800" dirty="0">
              <a:ea typeface="MS PGothic" charset="0"/>
              <a:cs typeface="MS PGothic"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B84BAB3E-6A20-5243-25CB-20A093E702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99" y="914400"/>
            <a:ext cx="4419599" cy="4343400"/>
          </a:xfrm>
        </p:spPr>
      </p:pic>
      <p:sp>
        <p:nvSpPr>
          <p:cNvPr id="11266" name="Title 3"/>
          <p:cNvSpPr>
            <a:spLocks noGrp="1"/>
          </p:cNvSpPr>
          <p:nvPr>
            <p:ph type="title"/>
          </p:nvPr>
        </p:nvSpPr>
        <p:spPr/>
        <p:txBody>
          <a:bodyPr/>
          <a:lstStyle/>
          <a:p>
            <a:pPr algn="l"/>
            <a:r>
              <a:rPr lang="en-US" b="1">
                <a:ea typeface="MS PGothic" pitchFamily="34" charset="-128"/>
              </a:rPr>
              <a:t>QUICK GLANCE AT OUR CODE </a:t>
            </a:r>
            <a:endParaRPr lang="en-US" b="1" dirty="0">
              <a:ea typeface="MS PGothic" pitchFamily="34" charset="-128"/>
            </a:endParaRPr>
          </a:p>
        </p:txBody>
      </p:sp>
      <p:pic>
        <p:nvPicPr>
          <p:cNvPr id="5" name="Picture 4">
            <a:extLst>
              <a:ext uri="{FF2B5EF4-FFF2-40B4-BE49-F238E27FC236}">
                <a16:creationId xmlns:a16="http://schemas.microsoft.com/office/drawing/2014/main" id="{1CA78F91-DCC6-7A6C-C913-597146F89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838199"/>
            <a:ext cx="4419599" cy="4114801"/>
          </a:xfrm>
          <a:prstGeom prst="rect">
            <a:avLst/>
          </a:prstGeom>
        </p:spPr>
      </p:pic>
      <p:sp>
        <p:nvSpPr>
          <p:cNvPr id="8" name="TextBox 7">
            <a:extLst>
              <a:ext uri="{FF2B5EF4-FFF2-40B4-BE49-F238E27FC236}">
                <a16:creationId xmlns:a16="http://schemas.microsoft.com/office/drawing/2014/main" id="{4721278A-25B8-5FB8-F3D1-346335CB3A65}"/>
              </a:ext>
            </a:extLst>
          </p:cNvPr>
          <p:cNvSpPr txBox="1"/>
          <p:nvPr/>
        </p:nvSpPr>
        <p:spPr>
          <a:xfrm>
            <a:off x="152399" y="5243052"/>
            <a:ext cx="4572001" cy="1015663"/>
          </a:xfrm>
          <a:prstGeom prst="rect">
            <a:avLst/>
          </a:prstGeom>
          <a:noFill/>
        </p:spPr>
        <p:txBody>
          <a:bodyPr wrap="square" rtlCol="0">
            <a:spAutoFit/>
          </a:bodyPr>
          <a:lstStyle/>
          <a:p>
            <a:r>
              <a:rPr lang="en-IN" sz="2000" dirty="0"/>
              <a:t>Fig(1):Showcasing comparison of quality with alcohol, fixed acidity, sulphates and citric acid.</a:t>
            </a:r>
          </a:p>
        </p:txBody>
      </p:sp>
      <p:sp>
        <p:nvSpPr>
          <p:cNvPr id="11" name="TextBox 10">
            <a:extLst>
              <a:ext uri="{FF2B5EF4-FFF2-40B4-BE49-F238E27FC236}">
                <a16:creationId xmlns:a16="http://schemas.microsoft.com/office/drawing/2014/main" id="{AB7D8A31-55E5-2B6A-19BA-803EA6B63004}"/>
              </a:ext>
            </a:extLst>
          </p:cNvPr>
          <p:cNvSpPr txBox="1"/>
          <p:nvPr/>
        </p:nvSpPr>
        <p:spPr>
          <a:xfrm>
            <a:off x="5105400" y="5243052"/>
            <a:ext cx="3733800" cy="1015663"/>
          </a:xfrm>
          <a:prstGeom prst="rect">
            <a:avLst/>
          </a:prstGeom>
          <a:noFill/>
        </p:spPr>
        <p:txBody>
          <a:bodyPr wrap="square" rtlCol="0">
            <a:spAutoFit/>
          </a:bodyPr>
          <a:lstStyle/>
          <a:p>
            <a:r>
              <a:rPr lang="en-IN" sz="2000" dirty="0"/>
              <a:t>Fig(2): Heatmap showcasing correlation between different variables in the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261505D-8C13-9295-AC60-97EF43952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914400"/>
            <a:ext cx="4495799" cy="2362200"/>
          </a:xfrm>
        </p:spPr>
      </p:pic>
      <p:sp>
        <p:nvSpPr>
          <p:cNvPr id="8" name="TextBox 7">
            <a:extLst>
              <a:ext uri="{FF2B5EF4-FFF2-40B4-BE49-F238E27FC236}">
                <a16:creationId xmlns:a16="http://schemas.microsoft.com/office/drawing/2014/main" id="{D23CF412-2CCD-C395-9680-DE2524EBD213}"/>
              </a:ext>
            </a:extLst>
          </p:cNvPr>
          <p:cNvSpPr txBox="1"/>
          <p:nvPr/>
        </p:nvSpPr>
        <p:spPr>
          <a:xfrm>
            <a:off x="389602" y="3236946"/>
            <a:ext cx="3810000" cy="1015663"/>
          </a:xfrm>
          <a:prstGeom prst="rect">
            <a:avLst/>
          </a:prstGeom>
          <a:noFill/>
        </p:spPr>
        <p:txBody>
          <a:bodyPr wrap="square" rtlCol="0">
            <a:spAutoFit/>
          </a:bodyPr>
          <a:lstStyle/>
          <a:p>
            <a:r>
              <a:rPr lang="en-IN" sz="2000" dirty="0"/>
              <a:t>Fig(3):Finding accuracy score through SVC(support vector classifier)</a:t>
            </a:r>
          </a:p>
        </p:txBody>
      </p:sp>
      <p:pic>
        <p:nvPicPr>
          <p:cNvPr id="10" name="Picture 9">
            <a:extLst>
              <a:ext uri="{FF2B5EF4-FFF2-40B4-BE49-F238E27FC236}">
                <a16:creationId xmlns:a16="http://schemas.microsoft.com/office/drawing/2014/main" id="{E7617C50-F197-829C-0BDE-3F1BFEE5C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943897"/>
            <a:ext cx="4572000" cy="1914525"/>
          </a:xfrm>
          <a:prstGeom prst="rect">
            <a:avLst/>
          </a:prstGeom>
        </p:spPr>
      </p:pic>
      <p:sp>
        <p:nvSpPr>
          <p:cNvPr id="11" name="TextBox 10">
            <a:extLst>
              <a:ext uri="{FF2B5EF4-FFF2-40B4-BE49-F238E27FC236}">
                <a16:creationId xmlns:a16="http://schemas.microsoft.com/office/drawing/2014/main" id="{6A15A759-0EB8-3D1A-12B8-695D50E69CE7}"/>
              </a:ext>
            </a:extLst>
          </p:cNvPr>
          <p:cNvSpPr txBox="1"/>
          <p:nvPr/>
        </p:nvSpPr>
        <p:spPr>
          <a:xfrm>
            <a:off x="4956690" y="2835992"/>
            <a:ext cx="3657600" cy="707886"/>
          </a:xfrm>
          <a:prstGeom prst="rect">
            <a:avLst/>
          </a:prstGeom>
          <a:noFill/>
        </p:spPr>
        <p:txBody>
          <a:bodyPr wrap="square" rtlCol="0">
            <a:spAutoFit/>
          </a:bodyPr>
          <a:lstStyle/>
          <a:p>
            <a:r>
              <a:rPr lang="en-IN" sz="2000" dirty="0"/>
              <a:t>Fig(4): Finding accuracy score through decision tree classifier</a:t>
            </a:r>
          </a:p>
        </p:txBody>
      </p:sp>
      <p:pic>
        <p:nvPicPr>
          <p:cNvPr id="13" name="Picture 12">
            <a:extLst>
              <a:ext uri="{FF2B5EF4-FFF2-40B4-BE49-F238E27FC236}">
                <a16:creationId xmlns:a16="http://schemas.microsoft.com/office/drawing/2014/main" id="{2CC0F3AF-E7AB-2DF4-DE0B-61A51F763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245235"/>
            <a:ext cx="7391400" cy="1758462"/>
          </a:xfrm>
          <a:prstGeom prst="rect">
            <a:avLst/>
          </a:prstGeom>
        </p:spPr>
      </p:pic>
      <p:sp>
        <p:nvSpPr>
          <p:cNvPr id="14" name="TextBox 13">
            <a:extLst>
              <a:ext uri="{FF2B5EF4-FFF2-40B4-BE49-F238E27FC236}">
                <a16:creationId xmlns:a16="http://schemas.microsoft.com/office/drawing/2014/main" id="{E47CF076-CC8C-B77C-16D8-38E4E55FDDC9}"/>
              </a:ext>
            </a:extLst>
          </p:cNvPr>
          <p:cNvSpPr txBox="1"/>
          <p:nvPr/>
        </p:nvSpPr>
        <p:spPr>
          <a:xfrm>
            <a:off x="800100" y="6003697"/>
            <a:ext cx="7391400" cy="461665"/>
          </a:xfrm>
          <a:prstGeom prst="rect">
            <a:avLst/>
          </a:prstGeom>
          <a:noFill/>
        </p:spPr>
        <p:txBody>
          <a:bodyPr wrap="square" rtlCol="0">
            <a:spAutoFit/>
          </a:bodyPr>
          <a:lstStyle/>
          <a:p>
            <a:r>
              <a:rPr lang="en-IN" sz="2400" dirty="0"/>
              <a:t>Fig(5): Finding accuracy score through KNN.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RESULT ANALYSIS</a:t>
            </a:r>
          </a:p>
        </p:txBody>
      </p:sp>
      <p:pic>
        <p:nvPicPr>
          <p:cNvPr id="5" name="Content Placeholder 4">
            <a:extLst>
              <a:ext uri="{FF2B5EF4-FFF2-40B4-BE49-F238E27FC236}">
                <a16:creationId xmlns:a16="http://schemas.microsoft.com/office/drawing/2014/main" id="{0F48E55E-9F6C-9B7F-D360-6771C2C700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0" y="823452"/>
            <a:ext cx="9156290" cy="4510547"/>
          </a:xfrm>
        </p:spPr>
      </p:pic>
      <p:sp>
        <p:nvSpPr>
          <p:cNvPr id="6" name="TextBox 5">
            <a:extLst>
              <a:ext uri="{FF2B5EF4-FFF2-40B4-BE49-F238E27FC236}">
                <a16:creationId xmlns:a16="http://schemas.microsoft.com/office/drawing/2014/main" id="{5C58E4B1-8CAF-27BC-1264-B6C50276F5B5}"/>
              </a:ext>
            </a:extLst>
          </p:cNvPr>
          <p:cNvSpPr txBox="1"/>
          <p:nvPr/>
        </p:nvSpPr>
        <p:spPr>
          <a:xfrm>
            <a:off x="152400" y="5346289"/>
            <a:ext cx="8915400" cy="954107"/>
          </a:xfrm>
          <a:prstGeom prst="rect">
            <a:avLst/>
          </a:prstGeom>
          <a:noFill/>
        </p:spPr>
        <p:txBody>
          <a:bodyPr wrap="square" rtlCol="0">
            <a:spAutoFit/>
          </a:bodyPr>
          <a:lstStyle/>
          <a:p>
            <a:r>
              <a:rPr lang="en-IN" sz="2800" dirty="0"/>
              <a:t>Fig(6): Predicts the quality of wine based on the input values provided by the user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b="1" dirty="0">
                <a:ea typeface="MS PGothic" pitchFamily="34" charset="-128"/>
              </a:rPr>
              <a:t>REFERENCES </a:t>
            </a:r>
          </a:p>
        </p:txBody>
      </p:sp>
      <p:sp>
        <p:nvSpPr>
          <p:cNvPr id="2" name="Content Placeholder 1">
            <a:extLst>
              <a:ext uri="{FF2B5EF4-FFF2-40B4-BE49-F238E27FC236}">
                <a16:creationId xmlns:a16="http://schemas.microsoft.com/office/drawing/2014/main" id="{88E0F7D0-5FB7-1659-DFAD-135A471C49FE}"/>
              </a:ext>
            </a:extLst>
          </p:cNvPr>
          <p:cNvSpPr>
            <a:spLocks noGrp="1"/>
          </p:cNvSpPr>
          <p:nvPr>
            <p:ph idx="1"/>
          </p:nvPr>
        </p:nvSpPr>
        <p:spPr/>
        <p:txBody>
          <a:bodyPr/>
          <a:lstStyle/>
          <a:p>
            <a:pPr marL="0" indent="0">
              <a:buNone/>
            </a:pPr>
            <a:r>
              <a:rPr lang="en-IN" dirty="0"/>
              <a:t>DATASET --</a:t>
            </a:r>
            <a:r>
              <a:rPr lang="en-IN" dirty="0">
                <a:sym typeface="Wingdings" panose="05000000000000000000" pitchFamily="2" charset="2"/>
              </a:rPr>
              <a:t> </a:t>
            </a:r>
            <a:r>
              <a:rPr lang="en-IN" dirty="0">
                <a:sym typeface="Wingdings" panose="05000000000000000000" pitchFamily="2" charset="2"/>
                <a:hlinkClick r:id="rId2"/>
              </a:rPr>
              <a:t>https://github.com/Yashmenaria1/WineQualityPrediction/blob/main/wine_quality.csv</a:t>
            </a:r>
            <a:endParaRPr lang="en-IN"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r>
              <a:rPr lang="en-IN" dirty="0">
                <a:sym typeface="Wingdings" panose="05000000000000000000" pitchFamily="2" charset="2"/>
              </a:rPr>
              <a:t>GOOGLE - </a:t>
            </a:r>
            <a:r>
              <a:rPr lang="en-IN" dirty="0">
                <a:sym typeface="Wingdings" panose="05000000000000000000" pitchFamily="2" charset="2"/>
                <a:hlinkClick r:id="rId3"/>
              </a:rPr>
              <a:t>https://www.google.com/</a:t>
            </a:r>
            <a:endParaRPr lang="en-IN"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r>
              <a:rPr lang="en-IN" dirty="0">
                <a:sym typeface="Wingdings" panose="05000000000000000000" pitchFamily="2" charset="2"/>
              </a:rPr>
              <a:t>Geeks for Geeks - </a:t>
            </a:r>
            <a:r>
              <a:rPr lang="en-IN" dirty="0">
                <a:sym typeface="Wingdings" panose="05000000000000000000" pitchFamily="2" charset="2"/>
                <a:hlinkClick r:id="rId4"/>
              </a:rPr>
              <a:t>https://www.geeksforgeeks.org/</a:t>
            </a:r>
            <a:endParaRPr lang="en-IN" dirty="0">
              <a:sym typeface="Wingdings" panose="05000000000000000000" pitchFamily="2" charset="2"/>
            </a:endParaRPr>
          </a:p>
          <a:p>
            <a:pPr marL="0" indent="0">
              <a:buNone/>
            </a:pPr>
            <a:endParaRPr lang="en-IN" dirty="0">
              <a:sym typeface="Wingdings" panose="05000000000000000000" pitchFamily="2" charset="2"/>
            </a:endParaRPr>
          </a:p>
          <a:p>
            <a:pPr marL="0" indent="0">
              <a:buNone/>
            </a:pP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17557</TotalTime>
  <Words>493</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MS PGothic</vt:lpstr>
      <vt:lpstr>Aptos</vt:lpstr>
      <vt:lpstr>Arial</vt:lpstr>
      <vt:lpstr>Calibri</vt:lpstr>
      <vt:lpstr>ElsevierGulliver</vt:lpstr>
      <vt:lpstr>Wingdings</vt:lpstr>
      <vt:lpstr>Office Theme</vt:lpstr>
      <vt:lpstr>PowerPoint Presentation</vt:lpstr>
      <vt:lpstr>TABLE OF CONTEXT</vt:lpstr>
      <vt:lpstr>INTRODUCTION</vt:lpstr>
      <vt:lpstr>WHY WINE QUALTIY PREDICTION</vt:lpstr>
      <vt:lpstr>KEY FEATURES</vt:lpstr>
      <vt:lpstr>QUICK GLANCE AT OUR CODE </vt:lpstr>
      <vt:lpstr>PowerPoint Presentation</vt:lpstr>
      <vt:lpstr>RESULT ANALYSIS</vt:lpstr>
      <vt:lpstr>REFERENCES </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Nishtha Gaur</cp:lastModifiedBy>
  <cp:revision>1251</cp:revision>
  <dcterms:created xsi:type="dcterms:W3CDTF">2010-04-09T07:36:15Z</dcterms:created>
  <dcterms:modified xsi:type="dcterms:W3CDTF">2024-05-14T06:17:28Z</dcterms:modified>
</cp:coreProperties>
</file>