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7.jpg" ContentType="image/pn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3" r:id="rId6"/>
    <p:sldId id="260" r:id="rId7"/>
    <p:sldId id="261" r:id="rId8"/>
    <p:sldId id="262" r:id="rId9"/>
    <p:sldId id="263" r:id="rId10"/>
    <p:sldId id="264" r:id="rId11"/>
    <p:sldId id="265" r:id="rId12"/>
    <p:sldId id="274"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a:srgbClr val="0833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jpg"/><Relationship Id="rId4"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787FE-8B7B-4323-8A5A-1548832E20F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0E256F3-1220-422F-BE50-6F782FF853BA}">
      <dgm:prSet custT="1"/>
      <dgm:spPr>
        <a:solidFill>
          <a:srgbClr val="083377"/>
        </a:solidFill>
      </dgm:spPr>
      <dgm:t>
        <a:bodyPr/>
        <a:lstStyle/>
        <a:p>
          <a:r>
            <a:rPr lang="en-IN" sz="2100" b="1" i="0" u="sng" baseline="0" dirty="0"/>
            <a:t>Major </a:t>
          </a:r>
          <a:r>
            <a:rPr lang="en-US" sz="2100" b="1" i="0" u="sng" baseline="0" dirty="0"/>
            <a:t>Projects:</a:t>
          </a:r>
          <a:endParaRPr lang="en-IN" sz="2100" dirty="0"/>
        </a:p>
      </dgm:t>
    </dgm:pt>
    <dgm:pt modelId="{C83D60DD-6744-468C-B7D6-F7DC1DC92857}" type="parTrans" cxnId="{68708800-5262-44B6-98D2-4B3C16466D4E}">
      <dgm:prSet/>
      <dgm:spPr/>
      <dgm:t>
        <a:bodyPr/>
        <a:lstStyle/>
        <a:p>
          <a:endParaRPr lang="en-IN"/>
        </a:p>
      </dgm:t>
    </dgm:pt>
    <dgm:pt modelId="{4CA2D3C2-F887-4C68-B2A1-ECC9CA32C68B}" type="sibTrans" cxnId="{68708800-5262-44B6-98D2-4B3C16466D4E}">
      <dgm:prSet/>
      <dgm:spPr/>
      <dgm:t>
        <a:bodyPr/>
        <a:lstStyle/>
        <a:p>
          <a:endParaRPr lang="en-IN"/>
        </a:p>
      </dgm:t>
    </dgm:pt>
    <dgm:pt modelId="{23007C9C-C393-462F-B38F-C8256FBEDA2E}">
      <dgm:prSet custT="1"/>
      <dgm:spPr/>
      <dgm:t>
        <a:bodyPr/>
        <a:lstStyle/>
        <a:p>
          <a:r>
            <a:rPr lang="en-US" sz="1400" b="0" i="0" baseline="0" dirty="0"/>
            <a:t>BrailleEase: Real-time text recognition and Braille conversion.</a:t>
          </a:r>
          <a:endParaRPr lang="en-IN" sz="1400" dirty="0"/>
        </a:p>
      </dgm:t>
    </dgm:pt>
    <dgm:pt modelId="{1FC14E68-11FC-4FB4-B3E5-EA3027E9260D}" type="parTrans" cxnId="{86493AA3-D029-4EF3-A115-75A08411A1DF}">
      <dgm:prSet/>
      <dgm:spPr/>
      <dgm:t>
        <a:bodyPr/>
        <a:lstStyle/>
        <a:p>
          <a:endParaRPr lang="en-IN"/>
        </a:p>
      </dgm:t>
    </dgm:pt>
    <dgm:pt modelId="{0B2C42F4-A1B9-4605-8DAA-E558F9BED4A6}" type="sibTrans" cxnId="{86493AA3-D029-4EF3-A115-75A08411A1DF}">
      <dgm:prSet/>
      <dgm:spPr/>
      <dgm:t>
        <a:bodyPr/>
        <a:lstStyle/>
        <a:p>
          <a:endParaRPr lang="en-IN"/>
        </a:p>
      </dgm:t>
    </dgm:pt>
    <dgm:pt modelId="{047E443A-A5E6-449B-BC7C-B35D276775A1}">
      <dgm:prSet custT="1"/>
      <dgm:spPr/>
      <dgm:t>
        <a:bodyPr/>
        <a:lstStyle/>
        <a:p>
          <a:r>
            <a:rPr lang="en-US" sz="1400" b="0" i="0" baseline="0" dirty="0"/>
            <a:t>Learning Management System: Full-stack educational platform.</a:t>
          </a:r>
          <a:endParaRPr lang="en-IN" sz="1400" dirty="0"/>
        </a:p>
      </dgm:t>
    </dgm:pt>
    <dgm:pt modelId="{29049F6A-7FAA-46CD-A64F-857C725D56E3}" type="parTrans" cxnId="{F1CEC114-8AED-4A86-91E9-9AD7F8A7FA89}">
      <dgm:prSet/>
      <dgm:spPr/>
      <dgm:t>
        <a:bodyPr/>
        <a:lstStyle/>
        <a:p>
          <a:endParaRPr lang="en-IN"/>
        </a:p>
      </dgm:t>
    </dgm:pt>
    <dgm:pt modelId="{A5253185-43ED-4233-8E3A-B3D24D40188F}" type="sibTrans" cxnId="{F1CEC114-8AED-4A86-91E9-9AD7F8A7FA89}">
      <dgm:prSet/>
      <dgm:spPr/>
      <dgm:t>
        <a:bodyPr/>
        <a:lstStyle/>
        <a:p>
          <a:endParaRPr lang="en-IN"/>
        </a:p>
      </dgm:t>
    </dgm:pt>
    <dgm:pt modelId="{A51F6641-5D52-45B9-8285-216DEF227B5A}">
      <dgm:prSet custT="1"/>
      <dgm:spPr/>
      <dgm:t>
        <a:bodyPr/>
        <a:lstStyle/>
        <a:p>
          <a:r>
            <a:rPr lang="en-US" sz="1400" b="0" i="0" baseline="0" dirty="0" err="1"/>
            <a:t>Reviva</a:t>
          </a:r>
          <a:r>
            <a:rPr lang="en-US" sz="1400" b="0" i="0" baseline="0" dirty="0"/>
            <a:t>: Integrated travel platform with website, chatbot, and recommendation model.</a:t>
          </a:r>
          <a:endParaRPr lang="en-IN" sz="1400" dirty="0"/>
        </a:p>
      </dgm:t>
    </dgm:pt>
    <dgm:pt modelId="{20CB1D93-AA82-4B04-A1BB-577A075513F9}" type="parTrans" cxnId="{CFE23473-653B-4772-B800-EFDB23AF247B}">
      <dgm:prSet/>
      <dgm:spPr/>
      <dgm:t>
        <a:bodyPr/>
        <a:lstStyle/>
        <a:p>
          <a:endParaRPr lang="en-IN"/>
        </a:p>
      </dgm:t>
    </dgm:pt>
    <dgm:pt modelId="{F96AD824-5BE8-4CD9-895F-9E0DA4F2A043}" type="sibTrans" cxnId="{CFE23473-653B-4772-B800-EFDB23AF247B}">
      <dgm:prSet/>
      <dgm:spPr/>
      <dgm:t>
        <a:bodyPr/>
        <a:lstStyle/>
        <a:p>
          <a:endParaRPr lang="en-IN"/>
        </a:p>
      </dgm:t>
    </dgm:pt>
    <dgm:pt modelId="{CBD91B1D-3616-47C3-BC19-475C74ED26FF}">
      <dgm:prSet custT="1"/>
      <dgm:spPr>
        <a:solidFill>
          <a:srgbClr val="083377"/>
        </a:solidFill>
      </dgm:spPr>
      <dgm:t>
        <a:bodyPr/>
        <a:lstStyle/>
        <a:p>
          <a:r>
            <a:rPr lang="en-US" sz="2100" b="1" i="0" u="sng" baseline="0" dirty="0"/>
            <a:t>Hackathon Experiences:</a:t>
          </a:r>
          <a:endParaRPr lang="en-IN" sz="2100" dirty="0"/>
        </a:p>
      </dgm:t>
    </dgm:pt>
    <dgm:pt modelId="{E85558D1-9395-44C4-B653-8A891C79620F}" type="parTrans" cxnId="{C7126027-2CB1-4FE6-80D8-8F98D2E38028}">
      <dgm:prSet/>
      <dgm:spPr/>
      <dgm:t>
        <a:bodyPr/>
        <a:lstStyle/>
        <a:p>
          <a:endParaRPr lang="en-IN"/>
        </a:p>
      </dgm:t>
    </dgm:pt>
    <dgm:pt modelId="{0DF916D0-7AB8-41BE-AEB5-366D65BD5100}" type="sibTrans" cxnId="{C7126027-2CB1-4FE6-80D8-8F98D2E38028}">
      <dgm:prSet/>
      <dgm:spPr/>
      <dgm:t>
        <a:bodyPr/>
        <a:lstStyle/>
        <a:p>
          <a:endParaRPr lang="en-IN"/>
        </a:p>
      </dgm:t>
    </dgm:pt>
    <dgm:pt modelId="{478A7283-2C9C-41F8-89E2-9770C2815A37}">
      <dgm:prSet custT="1"/>
      <dgm:spPr/>
      <dgm:t>
        <a:bodyPr/>
        <a:lstStyle/>
        <a:p>
          <a:r>
            <a:rPr lang="en-US" sz="1400" b="0" i="0" baseline="0" dirty="0"/>
            <a:t>Smart India Hackathon (SIH): Participated in a national-level hackathon.</a:t>
          </a:r>
          <a:endParaRPr lang="en-IN" sz="1400" dirty="0"/>
        </a:p>
      </dgm:t>
    </dgm:pt>
    <dgm:pt modelId="{1A717E2E-3275-4D08-90A5-B890438D78D1}" type="parTrans" cxnId="{B502C6B8-B202-4BED-ABDB-51505C6FD871}">
      <dgm:prSet/>
      <dgm:spPr/>
      <dgm:t>
        <a:bodyPr/>
        <a:lstStyle/>
        <a:p>
          <a:endParaRPr lang="en-IN"/>
        </a:p>
      </dgm:t>
    </dgm:pt>
    <dgm:pt modelId="{C4ECC3B1-D5D8-4834-A02E-E306BBA7393E}" type="sibTrans" cxnId="{B502C6B8-B202-4BED-ABDB-51505C6FD871}">
      <dgm:prSet/>
      <dgm:spPr/>
      <dgm:t>
        <a:bodyPr/>
        <a:lstStyle/>
        <a:p>
          <a:endParaRPr lang="en-IN"/>
        </a:p>
      </dgm:t>
    </dgm:pt>
    <dgm:pt modelId="{D4C58568-CCF5-4DC2-AAAC-CDD522984F49}">
      <dgm:prSet custT="1"/>
      <dgm:spPr/>
      <dgm:t>
        <a:bodyPr/>
        <a:lstStyle/>
        <a:p>
          <a:r>
            <a:rPr lang="en-US" sz="1400" b="0" i="0" baseline="0" dirty="0" err="1"/>
            <a:t>Aerospanza</a:t>
          </a:r>
          <a:r>
            <a:rPr lang="en-US" sz="1400" b="0" i="0" baseline="0" dirty="0"/>
            <a:t>: Reached Top 10 teams.</a:t>
          </a:r>
          <a:endParaRPr lang="en-IN" sz="1400" dirty="0"/>
        </a:p>
      </dgm:t>
    </dgm:pt>
    <dgm:pt modelId="{283D568F-3439-4F20-8D13-E891E5D65610}" type="parTrans" cxnId="{CFB166DB-B795-444E-A17F-050C8D199B0E}">
      <dgm:prSet/>
      <dgm:spPr/>
      <dgm:t>
        <a:bodyPr/>
        <a:lstStyle/>
        <a:p>
          <a:endParaRPr lang="en-IN"/>
        </a:p>
      </dgm:t>
    </dgm:pt>
    <dgm:pt modelId="{E0D28D8C-9DAB-4AE4-B8A5-0F5F83D48FAF}" type="sibTrans" cxnId="{CFB166DB-B795-444E-A17F-050C8D199B0E}">
      <dgm:prSet/>
      <dgm:spPr/>
      <dgm:t>
        <a:bodyPr/>
        <a:lstStyle/>
        <a:p>
          <a:endParaRPr lang="en-IN"/>
        </a:p>
      </dgm:t>
    </dgm:pt>
    <dgm:pt modelId="{045BBA4F-706E-4C4C-A7C3-185800762CA1}">
      <dgm:prSet custT="1"/>
      <dgm:spPr>
        <a:solidFill>
          <a:srgbClr val="083377"/>
        </a:solidFill>
      </dgm:spPr>
      <dgm:t>
        <a:bodyPr/>
        <a:lstStyle/>
        <a:p>
          <a:r>
            <a:rPr lang="en-US" sz="2100" b="1" i="0" u="sng" baseline="0" dirty="0"/>
            <a:t>Strengths</a:t>
          </a:r>
          <a:r>
            <a:rPr lang="en-IN" sz="2100" b="0" i="0" u="sng" baseline="0" dirty="0"/>
            <a:t>: </a:t>
          </a:r>
          <a:endParaRPr lang="en-IN" sz="2100" dirty="0"/>
        </a:p>
      </dgm:t>
    </dgm:pt>
    <dgm:pt modelId="{30EEB086-0068-4C83-9511-2B7EEFE258D7}" type="parTrans" cxnId="{C1C36213-F47D-4B16-B912-CB701E1AF8E5}">
      <dgm:prSet/>
      <dgm:spPr/>
      <dgm:t>
        <a:bodyPr/>
        <a:lstStyle/>
        <a:p>
          <a:endParaRPr lang="en-IN"/>
        </a:p>
      </dgm:t>
    </dgm:pt>
    <dgm:pt modelId="{7677B523-3B16-47FE-B209-28332F1280F6}" type="sibTrans" cxnId="{C1C36213-F47D-4B16-B912-CB701E1AF8E5}">
      <dgm:prSet/>
      <dgm:spPr/>
      <dgm:t>
        <a:bodyPr/>
        <a:lstStyle/>
        <a:p>
          <a:endParaRPr lang="en-IN"/>
        </a:p>
      </dgm:t>
    </dgm:pt>
    <dgm:pt modelId="{F4B3BE10-90BB-44C4-88AA-39CDD1E2474B}">
      <dgm:prSet custT="1"/>
      <dgm:spPr/>
      <dgm:t>
        <a:bodyPr/>
        <a:lstStyle/>
        <a:p>
          <a:r>
            <a:rPr lang="en-US" sz="1400" b="0" i="0" baseline="0"/>
            <a:t>Full-stack development </a:t>
          </a:r>
          <a:r>
            <a:rPr lang="en-IN" sz="1400" b="0" i="0" baseline="0"/>
            <a:t>,AWS </a:t>
          </a:r>
          <a:endParaRPr lang="en-IN" sz="1400"/>
        </a:p>
      </dgm:t>
    </dgm:pt>
    <dgm:pt modelId="{417FB669-D98A-4293-8EA3-3C9E7EDEE33B}" type="parTrans" cxnId="{54E78426-9909-4B57-A57F-6931C7B2C9D1}">
      <dgm:prSet/>
      <dgm:spPr/>
      <dgm:t>
        <a:bodyPr/>
        <a:lstStyle/>
        <a:p>
          <a:endParaRPr lang="en-IN"/>
        </a:p>
      </dgm:t>
    </dgm:pt>
    <dgm:pt modelId="{0150AB9C-1C9F-4AB0-814B-57473C7A6076}" type="sibTrans" cxnId="{54E78426-9909-4B57-A57F-6931C7B2C9D1}">
      <dgm:prSet/>
      <dgm:spPr/>
      <dgm:t>
        <a:bodyPr/>
        <a:lstStyle/>
        <a:p>
          <a:endParaRPr lang="en-IN"/>
        </a:p>
      </dgm:t>
    </dgm:pt>
    <dgm:pt modelId="{9C048B6C-918B-4FF5-89B8-D0C65CE314CD}">
      <dgm:prSet custT="1"/>
      <dgm:spPr/>
      <dgm:t>
        <a:bodyPr/>
        <a:lstStyle/>
        <a:p>
          <a:r>
            <a:rPr lang="en-US" sz="1400" b="0" i="0" baseline="0"/>
            <a:t>Languages: Java, JavaScript, Python, SQL</a:t>
          </a:r>
          <a:endParaRPr lang="en-IN" sz="1400"/>
        </a:p>
      </dgm:t>
    </dgm:pt>
    <dgm:pt modelId="{2EB8A00C-6E31-4FA1-8B4D-9A88565CA65F}" type="parTrans" cxnId="{EE602A13-72EB-4C6C-A813-B36161C4AA62}">
      <dgm:prSet/>
      <dgm:spPr/>
      <dgm:t>
        <a:bodyPr/>
        <a:lstStyle/>
        <a:p>
          <a:endParaRPr lang="en-IN"/>
        </a:p>
      </dgm:t>
    </dgm:pt>
    <dgm:pt modelId="{1351AA19-2F31-4EDD-9E9C-C21BCD2C502A}" type="sibTrans" cxnId="{EE602A13-72EB-4C6C-A813-B36161C4AA62}">
      <dgm:prSet/>
      <dgm:spPr/>
      <dgm:t>
        <a:bodyPr/>
        <a:lstStyle/>
        <a:p>
          <a:endParaRPr lang="en-IN"/>
        </a:p>
      </dgm:t>
    </dgm:pt>
    <dgm:pt modelId="{A52978C9-3E1C-43B3-B028-DAA8D09C9345}">
      <dgm:prSet custT="1"/>
      <dgm:spPr/>
      <dgm:t>
        <a:bodyPr/>
        <a:lstStyle/>
        <a:p>
          <a:r>
            <a:rPr lang="en-US" sz="1400" b="0" i="0" baseline="0"/>
            <a:t>Frameworks: React, NodeJS, Express.js, BootStrap, Tailwind</a:t>
          </a:r>
          <a:endParaRPr lang="en-IN" sz="1400"/>
        </a:p>
      </dgm:t>
    </dgm:pt>
    <dgm:pt modelId="{48EC0862-DED9-4818-8B1D-859D65FCC303}" type="parTrans" cxnId="{033AE641-A54C-466B-BFA7-DB20F7B1EABC}">
      <dgm:prSet/>
      <dgm:spPr/>
      <dgm:t>
        <a:bodyPr/>
        <a:lstStyle/>
        <a:p>
          <a:endParaRPr lang="en-IN"/>
        </a:p>
      </dgm:t>
    </dgm:pt>
    <dgm:pt modelId="{2CCAC834-EBAA-4E91-AA81-5D53E83C20B6}" type="sibTrans" cxnId="{033AE641-A54C-466B-BFA7-DB20F7B1EABC}">
      <dgm:prSet/>
      <dgm:spPr/>
      <dgm:t>
        <a:bodyPr/>
        <a:lstStyle/>
        <a:p>
          <a:endParaRPr lang="en-IN"/>
        </a:p>
      </dgm:t>
    </dgm:pt>
    <dgm:pt modelId="{365358F4-A39A-4555-9571-5C792A0384A7}">
      <dgm:prSet custT="1"/>
      <dgm:spPr/>
      <dgm:t>
        <a:bodyPr/>
        <a:lstStyle/>
        <a:p>
          <a:r>
            <a:rPr lang="en-US" sz="1400" b="0" i="0" baseline="0" dirty="0"/>
            <a:t>Databases: MongoDB, MySQL</a:t>
          </a:r>
          <a:endParaRPr lang="en-IN" sz="1400" dirty="0"/>
        </a:p>
      </dgm:t>
    </dgm:pt>
    <dgm:pt modelId="{2FF9409B-682A-4378-969C-7C81731D8955}" type="parTrans" cxnId="{19EE1D92-33B1-4BF4-8AE0-68B2C0BB5BA6}">
      <dgm:prSet/>
      <dgm:spPr/>
      <dgm:t>
        <a:bodyPr/>
        <a:lstStyle/>
        <a:p>
          <a:endParaRPr lang="en-IN"/>
        </a:p>
      </dgm:t>
    </dgm:pt>
    <dgm:pt modelId="{400AC3F1-F85E-4A7B-9E18-C59460A832E8}" type="sibTrans" cxnId="{19EE1D92-33B1-4BF4-8AE0-68B2C0BB5BA6}">
      <dgm:prSet/>
      <dgm:spPr/>
      <dgm:t>
        <a:bodyPr/>
        <a:lstStyle/>
        <a:p>
          <a:endParaRPr lang="en-IN"/>
        </a:p>
      </dgm:t>
    </dgm:pt>
    <dgm:pt modelId="{AD83236F-78D1-49C6-8982-DEB473326C8E}">
      <dgm:prSet custT="1"/>
      <dgm:spPr/>
      <dgm:t>
        <a:bodyPr/>
        <a:lstStyle/>
        <a:p>
          <a:r>
            <a:rPr lang="en-US" sz="1400" b="0" i="0" baseline="0"/>
            <a:t>Tools: GitBash, GitHub</a:t>
          </a:r>
          <a:endParaRPr lang="en-IN" sz="1400"/>
        </a:p>
      </dgm:t>
    </dgm:pt>
    <dgm:pt modelId="{30D4C16D-031D-4873-84DA-D622D964B462}" type="parTrans" cxnId="{7728001D-F88D-49D1-BCE8-909D23DB6331}">
      <dgm:prSet/>
      <dgm:spPr/>
      <dgm:t>
        <a:bodyPr/>
        <a:lstStyle/>
        <a:p>
          <a:endParaRPr lang="en-IN"/>
        </a:p>
      </dgm:t>
    </dgm:pt>
    <dgm:pt modelId="{C5958806-E94C-49C3-93B9-9324544BCD68}" type="sibTrans" cxnId="{7728001D-F88D-49D1-BCE8-909D23DB6331}">
      <dgm:prSet/>
      <dgm:spPr/>
      <dgm:t>
        <a:bodyPr/>
        <a:lstStyle/>
        <a:p>
          <a:endParaRPr lang="en-IN"/>
        </a:p>
      </dgm:t>
    </dgm:pt>
    <dgm:pt modelId="{B2FBDB9F-D534-4474-A05B-53954CD5B97B}">
      <dgm:prSet custT="1"/>
      <dgm:spPr/>
      <dgm:t>
        <a:bodyPr/>
        <a:lstStyle/>
        <a:p>
          <a:r>
            <a:rPr lang="en-US" sz="1400" b="0" i="0" baseline="0" dirty="0"/>
            <a:t>Template Engine: EJS</a:t>
          </a:r>
          <a:endParaRPr lang="en-IN" sz="1400" dirty="0"/>
        </a:p>
      </dgm:t>
    </dgm:pt>
    <dgm:pt modelId="{5E56AFDA-19A4-4927-81F0-8638A3A42F35}" type="parTrans" cxnId="{FABD030A-DDE5-436A-9831-CE3906B6A27E}">
      <dgm:prSet/>
      <dgm:spPr/>
      <dgm:t>
        <a:bodyPr/>
        <a:lstStyle/>
        <a:p>
          <a:endParaRPr lang="en-IN"/>
        </a:p>
      </dgm:t>
    </dgm:pt>
    <dgm:pt modelId="{8C1B933C-1098-4A65-A63E-141C36F75BE4}" type="sibTrans" cxnId="{FABD030A-DDE5-436A-9831-CE3906B6A27E}">
      <dgm:prSet/>
      <dgm:spPr/>
      <dgm:t>
        <a:bodyPr/>
        <a:lstStyle/>
        <a:p>
          <a:endParaRPr lang="en-IN"/>
        </a:p>
      </dgm:t>
    </dgm:pt>
    <dgm:pt modelId="{A8C3EF8C-A256-41E3-B876-0F015BFFCBE6}" type="pres">
      <dgm:prSet presAssocID="{A90787FE-8B7B-4323-8A5A-1548832E20F8}" presName="Name0" presStyleCnt="0">
        <dgm:presLayoutVars>
          <dgm:dir/>
          <dgm:animLvl val="lvl"/>
          <dgm:resizeHandles val="exact"/>
        </dgm:presLayoutVars>
      </dgm:prSet>
      <dgm:spPr/>
    </dgm:pt>
    <dgm:pt modelId="{C5E84B9C-4F5F-4D41-A84D-3E49DBD8D0F0}" type="pres">
      <dgm:prSet presAssocID="{00E256F3-1220-422F-BE50-6F782FF853BA}" presName="linNode" presStyleCnt="0"/>
      <dgm:spPr/>
    </dgm:pt>
    <dgm:pt modelId="{B6A9227B-4A83-4841-9F1F-70C12FE9C80A}" type="pres">
      <dgm:prSet presAssocID="{00E256F3-1220-422F-BE50-6F782FF853BA}" presName="parentText" presStyleLbl="node1" presStyleIdx="0" presStyleCnt="3" custScaleX="79350" custScaleY="80848">
        <dgm:presLayoutVars>
          <dgm:chMax val="1"/>
          <dgm:bulletEnabled val="1"/>
        </dgm:presLayoutVars>
      </dgm:prSet>
      <dgm:spPr/>
    </dgm:pt>
    <dgm:pt modelId="{16F2E7EF-B7F6-4D86-832B-43DD0B50B462}" type="pres">
      <dgm:prSet presAssocID="{00E256F3-1220-422F-BE50-6F782FF853BA}" presName="descendantText" presStyleLbl="alignAccFollowNode1" presStyleIdx="0" presStyleCnt="3" custScaleX="96705" custScaleY="93961">
        <dgm:presLayoutVars>
          <dgm:bulletEnabled val="1"/>
        </dgm:presLayoutVars>
      </dgm:prSet>
      <dgm:spPr/>
    </dgm:pt>
    <dgm:pt modelId="{74D6C489-8E24-43A3-A62E-7BA97CCECFB0}" type="pres">
      <dgm:prSet presAssocID="{4CA2D3C2-F887-4C68-B2A1-ECC9CA32C68B}" presName="sp" presStyleCnt="0"/>
      <dgm:spPr/>
    </dgm:pt>
    <dgm:pt modelId="{4A738498-86EA-419E-99B1-44F005BAC2FC}" type="pres">
      <dgm:prSet presAssocID="{CBD91B1D-3616-47C3-BC19-475C74ED26FF}" presName="linNode" presStyleCnt="0"/>
      <dgm:spPr/>
    </dgm:pt>
    <dgm:pt modelId="{3A7CA949-D500-4E4A-AC36-68449DD0A3E7}" type="pres">
      <dgm:prSet presAssocID="{CBD91B1D-3616-47C3-BC19-475C74ED26FF}" presName="parentText" presStyleLbl="node1" presStyleIdx="1" presStyleCnt="3" custScaleX="79625" custScaleY="77172">
        <dgm:presLayoutVars>
          <dgm:chMax val="1"/>
          <dgm:bulletEnabled val="1"/>
        </dgm:presLayoutVars>
      </dgm:prSet>
      <dgm:spPr/>
    </dgm:pt>
    <dgm:pt modelId="{52CEFCFB-F33A-485E-91E8-AEA08E76B66A}" type="pres">
      <dgm:prSet presAssocID="{CBD91B1D-3616-47C3-BC19-475C74ED26FF}" presName="descendantText" presStyleLbl="alignAccFollowNode1" presStyleIdx="1" presStyleCnt="3" custScaleX="96767" custScaleY="85073">
        <dgm:presLayoutVars>
          <dgm:bulletEnabled val="1"/>
        </dgm:presLayoutVars>
      </dgm:prSet>
      <dgm:spPr/>
    </dgm:pt>
    <dgm:pt modelId="{2BF813B5-8983-4D62-B7AB-4B904F325593}" type="pres">
      <dgm:prSet presAssocID="{0DF916D0-7AB8-41BE-AEB5-366D65BD5100}" presName="sp" presStyleCnt="0"/>
      <dgm:spPr/>
    </dgm:pt>
    <dgm:pt modelId="{88678894-AB06-4A2C-B26C-BCDF5C5D458E}" type="pres">
      <dgm:prSet presAssocID="{045BBA4F-706E-4C4C-A7C3-185800762CA1}" presName="linNode" presStyleCnt="0"/>
      <dgm:spPr/>
    </dgm:pt>
    <dgm:pt modelId="{93F1DD30-A81C-4843-B4F6-FA3A1A673028}" type="pres">
      <dgm:prSet presAssocID="{045BBA4F-706E-4C4C-A7C3-185800762CA1}" presName="parentText" presStyleLbl="node1" presStyleIdx="2" presStyleCnt="3" custScaleX="81994" custScaleY="78437">
        <dgm:presLayoutVars>
          <dgm:chMax val="1"/>
          <dgm:bulletEnabled val="1"/>
        </dgm:presLayoutVars>
      </dgm:prSet>
      <dgm:spPr/>
    </dgm:pt>
    <dgm:pt modelId="{AB9A17EF-E2BF-41A8-BEAB-193F0895251B}" type="pres">
      <dgm:prSet presAssocID="{045BBA4F-706E-4C4C-A7C3-185800762CA1}" presName="descendantText" presStyleLbl="alignAccFollowNode1" presStyleIdx="2" presStyleCnt="3" custScaleX="96284" custScaleY="93046">
        <dgm:presLayoutVars>
          <dgm:bulletEnabled val="1"/>
        </dgm:presLayoutVars>
      </dgm:prSet>
      <dgm:spPr/>
    </dgm:pt>
  </dgm:ptLst>
  <dgm:cxnLst>
    <dgm:cxn modelId="{68708800-5262-44B6-98D2-4B3C16466D4E}" srcId="{A90787FE-8B7B-4323-8A5A-1548832E20F8}" destId="{00E256F3-1220-422F-BE50-6F782FF853BA}" srcOrd="0" destOrd="0" parTransId="{C83D60DD-6744-468C-B7D6-F7DC1DC92857}" sibTransId="{4CA2D3C2-F887-4C68-B2A1-ECC9CA32C68B}"/>
    <dgm:cxn modelId="{FABD030A-DDE5-436A-9831-CE3906B6A27E}" srcId="{045BBA4F-706E-4C4C-A7C3-185800762CA1}" destId="{B2FBDB9F-D534-4474-A05B-53954CD5B97B}" srcOrd="5" destOrd="0" parTransId="{5E56AFDA-19A4-4927-81F0-8638A3A42F35}" sibTransId="{8C1B933C-1098-4A65-A63E-141C36F75BE4}"/>
    <dgm:cxn modelId="{BBE0DD0B-2BAC-48EA-B797-3343F206A37D}" type="presOf" srcId="{D4C58568-CCF5-4DC2-AAAC-CDD522984F49}" destId="{52CEFCFB-F33A-485E-91E8-AEA08E76B66A}" srcOrd="0" destOrd="1" presId="urn:microsoft.com/office/officeart/2005/8/layout/vList5"/>
    <dgm:cxn modelId="{13C72F11-B7CF-429F-8408-E80078725641}" type="presOf" srcId="{478A7283-2C9C-41F8-89E2-9770C2815A37}" destId="{52CEFCFB-F33A-485E-91E8-AEA08E76B66A}" srcOrd="0" destOrd="0" presId="urn:microsoft.com/office/officeart/2005/8/layout/vList5"/>
    <dgm:cxn modelId="{EE602A13-72EB-4C6C-A813-B36161C4AA62}" srcId="{045BBA4F-706E-4C4C-A7C3-185800762CA1}" destId="{9C048B6C-918B-4FF5-89B8-D0C65CE314CD}" srcOrd="1" destOrd="0" parTransId="{2EB8A00C-6E31-4FA1-8B4D-9A88565CA65F}" sibTransId="{1351AA19-2F31-4EDD-9E9C-C21BCD2C502A}"/>
    <dgm:cxn modelId="{C1C36213-F47D-4B16-B912-CB701E1AF8E5}" srcId="{A90787FE-8B7B-4323-8A5A-1548832E20F8}" destId="{045BBA4F-706E-4C4C-A7C3-185800762CA1}" srcOrd="2" destOrd="0" parTransId="{30EEB086-0068-4C83-9511-2B7EEFE258D7}" sibTransId="{7677B523-3B16-47FE-B209-28332F1280F6}"/>
    <dgm:cxn modelId="{44E19113-D33D-4113-A57A-DFEA06CEF720}" type="presOf" srcId="{B2FBDB9F-D534-4474-A05B-53954CD5B97B}" destId="{AB9A17EF-E2BF-41A8-BEAB-193F0895251B}" srcOrd="0" destOrd="5" presId="urn:microsoft.com/office/officeart/2005/8/layout/vList5"/>
    <dgm:cxn modelId="{F1CEC114-8AED-4A86-91E9-9AD7F8A7FA89}" srcId="{00E256F3-1220-422F-BE50-6F782FF853BA}" destId="{047E443A-A5E6-449B-BC7C-B35D276775A1}" srcOrd="1" destOrd="0" parTransId="{29049F6A-7FAA-46CD-A64F-857C725D56E3}" sibTransId="{A5253185-43ED-4233-8E3A-B3D24D40188F}"/>
    <dgm:cxn modelId="{7728001D-F88D-49D1-BCE8-909D23DB6331}" srcId="{045BBA4F-706E-4C4C-A7C3-185800762CA1}" destId="{AD83236F-78D1-49C6-8982-DEB473326C8E}" srcOrd="4" destOrd="0" parTransId="{30D4C16D-031D-4873-84DA-D622D964B462}" sibTransId="{C5958806-E94C-49C3-93B9-9324544BCD68}"/>
    <dgm:cxn modelId="{54E78426-9909-4B57-A57F-6931C7B2C9D1}" srcId="{045BBA4F-706E-4C4C-A7C3-185800762CA1}" destId="{F4B3BE10-90BB-44C4-88AA-39CDD1E2474B}" srcOrd="0" destOrd="0" parTransId="{417FB669-D98A-4293-8EA3-3C9E7EDEE33B}" sibTransId="{0150AB9C-1C9F-4AB0-814B-57473C7A6076}"/>
    <dgm:cxn modelId="{C7126027-2CB1-4FE6-80D8-8F98D2E38028}" srcId="{A90787FE-8B7B-4323-8A5A-1548832E20F8}" destId="{CBD91B1D-3616-47C3-BC19-475C74ED26FF}" srcOrd="1" destOrd="0" parTransId="{E85558D1-9395-44C4-B653-8A891C79620F}" sibTransId="{0DF916D0-7AB8-41BE-AEB5-366D65BD5100}"/>
    <dgm:cxn modelId="{033AE641-A54C-466B-BFA7-DB20F7B1EABC}" srcId="{045BBA4F-706E-4C4C-A7C3-185800762CA1}" destId="{A52978C9-3E1C-43B3-B028-DAA8D09C9345}" srcOrd="2" destOrd="0" parTransId="{48EC0862-DED9-4818-8B1D-859D65FCC303}" sibTransId="{2CCAC834-EBAA-4E91-AA81-5D53E83C20B6}"/>
    <dgm:cxn modelId="{FBE8B371-6422-4045-BB6A-82F66EFFCAC1}" type="presOf" srcId="{CBD91B1D-3616-47C3-BC19-475C74ED26FF}" destId="{3A7CA949-D500-4E4A-AC36-68449DD0A3E7}" srcOrd="0" destOrd="0" presId="urn:microsoft.com/office/officeart/2005/8/layout/vList5"/>
    <dgm:cxn modelId="{CFE23473-653B-4772-B800-EFDB23AF247B}" srcId="{00E256F3-1220-422F-BE50-6F782FF853BA}" destId="{A51F6641-5D52-45B9-8285-216DEF227B5A}" srcOrd="2" destOrd="0" parTransId="{20CB1D93-AA82-4B04-A1BB-577A075513F9}" sibTransId="{F96AD824-5BE8-4CD9-895F-9E0DA4F2A043}"/>
    <dgm:cxn modelId="{4549C678-A1DD-460D-B078-87722411C9E2}" type="presOf" srcId="{23007C9C-C393-462F-B38F-C8256FBEDA2E}" destId="{16F2E7EF-B7F6-4D86-832B-43DD0B50B462}" srcOrd="0" destOrd="0" presId="urn:microsoft.com/office/officeart/2005/8/layout/vList5"/>
    <dgm:cxn modelId="{9ECED77C-AB3C-4B88-9185-6B89B982E129}" type="presOf" srcId="{9C048B6C-918B-4FF5-89B8-D0C65CE314CD}" destId="{AB9A17EF-E2BF-41A8-BEAB-193F0895251B}" srcOrd="0" destOrd="1" presId="urn:microsoft.com/office/officeart/2005/8/layout/vList5"/>
    <dgm:cxn modelId="{FA3DF57D-AD0D-4A4E-8D12-FB9F5728229D}" type="presOf" srcId="{365358F4-A39A-4555-9571-5C792A0384A7}" destId="{AB9A17EF-E2BF-41A8-BEAB-193F0895251B}" srcOrd="0" destOrd="3" presId="urn:microsoft.com/office/officeart/2005/8/layout/vList5"/>
    <dgm:cxn modelId="{F5EBF684-6E33-4370-9021-E7E846CC3923}" type="presOf" srcId="{A52978C9-3E1C-43B3-B028-DAA8D09C9345}" destId="{AB9A17EF-E2BF-41A8-BEAB-193F0895251B}" srcOrd="0" destOrd="2" presId="urn:microsoft.com/office/officeart/2005/8/layout/vList5"/>
    <dgm:cxn modelId="{3542CF86-43AF-4533-9F34-964B39161584}" type="presOf" srcId="{F4B3BE10-90BB-44C4-88AA-39CDD1E2474B}" destId="{AB9A17EF-E2BF-41A8-BEAB-193F0895251B}" srcOrd="0" destOrd="0" presId="urn:microsoft.com/office/officeart/2005/8/layout/vList5"/>
    <dgm:cxn modelId="{19EE1D92-33B1-4BF4-8AE0-68B2C0BB5BA6}" srcId="{045BBA4F-706E-4C4C-A7C3-185800762CA1}" destId="{365358F4-A39A-4555-9571-5C792A0384A7}" srcOrd="3" destOrd="0" parTransId="{2FF9409B-682A-4378-969C-7C81731D8955}" sibTransId="{400AC3F1-F85E-4A7B-9E18-C59460A832E8}"/>
    <dgm:cxn modelId="{764EF499-0734-4D36-A238-E6F4FED06877}" type="presOf" srcId="{045BBA4F-706E-4C4C-A7C3-185800762CA1}" destId="{93F1DD30-A81C-4843-B4F6-FA3A1A673028}" srcOrd="0" destOrd="0" presId="urn:microsoft.com/office/officeart/2005/8/layout/vList5"/>
    <dgm:cxn modelId="{86493AA3-D029-4EF3-A115-75A08411A1DF}" srcId="{00E256F3-1220-422F-BE50-6F782FF853BA}" destId="{23007C9C-C393-462F-B38F-C8256FBEDA2E}" srcOrd="0" destOrd="0" parTransId="{1FC14E68-11FC-4FB4-B3E5-EA3027E9260D}" sibTransId="{0B2C42F4-A1B9-4605-8DAA-E558F9BED4A6}"/>
    <dgm:cxn modelId="{B502C6B8-B202-4BED-ABDB-51505C6FD871}" srcId="{CBD91B1D-3616-47C3-BC19-475C74ED26FF}" destId="{478A7283-2C9C-41F8-89E2-9770C2815A37}" srcOrd="0" destOrd="0" parTransId="{1A717E2E-3275-4D08-90A5-B890438D78D1}" sibTransId="{C4ECC3B1-D5D8-4834-A02E-E306BBA7393E}"/>
    <dgm:cxn modelId="{5A4DF1B9-0159-493F-8DA6-0062FA27C4E5}" type="presOf" srcId="{AD83236F-78D1-49C6-8982-DEB473326C8E}" destId="{AB9A17EF-E2BF-41A8-BEAB-193F0895251B}" srcOrd="0" destOrd="4" presId="urn:microsoft.com/office/officeart/2005/8/layout/vList5"/>
    <dgm:cxn modelId="{1E2C87C8-6EDE-49E5-839D-A5E38D656D83}" type="presOf" srcId="{00E256F3-1220-422F-BE50-6F782FF853BA}" destId="{B6A9227B-4A83-4841-9F1F-70C12FE9C80A}" srcOrd="0" destOrd="0" presId="urn:microsoft.com/office/officeart/2005/8/layout/vList5"/>
    <dgm:cxn modelId="{CFB166DB-B795-444E-A17F-050C8D199B0E}" srcId="{CBD91B1D-3616-47C3-BC19-475C74ED26FF}" destId="{D4C58568-CCF5-4DC2-AAAC-CDD522984F49}" srcOrd="1" destOrd="0" parTransId="{283D568F-3439-4F20-8D13-E891E5D65610}" sibTransId="{E0D28D8C-9DAB-4AE4-B8A5-0F5F83D48FAF}"/>
    <dgm:cxn modelId="{14FA08EE-5ED0-4C5A-AF03-715C8AC169FE}" type="presOf" srcId="{A51F6641-5D52-45B9-8285-216DEF227B5A}" destId="{16F2E7EF-B7F6-4D86-832B-43DD0B50B462}" srcOrd="0" destOrd="2" presId="urn:microsoft.com/office/officeart/2005/8/layout/vList5"/>
    <dgm:cxn modelId="{6EF200EF-9912-4D06-B684-7B4BAC9F122D}" type="presOf" srcId="{A90787FE-8B7B-4323-8A5A-1548832E20F8}" destId="{A8C3EF8C-A256-41E3-B876-0F015BFFCBE6}" srcOrd="0" destOrd="0" presId="urn:microsoft.com/office/officeart/2005/8/layout/vList5"/>
    <dgm:cxn modelId="{F0E635F8-53B4-4CF6-9A24-5C32323B12AF}" type="presOf" srcId="{047E443A-A5E6-449B-BC7C-B35D276775A1}" destId="{16F2E7EF-B7F6-4D86-832B-43DD0B50B462}" srcOrd="0" destOrd="1" presId="urn:microsoft.com/office/officeart/2005/8/layout/vList5"/>
    <dgm:cxn modelId="{E5C64EE0-1027-472E-9C49-252B1CC03F71}" type="presParOf" srcId="{A8C3EF8C-A256-41E3-B876-0F015BFFCBE6}" destId="{C5E84B9C-4F5F-4D41-A84D-3E49DBD8D0F0}" srcOrd="0" destOrd="0" presId="urn:microsoft.com/office/officeart/2005/8/layout/vList5"/>
    <dgm:cxn modelId="{011F4760-9404-4374-B87A-81265A525C38}" type="presParOf" srcId="{C5E84B9C-4F5F-4D41-A84D-3E49DBD8D0F0}" destId="{B6A9227B-4A83-4841-9F1F-70C12FE9C80A}" srcOrd="0" destOrd="0" presId="urn:microsoft.com/office/officeart/2005/8/layout/vList5"/>
    <dgm:cxn modelId="{638A62D3-E64D-4696-BF51-6B064E7A3D0B}" type="presParOf" srcId="{C5E84B9C-4F5F-4D41-A84D-3E49DBD8D0F0}" destId="{16F2E7EF-B7F6-4D86-832B-43DD0B50B462}" srcOrd="1" destOrd="0" presId="urn:microsoft.com/office/officeart/2005/8/layout/vList5"/>
    <dgm:cxn modelId="{563BB30F-A90F-4B2B-AAD4-57E2A1B2B355}" type="presParOf" srcId="{A8C3EF8C-A256-41E3-B876-0F015BFFCBE6}" destId="{74D6C489-8E24-43A3-A62E-7BA97CCECFB0}" srcOrd="1" destOrd="0" presId="urn:microsoft.com/office/officeart/2005/8/layout/vList5"/>
    <dgm:cxn modelId="{1B3F63AC-D9AE-41A5-8E31-D4940C8DB2EB}" type="presParOf" srcId="{A8C3EF8C-A256-41E3-B876-0F015BFFCBE6}" destId="{4A738498-86EA-419E-99B1-44F005BAC2FC}" srcOrd="2" destOrd="0" presId="urn:microsoft.com/office/officeart/2005/8/layout/vList5"/>
    <dgm:cxn modelId="{548261E9-C8AC-44E5-8A92-2125318876F4}" type="presParOf" srcId="{4A738498-86EA-419E-99B1-44F005BAC2FC}" destId="{3A7CA949-D500-4E4A-AC36-68449DD0A3E7}" srcOrd="0" destOrd="0" presId="urn:microsoft.com/office/officeart/2005/8/layout/vList5"/>
    <dgm:cxn modelId="{D2721471-A1CB-452E-A1FE-61B0610D7F01}" type="presParOf" srcId="{4A738498-86EA-419E-99B1-44F005BAC2FC}" destId="{52CEFCFB-F33A-485E-91E8-AEA08E76B66A}" srcOrd="1" destOrd="0" presId="urn:microsoft.com/office/officeart/2005/8/layout/vList5"/>
    <dgm:cxn modelId="{94C2AD83-D270-4D98-9307-0EC39999F496}" type="presParOf" srcId="{A8C3EF8C-A256-41E3-B876-0F015BFFCBE6}" destId="{2BF813B5-8983-4D62-B7AB-4B904F325593}" srcOrd="3" destOrd="0" presId="urn:microsoft.com/office/officeart/2005/8/layout/vList5"/>
    <dgm:cxn modelId="{4986F83F-0FCC-4AB0-B763-40CF74BCFDFE}" type="presParOf" srcId="{A8C3EF8C-A256-41E3-B876-0F015BFFCBE6}" destId="{88678894-AB06-4A2C-B26C-BCDF5C5D458E}" srcOrd="4" destOrd="0" presId="urn:microsoft.com/office/officeart/2005/8/layout/vList5"/>
    <dgm:cxn modelId="{09CF0B28-CF6D-4C5A-A1D0-373593123EBA}" type="presParOf" srcId="{88678894-AB06-4A2C-B26C-BCDF5C5D458E}" destId="{93F1DD30-A81C-4843-B4F6-FA3A1A673028}" srcOrd="0" destOrd="0" presId="urn:microsoft.com/office/officeart/2005/8/layout/vList5"/>
    <dgm:cxn modelId="{860B135C-587D-475D-8828-4326EBB60209}" type="presParOf" srcId="{88678894-AB06-4A2C-B26C-BCDF5C5D458E}" destId="{AB9A17EF-E2BF-41A8-BEAB-193F0895251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352BA9-0D1F-4953-9847-59B439DC8F6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16B0F423-9131-4B03-A4D0-8545C3D94496}">
      <dgm:prSet/>
      <dgm:spPr/>
      <dgm:t>
        <a:bodyPr/>
        <a:lstStyle/>
        <a:p>
          <a:r>
            <a:rPr lang="en-IN" b="0" i="0" baseline="0"/>
            <a:t>C</a:t>
          </a:r>
          <a:r>
            <a:rPr lang="en-IN" b="1" i="0" baseline="0"/>
            <a:t>loud Service Provider: </a:t>
          </a:r>
          <a:r>
            <a:rPr lang="en-IN" b="0" i="0" baseline="0"/>
            <a:t>AWS, Google Cloud, Azure, etc.</a:t>
          </a:r>
          <a:endParaRPr lang="en-IN"/>
        </a:p>
      </dgm:t>
    </dgm:pt>
    <dgm:pt modelId="{83F29787-01B2-4592-909E-364360A49D2C}" type="parTrans" cxnId="{D14371E8-9939-4E1E-8D48-6AC629063BB8}">
      <dgm:prSet/>
      <dgm:spPr/>
      <dgm:t>
        <a:bodyPr/>
        <a:lstStyle/>
        <a:p>
          <a:endParaRPr lang="en-IN"/>
        </a:p>
      </dgm:t>
    </dgm:pt>
    <dgm:pt modelId="{7C85CCED-D40E-40B5-9B44-A5F10295D605}" type="sibTrans" cxnId="{D14371E8-9939-4E1E-8D48-6AC629063BB8}">
      <dgm:prSet/>
      <dgm:spPr/>
      <dgm:t>
        <a:bodyPr/>
        <a:lstStyle/>
        <a:p>
          <a:endParaRPr lang="en-IN"/>
        </a:p>
      </dgm:t>
    </dgm:pt>
    <dgm:pt modelId="{09FEAFCB-D5CE-4967-A3DD-FB2AF6BBC264}">
      <dgm:prSet/>
      <dgm:spPr/>
      <dgm:t>
        <a:bodyPr/>
        <a:lstStyle/>
        <a:p>
          <a:r>
            <a:rPr lang="en-IN" b="1" i="0" baseline="0"/>
            <a:t>Database</a:t>
          </a:r>
          <a:r>
            <a:rPr lang="en-IN" b="0" i="0" baseline="0"/>
            <a:t>: MongoDB, PostgreSQL, MySQL, etc.</a:t>
          </a:r>
          <a:endParaRPr lang="en-IN"/>
        </a:p>
      </dgm:t>
    </dgm:pt>
    <dgm:pt modelId="{97F8001D-F46F-4308-ADE3-D0C9C0B87588}" type="parTrans" cxnId="{4902FC6A-E1DC-4E78-8B53-6503072D0872}">
      <dgm:prSet/>
      <dgm:spPr/>
      <dgm:t>
        <a:bodyPr/>
        <a:lstStyle/>
        <a:p>
          <a:endParaRPr lang="en-IN"/>
        </a:p>
      </dgm:t>
    </dgm:pt>
    <dgm:pt modelId="{F1333A79-420D-49CC-9056-E96A595A557E}" type="sibTrans" cxnId="{4902FC6A-E1DC-4E78-8B53-6503072D0872}">
      <dgm:prSet/>
      <dgm:spPr/>
      <dgm:t>
        <a:bodyPr/>
        <a:lstStyle/>
        <a:p>
          <a:endParaRPr lang="en-IN"/>
        </a:p>
      </dgm:t>
    </dgm:pt>
    <dgm:pt modelId="{9CC9459C-6BCD-4A25-B68E-4F527A0D2337}">
      <dgm:prSet/>
      <dgm:spPr/>
      <dgm:t>
        <a:bodyPr/>
        <a:lstStyle/>
        <a:p>
          <a:r>
            <a:rPr lang="en-IN" b="1" i="0" baseline="0"/>
            <a:t>Backend</a:t>
          </a:r>
          <a:r>
            <a:rPr lang="en-IN" b="0" i="0" baseline="0"/>
            <a:t>: Python, Flask, Django, Node.js, etc.</a:t>
          </a:r>
          <a:endParaRPr lang="en-IN"/>
        </a:p>
      </dgm:t>
    </dgm:pt>
    <dgm:pt modelId="{542C8901-1CBA-44D9-817F-ACB5BD31B11A}" type="parTrans" cxnId="{48DA78A7-40C6-41E6-A4C9-B58A33B2CE32}">
      <dgm:prSet/>
      <dgm:spPr/>
      <dgm:t>
        <a:bodyPr/>
        <a:lstStyle/>
        <a:p>
          <a:endParaRPr lang="en-IN"/>
        </a:p>
      </dgm:t>
    </dgm:pt>
    <dgm:pt modelId="{EFA98F62-A4E1-417A-998D-A270B8EF4020}" type="sibTrans" cxnId="{48DA78A7-40C6-41E6-A4C9-B58A33B2CE32}">
      <dgm:prSet/>
      <dgm:spPr/>
      <dgm:t>
        <a:bodyPr/>
        <a:lstStyle/>
        <a:p>
          <a:endParaRPr lang="en-IN"/>
        </a:p>
      </dgm:t>
    </dgm:pt>
    <dgm:pt modelId="{C8D88F7F-DE0E-4282-88C0-F2A94046AEBC}">
      <dgm:prSet/>
      <dgm:spPr/>
      <dgm:t>
        <a:bodyPr/>
        <a:lstStyle/>
        <a:p>
          <a:r>
            <a:rPr lang="en-IN" b="1" i="0" baseline="0"/>
            <a:t>Frontend</a:t>
          </a:r>
          <a:r>
            <a:rPr lang="en-IN" b="0" i="0" baseline="0"/>
            <a:t>: React, Angular, Vue.js, etc.</a:t>
          </a:r>
          <a:endParaRPr lang="en-IN"/>
        </a:p>
      </dgm:t>
    </dgm:pt>
    <dgm:pt modelId="{E21D92EB-E804-4797-836C-23C1BD9555C3}" type="parTrans" cxnId="{817A039B-6DFA-424D-9894-8BF06A8FB34C}">
      <dgm:prSet/>
      <dgm:spPr/>
      <dgm:t>
        <a:bodyPr/>
        <a:lstStyle/>
        <a:p>
          <a:endParaRPr lang="en-IN"/>
        </a:p>
      </dgm:t>
    </dgm:pt>
    <dgm:pt modelId="{84157FC3-D6C0-449D-AD35-DD6989525C82}" type="sibTrans" cxnId="{817A039B-6DFA-424D-9894-8BF06A8FB34C}">
      <dgm:prSet/>
      <dgm:spPr/>
      <dgm:t>
        <a:bodyPr/>
        <a:lstStyle/>
        <a:p>
          <a:endParaRPr lang="en-IN"/>
        </a:p>
      </dgm:t>
    </dgm:pt>
    <dgm:pt modelId="{50F103F3-DADB-4ED0-81C3-00ACF8C5A21A}">
      <dgm:prSet/>
      <dgm:spPr/>
      <dgm:t>
        <a:bodyPr/>
        <a:lstStyle/>
        <a:p>
          <a:r>
            <a:rPr lang="en-IN" b="1" i="0" baseline="0"/>
            <a:t>Additional tools/libraries/frameworks:</a:t>
          </a:r>
          <a:r>
            <a:rPr lang="en-IN" b="0" i="0" baseline="0"/>
            <a:t> TensorFlow, PyTorch, Tesseract OCR</a:t>
          </a:r>
          <a:endParaRPr lang="en-IN"/>
        </a:p>
      </dgm:t>
    </dgm:pt>
    <dgm:pt modelId="{A8053CB2-D43F-4DD2-86E0-127E0284921E}" type="parTrans" cxnId="{81B43CD1-CEC3-4BB8-B877-03D6350ED56A}">
      <dgm:prSet/>
      <dgm:spPr/>
      <dgm:t>
        <a:bodyPr/>
        <a:lstStyle/>
        <a:p>
          <a:endParaRPr lang="en-IN"/>
        </a:p>
      </dgm:t>
    </dgm:pt>
    <dgm:pt modelId="{C440E197-FB8E-44C2-889A-E680937514AF}" type="sibTrans" cxnId="{81B43CD1-CEC3-4BB8-B877-03D6350ED56A}">
      <dgm:prSet/>
      <dgm:spPr/>
      <dgm:t>
        <a:bodyPr/>
        <a:lstStyle/>
        <a:p>
          <a:endParaRPr lang="en-IN"/>
        </a:p>
      </dgm:t>
    </dgm:pt>
    <dgm:pt modelId="{40EA2A7D-DCE6-4B2F-9763-D154E1B4B94C}" type="pres">
      <dgm:prSet presAssocID="{5A352BA9-0D1F-4953-9847-59B439DC8F62}" presName="linearFlow" presStyleCnt="0">
        <dgm:presLayoutVars>
          <dgm:dir/>
          <dgm:resizeHandles val="exact"/>
        </dgm:presLayoutVars>
      </dgm:prSet>
      <dgm:spPr/>
    </dgm:pt>
    <dgm:pt modelId="{E6CE299C-2D1D-4F1C-BC34-DC71423776D9}" type="pres">
      <dgm:prSet presAssocID="{16B0F423-9131-4B03-A4D0-8545C3D94496}" presName="composite" presStyleCnt="0"/>
      <dgm:spPr/>
    </dgm:pt>
    <dgm:pt modelId="{EFC9709E-9788-4E4E-8346-5FA461261DB8}" type="pres">
      <dgm:prSet presAssocID="{16B0F423-9131-4B03-A4D0-8545C3D94496}"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9E65C2EE-868E-4A0F-AB47-C6147E9B1768}" type="pres">
      <dgm:prSet presAssocID="{16B0F423-9131-4B03-A4D0-8545C3D94496}" presName="txShp" presStyleLbl="node1" presStyleIdx="0" presStyleCnt="5">
        <dgm:presLayoutVars>
          <dgm:bulletEnabled val="1"/>
        </dgm:presLayoutVars>
      </dgm:prSet>
      <dgm:spPr/>
    </dgm:pt>
    <dgm:pt modelId="{537D9931-06CC-4C8F-9BD6-CEF7B4AE4E82}" type="pres">
      <dgm:prSet presAssocID="{7C85CCED-D40E-40B5-9B44-A5F10295D605}" presName="spacing" presStyleCnt="0"/>
      <dgm:spPr/>
    </dgm:pt>
    <dgm:pt modelId="{586D749C-D597-4E24-9644-CFEDBB787258}" type="pres">
      <dgm:prSet presAssocID="{09FEAFCB-D5CE-4967-A3DD-FB2AF6BBC264}" presName="composite" presStyleCnt="0"/>
      <dgm:spPr/>
    </dgm:pt>
    <dgm:pt modelId="{2D2852F6-644C-407D-A9E6-47385A040A2E}" type="pres">
      <dgm:prSet presAssocID="{09FEAFCB-D5CE-4967-A3DD-FB2AF6BBC264}" presName="imgShp" presStyleLbl="fgImgPlace1" presStyleIdx="1" presStyleCnt="5"/>
      <dgm:spPr>
        <a:blipFill rotWithShape="1">
          <a:blip xmlns:r="http://schemas.openxmlformats.org/officeDocument/2006/relationships" r:embed="rId2"/>
          <a:srcRect/>
          <a:stretch>
            <a:fillRect l="-3000" r="-3000"/>
          </a:stretch>
        </a:blipFill>
      </dgm:spPr>
    </dgm:pt>
    <dgm:pt modelId="{7DD0F427-BE64-415A-959D-F4C1A218F8A2}" type="pres">
      <dgm:prSet presAssocID="{09FEAFCB-D5CE-4967-A3DD-FB2AF6BBC264}" presName="txShp" presStyleLbl="node1" presStyleIdx="1" presStyleCnt="5">
        <dgm:presLayoutVars>
          <dgm:bulletEnabled val="1"/>
        </dgm:presLayoutVars>
      </dgm:prSet>
      <dgm:spPr/>
    </dgm:pt>
    <dgm:pt modelId="{C97E5AEF-87AB-479C-A5EA-DE5BAAD509AA}" type="pres">
      <dgm:prSet presAssocID="{F1333A79-420D-49CC-9056-E96A595A557E}" presName="spacing" presStyleCnt="0"/>
      <dgm:spPr/>
    </dgm:pt>
    <dgm:pt modelId="{50242EA0-9C0E-49AF-86FA-0BBD60EF8D4C}" type="pres">
      <dgm:prSet presAssocID="{9CC9459C-6BCD-4A25-B68E-4F527A0D2337}" presName="composite" presStyleCnt="0"/>
      <dgm:spPr/>
    </dgm:pt>
    <dgm:pt modelId="{1675B393-4652-4E5B-AF15-9078E062E0AC}" type="pres">
      <dgm:prSet presAssocID="{9CC9459C-6BCD-4A25-B68E-4F527A0D2337}"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1A649F9-C121-47D4-BAC5-3D4A6DCDF400}" type="pres">
      <dgm:prSet presAssocID="{9CC9459C-6BCD-4A25-B68E-4F527A0D2337}" presName="txShp" presStyleLbl="node1" presStyleIdx="2" presStyleCnt="5">
        <dgm:presLayoutVars>
          <dgm:bulletEnabled val="1"/>
        </dgm:presLayoutVars>
      </dgm:prSet>
      <dgm:spPr/>
    </dgm:pt>
    <dgm:pt modelId="{F3E063F4-4A30-4BBE-8E61-C76BD9DED6FE}" type="pres">
      <dgm:prSet presAssocID="{EFA98F62-A4E1-417A-998D-A270B8EF4020}" presName="spacing" presStyleCnt="0"/>
      <dgm:spPr/>
    </dgm:pt>
    <dgm:pt modelId="{8B22D79E-BC09-46F4-90A0-D938C0FCACAF}" type="pres">
      <dgm:prSet presAssocID="{C8D88F7F-DE0E-4282-88C0-F2A94046AEBC}" presName="composite" presStyleCnt="0"/>
      <dgm:spPr/>
    </dgm:pt>
    <dgm:pt modelId="{C94F6F79-EDBE-46E2-AE6F-555917D15C79}" type="pres">
      <dgm:prSet presAssocID="{C8D88F7F-DE0E-4282-88C0-F2A94046AEBC}"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dgm:spPr>
    </dgm:pt>
    <dgm:pt modelId="{24016218-589C-4FE3-A468-55210C11B3D9}" type="pres">
      <dgm:prSet presAssocID="{C8D88F7F-DE0E-4282-88C0-F2A94046AEBC}" presName="txShp" presStyleLbl="node1" presStyleIdx="3" presStyleCnt="5">
        <dgm:presLayoutVars>
          <dgm:bulletEnabled val="1"/>
        </dgm:presLayoutVars>
      </dgm:prSet>
      <dgm:spPr/>
    </dgm:pt>
    <dgm:pt modelId="{BA14A2D7-B61B-496F-8F7F-21A322505F5A}" type="pres">
      <dgm:prSet presAssocID="{84157FC3-D6C0-449D-AD35-DD6989525C82}" presName="spacing" presStyleCnt="0"/>
      <dgm:spPr/>
    </dgm:pt>
    <dgm:pt modelId="{F1057532-D4A9-4748-83A6-2975D3059BB0}" type="pres">
      <dgm:prSet presAssocID="{50F103F3-DADB-4ED0-81C3-00ACF8C5A21A}" presName="composite" presStyleCnt="0"/>
      <dgm:spPr/>
    </dgm:pt>
    <dgm:pt modelId="{8E170C97-1259-4282-AAC7-A065097E90D0}" type="pres">
      <dgm:prSet presAssocID="{50F103F3-DADB-4ED0-81C3-00ACF8C5A21A}" presName="imgShp" presStyleLbl="fgImgPlace1" presStyleIdx="4" presStyleCnt="5"/>
      <dgm:spPr>
        <a:blipFill>
          <a:blip xmlns:r="http://schemas.openxmlformats.org/officeDocument/2006/relationships" r:embed="rId5"/>
          <a:srcRect/>
          <a:stretch>
            <a:fillRect l="-46000" r="-46000"/>
          </a:stretch>
        </a:blipFill>
      </dgm:spPr>
    </dgm:pt>
    <dgm:pt modelId="{C4B2A528-8E93-4241-984B-2769AA875672}" type="pres">
      <dgm:prSet presAssocID="{50F103F3-DADB-4ED0-81C3-00ACF8C5A21A}" presName="txShp" presStyleLbl="node1" presStyleIdx="4" presStyleCnt="5">
        <dgm:presLayoutVars>
          <dgm:bulletEnabled val="1"/>
        </dgm:presLayoutVars>
      </dgm:prSet>
      <dgm:spPr/>
    </dgm:pt>
  </dgm:ptLst>
  <dgm:cxnLst>
    <dgm:cxn modelId="{C98D9020-3A54-4777-B67E-7C24A1FB5241}" type="presOf" srcId="{9CC9459C-6BCD-4A25-B68E-4F527A0D2337}" destId="{A1A649F9-C121-47D4-BAC5-3D4A6DCDF400}" srcOrd="0" destOrd="0" presId="urn:microsoft.com/office/officeart/2005/8/layout/vList3"/>
    <dgm:cxn modelId="{A3A16042-14D3-4152-A53D-9F5F93A4A66B}" type="presOf" srcId="{5A352BA9-0D1F-4953-9847-59B439DC8F62}" destId="{40EA2A7D-DCE6-4B2F-9763-D154E1B4B94C}" srcOrd="0" destOrd="0" presId="urn:microsoft.com/office/officeart/2005/8/layout/vList3"/>
    <dgm:cxn modelId="{4902FC6A-E1DC-4E78-8B53-6503072D0872}" srcId="{5A352BA9-0D1F-4953-9847-59B439DC8F62}" destId="{09FEAFCB-D5CE-4967-A3DD-FB2AF6BBC264}" srcOrd="1" destOrd="0" parTransId="{97F8001D-F46F-4308-ADE3-D0C9C0B87588}" sibTransId="{F1333A79-420D-49CC-9056-E96A595A557E}"/>
    <dgm:cxn modelId="{2C402F4C-1490-46F9-8A51-43C310148420}" type="presOf" srcId="{C8D88F7F-DE0E-4282-88C0-F2A94046AEBC}" destId="{24016218-589C-4FE3-A468-55210C11B3D9}" srcOrd="0" destOrd="0" presId="urn:microsoft.com/office/officeart/2005/8/layout/vList3"/>
    <dgm:cxn modelId="{5BF22759-E385-45A7-8F9A-A6224E135918}" type="presOf" srcId="{50F103F3-DADB-4ED0-81C3-00ACF8C5A21A}" destId="{C4B2A528-8E93-4241-984B-2769AA875672}" srcOrd="0" destOrd="0" presId="urn:microsoft.com/office/officeart/2005/8/layout/vList3"/>
    <dgm:cxn modelId="{817A039B-6DFA-424D-9894-8BF06A8FB34C}" srcId="{5A352BA9-0D1F-4953-9847-59B439DC8F62}" destId="{C8D88F7F-DE0E-4282-88C0-F2A94046AEBC}" srcOrd="3" destOrd="0" parTransId="{E21D92EB-E804-4797-836C-23C1BD9555C3}" sibTransId="{84157FC3-D6C0-449D-AD35-DD6989525C82}"/>
    <dgm:cxn modelId="{48DA78A7-40C6-41E6-A4C9-B58A33B2CE32}" srcId="{5A352BA9-0D1F-4953-9847-59B439DC8F62}" destId="{9CC9459C-6BCD-4A25-B68E-4F527A0D2337}" srcOrd="2" destOrd="0" parTransId="{542C8901-1CBA-44D9-817F-ACB5BD31B11A}" sibTransId="{EFA98F62-A4E1-417A-998D-A270B8EF4020}"/>
    <dgm:cxn modelId="{437243C5-BBB7-4E88-80A5-13004D83D71C}" type="presOf" srcId="{16B0F423-9131-4B03-A4D0-8545C3D94496}" destId="{9E65C2EE-868E-4A0F-AB47-C6147E9B1768}" srcOrd="0" destOrd="0" presId="urn:microsoft.com/office/officeart/2005/8/layout/vList3"/>
    <dgm:cxn modelId="{81B43CD1-CEC3-4BB8-B877-03D6350ED56A}" srcId="{5A352BA9-0D1F-4953-9847-59B439DC8F62}" destId="{50F103F3-DADB-4ED0-81C3-00ACF8C5A21A}" srcOrd="4" destOrd="0" parTransId="{A8053CB2-D43F-4DD2-86E0-127E0284921E}" sibTransId="{C440E197-FB8E-44C2-889A-E680937514AF}"/>
    <dgm:cxn modelId="{4E4D5CD5-9CB4-4AB7-A48E-3512FF44BC5C}" type="presOf" srcId="{09FEAFCB-D5CE-4967-A3DD-FB2AF6BBC264}" destId="{7DD0F427-BE64-415A-959D-F4C1A218F8A2}" srcOrd="0" destOrd="0" presId="urn:microsoft.com/office/officeart/2005/8/layout/vList3"/>
    <dgm:cxn modelId="{D14371E8-9939-4E1E-8D48-6AC629063BB8}" srcId="{5A352BA9-0D1F-4953-9847-59B439DC8F62}" destId="{16B0F423-9131-4B03-A4D0-8545C3D94496}" srcOrd="0" destOrd="0" parTransId="{83F29787-01B2-4592-909E-364360A49D2C}" sibTransId="{7C85CCED-D40E-40B5-9B44-A5F10295D605}"/>
    <dgm:cxn modelId="{38D2DDA2-6693-407C-854E-18C6F75E52C0}" type="presParOf" srcId="{40EA2A7D-DCE6-4B2F-9763-D154E1B4B94C}" destId="{E6CE299C-2D1D-4F1C-BC34-DC71423776D9}" srcOrd="0" destOrd="0" presId="urn:microsoft.com/office/officeart/2005/8/layout/vList3"/>
    <dgm:cxn modelId="{C3945E55-CEF0-4CA4-9A23-60DBCDC66096}" type="presParOf" srcId="{E6CE299C-2D1D-4F1C-BC34-DC71423776D9}" destId="{EFC9709E-9788-4E4E-8346-5FA461261DB8}" srcOrd="0" destOrd="0" presId="urn:microsoft.com/office/officeart/2005/8/layout/vList3"/>
    <dgm:cxn modelId="{8B8FAC03-2F79-4E13-880A-8A000A138F57}" type="presParOf" srcId="{E6CE299C-2D1D-4F1C-BC34-DC71423776D9}" destId="{9E65C2EE-868E-4A0F-AB47-C6147E9B1768}" srcOrd="1" destOrd="0" presId="urn:microsoft.com/office/officeart/2005/8/layout/vList3"/>
    <dgm:cxn modelId="{D03CDCD3-3E7C-4C3A-87AF-F57A0C1865F5}" type="presParOf" srcId="{40EA2A7D-DCE6-4B2F-9763-D154E1B4B94C}" destId="{537D9931-06CC-4C8F-9BD6-CEF7B4AE4E82}" srcOrd="1" destOrd="0" presId="urn:microsoft.com/office/officeart/2005/8/layout/vList3"/>
    <dgm:cxn modelId="{799C1047-C8BB-4D90-8C21-726DE66FBD99}" type="presParOf" srcId="{40EA2A7D-DCE6-4B2F-9763-D154E1B4B94C}" destId="{586D749C-D597-4E24-9644-CFEDBB787258}" srcOrd="2" destOrd="0" presId="urn:microsoft.com/office/officeart/2005/8/layout/vList3"/>
    <dgm:cxn modelId="{FBDA483E-A978-4194-902B-F9BC4E3D0D9D}" type="presParOf" srcId="{586D749C-D597-4E24-9644-CFEDBB787258}" destId="{2D2852F6-644C-407D-A9E6-47385A040A2E}" srcOrd="0" destOrd="0" presId="urn:microsoft.com/office/officeart/2005/8/layout/vList3"/>
    <dgm:cxn modelId="{FCD8D778-9C8F-4EF4-A180-FA36687903D6}" type="presParOf" srcId="{586D749C-D597-4E24-9644-CFEDBB787258}" destId="{7DD0F427-BE64-415A-959D-F4C1A218F8A2}" srcOrd="1" destOrd="0" presId="urn:microsoft.com/office/officeart/2005/8/layout/vList3"/>
    <dgm:cxn modelId="{B00C9326-FB68-451F-8624-FA662E3692D6}" type="presParOf" srcId="{40EA2A7D-DCE6-4B2F-9763-D154E1B4B94C}" destId="{C97E5AEF-87AB-479C-A5EA-DE5BAAD509AA}" srcOrd="3" destOrd="0" presId="urn:microsoft.com/office/officeart/2005/8/layout/vList3"/>
    <dgm:cxn modelId="{1FFF5726-E9F7-4E92-BB91-4F8DA080813B}" type="presParOf" srcId="{40EA2A7D-DCE6-4B2F-9763-D154E1B4B94C}" destId="{50242EA0-9C0E-49AF-86FA-0BBD60EF8D4C}" srcOrd="4" destOrd="0" presId="urn:microsoft.com/office/officeart/2005/8/layout/vList3"/>
    <dgm:cxn modelId="{1DFAA8BE-4D2B-4404-9B3E-E0A52B9DCC35}" type="presParOf" srcId="{50242EA0-9C0E-49AF-86FA-0BBD60EF8D4C}" destId="{1675B393-4652-4E5B-AF15-9078E062E0AC}" srcOrd="0" destOrd="0" presId="urn:microsoft.com/office/officeart/2005/8/layout/vList3"/>
    <dgm:cxn modelId="{C5243180-59ED-4862-800C-115D73C6F742}" type="presParOf" srcId="{50242EA0-9C0E-49AF-86FA-0BBD60EF8D4C}" destId="{A1A649F9-C121-47D4-BAC5-3D4A6DCDF400}" srcOrd="1" destOrd="0" presId="urn:microsoft.com/office/officeart/2005/8/layout/vList3"/>
    <dgm:cxn modelId="{A473B09C-9476-4CB5-BD7D-71A9CF4E3575}" type="presParOf" srcId="{40EA2A7D-DCE6-4B2F-9763-D154E1B4B94C}" destId="{F3E063F4-4A30-4BBE-8E61-C76BD9DED6FE}" srcOrd="5" destOrd="0" presId="urn:microsoft.com/office/officeart/2005/8/layout/vList3"/>
    <dgm:cxn modelId="{668CDE0E-6EC0-459B-895F-2E409D00E6EC}" type="presParOf" srcId="{40EA2A7D-DCE6-4B2F-9763-D154E1B4B94C}" destId="{8B22D79E-BC09-46F4-90A0-D938C0FCACAF}" srcOrd="6" destOrd="0" presId="urn:microsoft.com/office/officeart/2005/8/layout/vList3"/>
    <dgm:cxn modelId="{8D2BB67B-E4E4-40EF-8425-F64BFDA2B585}" type="presParOf" srcId="{8B22D79E-BC09-46F4-90A0-D938C0FCACAF}" destId="{C94F6F79-EDBE-46E2-AE6F-555917D15C79}" srcOrd="0" destOrd="0" presId="urn:microsoft.com/office/officeart/2005/8/layout/vList3"/>
    <dgm:cxn modelId="{B7882A99-3E95-4262-ACFE-901BADB9C584}" type="presParOf" srcId="{8B22D79E-BC09-46F4-90A0-D938C0FCACAF}" destId="{24016218-589C-4FE3-A468-55210C11B3D9}" srcOrd="1" destOrd="0" presId="urn:microsoft.com/office/officeart/2005/8/layout/vList3"/>
    <dgm:cxn modelId="{3C6D9FCB-8B1F-43F2-8451-73F5787E7F18}" type="presParOf" srcId="{40EA2A7D-DCE6-4B2F-9763-D154E1B4B94C}" destId="{BA14A2D7-B61B-496F-8F7F-21A322505F5A}" srcOrd="7" destOrd="0" presId="urn:microsoft.com/office/officeart/2005/8/layout/vList3"/>
    <dgm:cxn modelId="{8E0A3BA5-83D4-4D3D-973F-C58448E19543}" type="presParOf" srcId="{40EA2A7D-DCE6-4B2F-9763-D154E1B4B94C}" destId="{F1057532-D4A9-4748-83A6-2975D3059BB0}" srcOrd="8" destOrd="0" presId="urn:microsoft.com/office/officeart/2005/8/layout/vList3"/>
    <dgm:cxn modelId="{82FCE18B-FAD4-49B2-B3D3-39D913D0DD54}" type="presParOf" srcId="{F1057532-D4A9-4748-83A6-2975D3059BB0}" destId="{8E170C97-1259-4282-AAC7-A065097E90D0}" srcOrd="0" destOrd="0" presId="urn:microsoft.com/office/officeart/2005/8/layout/vList3"/>
    <dgm:cxn modelId="{89E74EBF-ABD2-4D9D-BC4A-4B80A0D1F938}" type="presParOf" srcId="{F1057532-D4A9-4748-83A6-2975D3059BB0}" destId="{C4B2A528-8E93-4241-984B-2769AA87567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7938AE-085F-408B-9D70-4F4089DF46A2}" type="doc">
      <dgm:prSet loTypeId="urn:microsoft.com/office/officeart/2005/8/layout/venn1" loCatId="relationship" qsTypeId="urn:microsoft.com/office/officeart/2005/8/quickstyle/simple1" qsCatId="simple" csTypeId="urn:microsoft.com/office/officeart/2005/8/colors/accent1_4" csCatId="accent1" phldr="1"/>
      <dgm:spPr/>
      <dgm:t>
        <a:bodyPr/>
        <a:lstStyle/>
        <a:p>
          <a:endParaRPr lang="en-IN"/>
        </a:p>
      </dgm:t>
    </dgm:pt>
    <dgm:pt modelId="{9EB3E0F0-9395-4249-B44D-D3B10D533935}">
      <dgm:prSet custT="1"/>
      <dgm:spPr/>
      <dgm:t>
        <a:bodyPr/>
        <a:lstStyle/>
        <a:p>
          <a:r>
            <a:rPr lang="en-US" sz="1200" b="1" i="0" baseline="0" dirty="0">
              <a:solidFill>
                <a:schemeClr val="bg1"/>
              </a:solidFill>
            </a:rPr>
            <a:t>User (Insurance Company/Claims Processor): </a:t>
          </a:r>
          <a:br>
            <a:rPr lang="en-US" sz="1200" b="1" i="0" baseline="0" dirty="0">
              <a:solidFill>
                <a:schemeClr val="bg1"/>
              </a:solidFill>
            </a:rPr>
          </a:br>
          <a:r>
            <a:rPr lang="en-US" sz="1200" b="0" i="0" baseline="0" dirty="0">
              <a:solidFill>
                <a:schemeClr val="bg1"/>
              </a:solidFill>
            </a:rPr>
            <a:t>The entity that provides the handwritten medical forms.</a:t>
          </a:r>
          <a:endParaRPr lang="en-IN" sz="1200" dirty="0">
            <a:solidFill>
              <a:schemeClr val="bg1"/>
            </a:solidFill>
          </a:endParaRPr>
        </a:p>
      </dgm:t>
    </dgm:pt>
    <dgm:pt modelId="{F33EF2B5-E52E-4471-BB85-883AADFA5585}" type="parTrans" cxnId="{7C69A4DE-F010-483A-A7F0-577B46B9965D}">
      <dgm:prSet/>
      <dgm:spPr/>
      <dgm:t>
        <a:bodyPr/>
        <a:lstStyle/>
        <a:p>
          <a:endParaRPr lang="en-IN" sz="2000">
            <a:solidFill>
              <a:schemeClr val="bg1"/>
            </a:solidFill>
          </a:endParaRPr>
        </a:p>
      </dgm:t>
    </dgm:pt>
    <dgm:pt modelId="{3960417F-4D02-4BF4-BB89-B7AEE7AA5685}" type="sibTrans" cxnId="{7C69A4DE-F010-483A-A7F0-577B46B9965D}">
      <dgm:prSet/>
      <dgm:spPr/>
      <dgm:t>
        <a:bodyPr/>
        <a:lstStyle/>
        <a:p>
          <a:endParaRPr lang="en-IN" sz="2000">
            <a:solidFill>
              <a:schemeClr val="bg1"/>
            </a:solidFill>
          </a:endParaRPr>
        </a:p>
      </dgm:t>
    </dgm:pt>
    <dgm:pt modelId="{23E0D75E-E422-4982-B6A6-0E7D00AA17D2}">
      <dgm:prSet custT="1"/>
      <dgm:spPr/>
      <dgm:t>
        <a:bodyPr/>
        <a:lstStyle/>
        <a:p>
          <a:r>
            <a:rPr lang="en-US" sz="1200" b="1" i="0" baseline="0" dirty="0">
              <a:solidFill>
                <a:schemeClr val="bg1"/>
              </a:solidFill>
            </a:rPr>
            <a:t>OCR System: </a:t>
          </a:r>
          <a:br>
            <a:rPr lang="en-US" sz="1200" b="1" i="0" baseline="0" dirty="0">
              <a:solidFill>
                <a:schemeClr val="bg1"/>
              </a:solidFill>
            </a:rPr>
          </a:br>
          <a:r>
            <a:rPr lang="en-US" sz="1200" b="0" i="0" baseline="0" dirty="0">
              <a:solidFill>
                <a:schemeClr val="bg1"/>
              </a:solidFill>
            </a:rPr>
            <a:t>Converts the uploaded medical form images/PDFs into machine-readable text.</a:t>
          </a:r>
          <a:endParaRPr lang="en-IN" sz="1200" dirty="0">
            <a:solidFill>
              <a:schemeClr val="bg1"/>
            </a:solidFill>
          </a:endParaRPr>
        </a:p>
      </dgm:t>
    </dgm:pt>
    <dgm:pt modelId="{7912E8BF-7338-4BB2-8320-D6BC2810AA7F}" type="parTrans" cxnId="{BEBDAC71-7CDC-4C43-85DD-C142CB0FB613}">
      <dgm:prSet/>
      <dgm:spPr/>
      <dgm:t>
        <a:bodyPr/>
        <a:lstStyle/>
        <a:p>
          <a:endParaRPr lang="en-IN" sz="2000">
            <a:solidFill>
              <a:schemeClr val="bg1"/>
            </a:solidFill>
          </a:endParaRPr>
        </a:p>
      </dgm:t>
    </dgm:pt>
    <dgm:pt modelId="{1607EA30-5E28-4646-9D21-27C6DE4F2CC9}" type="sibTrans" cxnId="{BEBDAC71-7CDC-4C43-85DD-C142CB0FB613}">
      <dgm:prSet/>
      <dgm:spPr/>
      <dgm:t>
        <a:bodyPr/>
        <a:lstStyle/>
        <a:p>
          <a:endParaRPr lang="en-IN" sz="2000">
            <a:solidFill>
              <a:schemeClr val="bg1"/>
            </a:solidFill>
          </a:endParaRPr>
        </a:p>
      </dgm:t>
    </dgm:pt>
    <dgm:pt modelId="{2FC2B68A-AA81-4FBD-8FBC-C4C67F9F758A}">
      <dgm:prSet custT="1"/>
      <dgm:spPr/>
      <dgm:t>
        <a:bodyPr/>
        <a:lstStyle/>
        <a:p>
          <a:r>
            <a:rPr lang="en-US" sz="1200" b="1" i="0" baseline="0" dirty="0">
              <a:solidFill>
                <a:schemeClr val="bg1"/>
              </a:solidFill>
            </a:rPr>
            <a:t>NER Model: </a:t>
          </a:r>
          <a:br>
            <a:rPr lang="en-US" sz="1200" b="1" i="0" baseline="0" dirty="0">
              <a:solidFill>
                <a:schemeClr val="bg1"/>
              </a:solidFill>
            </a:rPr>
          </a:br>
          <a:r>
            <a:rPr lang="en-US" sz="1200" b="0" i="0" baseline="0" dirty="0">
              <a:solidFill>
                <a:schemeClr val="bg1"/>
              </a:solidFill>
            </a:rPr>
            <a:t>Extracts specific medical diagnoses from the text provided by the OCR system.</a:t>
          </a:r>
          <a:endParaRPr lang="en-IN" sz="1200" dirty="0">
            <a:solidFill>
              <a:schemeClr val="bg1"/>
            </a:solidFill>
          </a:endParaRPr>
        </a:p>
      </dgm:t>
    </dgm:pt>
    <dgm:pt modelId="{69FF080F-53C5-4A31-939D-B18D6F9BB5CA}" type="parTrans" cxnId="{8CC4A142-4B57-486F-A9F1-38E1728556B5}">
      <dgm:prSet/>
      <dgm:spPr/>
      <dgm:t>
        <a:bodyPr/>
        <a:lstStyle/>
        <a:p>
          <a:endParaRPr lang="en-IN" sz="2000">
            <a:solidFill>
              <a:schemeClr val="bg1"/>
            </a:solidFill>
          </a:endParaRPr>
        </a:p>
      </dgm:t>
    </dgm:pt>
    <dgm:pt modelId="{AD33BAA9-94F2-4C1A-9698-C94E2DD2B1EC}" type="sibTrans" cxnId="{8CC4A142-4B57-486F-A9F1-38E1728556B5}">
      <dgm:prSet/>
      <dgm:spPr/>
      <dgm:t>
        <a:bodyPr/>
        <a:lstStyle/>
        <a:p>
          <a:endParaRPr lang="en-IN" sz="2000">
            <a:solidFill>
              <a:schemeClr val="bg1"/>
            </a:solidFill>
          </a:endParaRPr>
        </a:p>
      </dgm:t>
    </dgm:pt>
    <dgm:pt modelId="{EF7B78DD-5A96-4F84-83FD-5D7CA9B1CFFB}">
      <dgm:prSet custT="1"/>
      <dgm:spPr/>
      <dgm:t>
        <a:bodyPr/>
        <a:lstStyle/>
        <a:p>
          <a:r>
            <a:rPr lang="en-US" sz="1200" b="1" i="0" baseline="0">
              <a:solidFill>
                <a:schemeClr val="bg1"/>
              </a:solidFill>
            </a:rPr>
            <a:t>Data Validation Layer</a:t>
          </a:r>
          <a:r>
            <a:rPr lang="en-US" sz="1200" b="0" i="0" baseline="0">
              <a:solidFill>
                <a:schemeClr val="bg1"/>
              </a:solidFill>
            </a:rPr>
            <a:t>: Checks and ensures the accuracy and completeness of the extracted data.</a:t>
          </a:r>
          <a:endParaRPr lang="en-IN" sz="1200">
            <a:solidFill>
              <a:schemeClr val="bg1"/>
            </a:solidFill>
          </a:endParaRPr>
        </a:p>
      </dgm:t>
    </dgm:pt>
    <dgm:pt modelId="{FBC3E193-2751-4AF3-9247-55D537F9389A}" type="parTrans" cxnId="{B2905271-B8DD-432D-92FB-D3A1FCADB825}">
      <dgm:prSet/>
      <dgm:spPr/>
      <dgm:t>
        <a:bodyPr/>
        <a:lstStyle/>
        <a:p>
          <a:endParaRPr lang="en-IN" sz="2000">
            <a:solidFill>
              <a:schemeClr val="bg1"/>
            </a:solidFill>
          </a:endParaRPr>
        </a:p>
      </dgm:t>
    </dgm:pt>
    <dgm:pt modelId="{05448FC8-A31F-40E8-AB7B-EB4F3E542362}" type="sibTrans" cxnId="{B2905271-B8DD-432D-92FB-D3A1FCADB825}">
      <dgm:prSet/>
      <dgm:spPr/>
      <dgm:t>
        <a:bodyPr/>
        <a:lstStyle/>
        <a:p>
          <a:endParaRPr lang="en-IN" sz="2000">
            <a:solidFill>
              <a:schemeClr val="bg1"/>
            </a:solidFill>
          </a:endParaRPr>
        </a:p>
      </dgm:t>
    </dgm:pt>
    <dgm:pt modelId="{19DCB6DC-2F4F-49B4-ACE3-250428019D65}">
      <dgm:prSet custT="1"/>
      <dgm:spPr/>
      <dgm:t>
        <a:bodyPr/>
        <a:lstStyle/>
        <a:p>
          <a:r>
            <a:rPr lang="en-US" sz="1200" b="1" i="0" baseline="0" dirty="0">
              <a:solidFill>
                <a:schemeClr val="bg1"/>
              </a:solidFill>
            </a:rPr>
            <a:t>Database</a:t>
          </a:r>
          <a:r>
            <a:rPr lang="en-US" sz="1200" b="0" i="0" baseline="0" dirty="0">
              <a:solidFill>
                <a:schemeClr val="bg1"/>
              </a:solidFill>
            </a:rPr>
            <a:t>: </a:t>
          </a:r>
          <a:br>
            <a:rPr lang="en-US" sz="1200" b="0" i="0" baseline="0" dirty="0">
              <a:solidFill>
                <a:schemeClr val="bg1"/>
              </a:solidFill>
            </a:rPr>
          </a:br>
          <a:r>
            <a:rPr lang="en-US" sz="1200" b="0" i="0" baseline="0" dirty="0">
              <a:solidFill>
                <a:schemeClr val="bg1"/>
              </a:solidFill>
            </a:rPr>
            <a:t>Stores the validated medical diagnoses for future reference and retrieval.</a:t>
          </a:r>
          <a:endParaRPr lang="en-IN" sz="1200" dirty="0">
            <a:solidFill>
              <a:schemeClr val="bg1"/>
            </a:solidFill>
          </a:endParaRPr>
        </a:p>
      </dgm:t>
    </dgm:pt>
    <dgm:pt modelId="{6CE66E06-FE48-4850-AD3E-0F21D364E5B9}" type="parTrans" cxnId="{FB5A20C1-2346-44D1-8411-E1B6F3F7163E}">
      <dgm:prSet/>
      <dgm:spPr/>
      <dgm:t>
        <a:bodyPr/>
        <a:lstStyle/>
        <a:p>
          <a:endParaRPr lang="en-IN" sz="2000">
            <a:solidFill>
              <a:schemeClr val="bg1"/>
            </a:solidFill>
          </a:endParaRPr>
        </a:p>
      </dgm:t>
    </dgm:pt>
    <dgm:pt modelId="{26CBADBF-4E2D-40AF-8623-4CC17A6A234A}" type="sibTrans" cxnId="{FB5A20C1-2346-44D1-8411-E1B6F3F7163E}">
      <dgm:prSet/>
      <dgm:spPr/>
      <dgm:t>
        <a:bodyPr/>
        <a:lstStyle/>
        <a:p>
          <a:endParaRPr lang="en-IN" sz="2000">
            <a:solidFill>
              <a:schemeClr val="bg1"/>
            </a:solidFill>
          </a:endParaRPr>
        </a:p>
      </dgm:t>
    </dgm:pt>
    <dgm:pt modelId="{43B14C13-F688-4940-B141-95670BAD0DB7}">
      <dgm:prSet custT="1"/>
      <dgm:spPr/>
      <dgm:t>
        <a:bodyPr/>
        <a:lstStyle/>
        <a:p>
          <a:r>
            <a:rPr lang="en-US" sz="1200" b="1" i="0" baseline="0">
              <a:solidFill>
                <a:schemeClr val="bg1"/>
              </a:solidFill>
            </a:rPr>
            <a:t>Report Generator: </a:t>
          </a:r>
          <a:r>
            <a:rPr lang="en-US" sz="1200" b="0" i="0" baseline="0">
              <a:solidFill>
                <a:schemeClr val="bg1"/>
              </a:solidFill>
            </a:rPr>
            <a:t>Creates a structured report or spreadsheet of the extracted diagnoses for easy integration.</a:t>
          </a:r>
          <a:endParaRPr lang="en-IN" sz="1200">
            <a:solidFill>
              <a:schemeClr val="bg1"/>
            </a:solidFill>
          </a:endParaRPr>
        </a:p>
      </dgm:t>
    </dgm:pt>
    <dgm:pt modelId="{B4DFF42B-7BD2-49C8-AABC-FDD52E50200A}" type="parTrans" cxnId="{76F2EB82-F734-4BA6-B31A-6E138D9D9F50}">
      <dgm:prSet/>
      <dgm:spPr/>
      <dgm:t>
        <a:bodyPr/>
        <a:lstStyle/>
        <a:p>
          <a:endParaRPr lang="en-IN" sz="2000">
            <a:solidFill>
              <a:schemeClr val="bg1"/>
            </a:solidFill>
          </a:endParaRPr>
        </a:p>
      </dgm:t>
    </dgm:pt>
    <dgm:pt modelId="{1A56C320-5B77-4BD2-8FED-A2E7AC87057E}" type="sibTrans" cxnId="{76F2EB82-F734-4BA6-B31A-6E138D9D9F50}">
      <dgm:prSet/>
      <dgm:spPr/>
      <dgm:t>
        <a:bodyPr/>
        <a:lstStyle/>
        <a:p>
          <a:endParaRPr lang="en-IN" sz="2000">
            <a:solidFill>
              <a:schemeClr val="bg1"/>
            </a:solidFill>
          </a:endParaRPr>
        </a:p>
      </dgm:t>
    </dgm:pt>
    <dgm:pt modelId="{F6FFA6AD-72EA-4615-85C1-001F1ACB6E6C}">
      <dgm:prSet custT="1"/>
      <dgm:spPr/>
      <dgm:t>
        <a:bodyPr/>
        <a:lstStyle/>
        <a:p>
          <a:r>
            <a:rPr lang="en-US" sz="1200" b="1" i="0" baseline="0" dirty="0">
              <a:solidFill>
                <a:schemeClr val="bg1"/>
              </a:solidFill>
            </a:rPr>
            <a:t>Claims System: </a:t>
          </a:r>
          <a:br>
            <a:rPr lang="en-US" sz="1200" b="1" i="0" baseline="0" dirty="0">
              <a:solidFill>
                <a:schemeClr val="bg1"/>
              </a:solidFill>
            </a:rPr>
          </a:br>
          <a:r>
            <a:rPr lang="en-US" sz="1200" b="0" i="0" baseline="0" dirty="0">
              <a:solidFill>
                <a:schemeClr val="bg1"/>
              </a:solidFill>
            </a:rPr>
            <a:t>The final destination where the processed diagnosis report is sent for claims processing.</a:t>
          </a:r>
          <a:endParaRPr lang="en-IN" sz="1200" dirty="0">
            <a:solidFill>
              <a:schemeClr val="bg1"/>
            </a:solidFill>
          </a:endParaRPr>
        </a:p>
      </dgm:t>
    </dgm:pt>
    <dgm:pt modelId="{95EE1B29-523F-4834-8F43-F27F1C61694C}" type="parTrans" cxnId="{69B57943-3FDB-4798-B128-11805C99A68C}">
      <dgm:prSet/>
      <dgm:spPr/>
      <dgm:t>
        <a:bodyPr/>
        <a:lstStyle/>
        <a:p>
          <a:endParaRPr lang="en-IN" sz="2000">
            <a:solidFill>
              <a:schemeClr val="bg1"/>
            </a:solidFill>
          </a:endParaRPr>
        </a:p>
      </dgm:t>
    </dgm:pt>
    <dgm:pt modelId="{683A0E59-F301-4540-98F9-DB679FF4E8B9}" type="sibTrans" cxnId="{69B57943-3FDB-4798-B128-11805C99A68C}">
      <dgm:prSet/>
      <dgm:spPr/>
      <dgm:t>
        <a:bodyPr/>
        <a:lstStyle/>
        <a:p>
          <a:endParaRPr lang="en-IN" sz="2000">
            <a:solidFill>
              <a:schemeClr val="bg1"/>
            </a:solidFill>
          </a:endParaRPr>
        </a:p>
      </dgm:t>
    </dgm:pt>
    <dgm:pt modelId="{32BC1FFA-57CC-4173-A8D5-8976FA4FAC23}" type="pres">
      <dgm:prSet presAssocID="{497938AE-085F-408B-9D70-4F4089DF46A2}" presName="compositeShape" presStyleCnt="0">
        <dgm:presLayoutVars>
          <dgm:chMax val="7"/>
          <dgm:dir/>
          <dgm:resizeHandles val="exact"/>
        </dgm:presLayoutVars>
      </dgm:prSet>
      <dgm:spPr/>
    </dgm:pt>
    <dgm:pt modelId="{E48DDB1D-10E9-46A1-8508-C11F3DA97455}" type="pres">
      <dgm:prSet presAssocID="{9EB3E0F0-9395-4249-B44D-D3B10D533935}" presName="circ1" presStyleLbl="vennNode1" presStyleIdx="0" presStyleCnt="7"/>
      <dgm:spPr/>
    </dgm:pt>
    <dgm:pt modelId="{414BD600-7E37-47FC-9041-AD449AEAB32B}" type="pres">
      <dgm:prSet presAssocID="{9EB3E0F0-9395-4249-B44D-D3B10D533935}" presName="circ1Tx" presStyleLbl="revTx" presStyleIdx="0" presStyleCnt="0">
        <dgm:presLayoutVars>
          <dgm:chMax val="0"/>
          <dgm:chPref val="0"/>
          <dgm:bulletEnabled val="1"/>
        </dgm:presLayoutVars>
      </dgm:prSet>
      <dgm:spPr/>
    </dgm:pt>
    <dgm:pt modelId="{D1BCDC9A-F2EE-464E-A1C8-72BFF9037BC1}" type="pres">
      <dgm:prSet presAssocID="{23E0D75E-E422-4982-B6A6-0E7D00AA17D2}" presName="circ2" presStyleLbl="vennNode1" presStyleIdx="1" presStyleCnt="7"/>
      <dgm:spPr/>
    </dgm:pt>
    <dgm:pt modelId="{827D8909-23B0-4A33-8BF4-D003280B7168}" type="pres">
      <dgm:prSet presAssocID="{23E0D75E-E422-4982-B6A6-0E7D00AA17D2}" presName="circ2Tx" presStyleLbl="revTx" presStyleIdx="0" presStyleCnt="0">
        <dgm:presLayoutVars>
          <dgm:chMax val="0"/>
          <dgm:chPref val="0"/>
          <dgm:bulletEnabled val="1"/>
        </dgm:presLayoutVars>
      </dgm:prSet>
      <dgm:spPr/>
    </dgm:pt>
    <dgm:pt modelId="{BE385CB2-EA83-487D-BB4E-17050C2E963C}" type="pres">
      <dgm:prSet presAssocID="{2FC2B68A-AA81-4FBD-8FBC-C4C67F9F758A}" presName="circ3" presStyleLbl="vennNode1" presStyleIdx="2" presStyleCnt="7"/>
      <dgm:spPr/>
    </dgm:pt>
    <dgm:pt modelId="{04CAEF64-DB7B-40FA-AF49-B3B381ED9138}" type="pres">
      <dgm:prSet presAssocID="{2FC2B68A-AA81-4FBD-8FBC-C4C67F9F758A}" presName="circ3Tx" presStyleLbl="revTx" presStyleIdx="0" presStyleCnt="0">
        <dgm:presLayoutVars>
          <dgm:chMax val="0"/>
          <dgm:chPref val="0"/>
          <dgm:bulletEnabled val="1"/>
        </dgm:presLayoutVars>
      </dgm:prSet>
      <dgm:spPr/>
    </dgm:pt>
    <dgm:pt modelId="{ECAEDC13-E661-499A-B363-C66047303051}" type="pres">
      <dgm:prSet presAssocID="{EF7B78DD-5A96-4F84-83FD-5D7CA9B1CFFB}" presName="circ4" presStyleLbl="vennNode1" presStyleIdx="3" presStyleCnt="7"/>
      <dgm:spPr/>
    </dgm:pt>
    <dgm:pt modelId="{D0B0ACB9-9DA1-4971-B204-7770B1C3656F}" type="pres">
      <dgm:prSet presAssocID="{EF7B78DD-5A96-4F84-83FD-5D7CA9B1CFFB}" presName="circ4Tx" presStyleLbl="revTx" presStyleIdx="0" presStyleCnt="0">
        <dgm:presLayoutVars>
          <dgm:chMax val="0"/>
          <dgm:chPref val="0"/>
          <dgm:bulletEnabled val="1"/>
        </dgm:presLayoutVars>
      </dgm:prSet>
      <dgm:spPr/>
    </dgm:pt>
    <dgm:pt modelId="{D7D86515-6B33-4694-ACC9-34777EEE43D2}" type="pres">
      <dgm:prSet presAssocID="{19DCB6DC-2F4F-49B4-ACE3-250428019D65}" presName="circ5" presStyleLbl="vennNode1" presStyleIdx="4" presStyleCnt="7"/>
      <dgm:spPr/>
    </dgm:pt>
    <dgm:pt modelId="{670484FA-A1D2-41CA-AC12-0E51F15330E8}" type="pres">
      <dgm:prSet presAssocID="{19DCB6DC-2F4F-49B4-ACE3-250428019D65}" presName="circ5Tx" presStyleLbl="revTx" presStyleIdx="0" presStyleCnt="0">
        <dgm:presLayoutVars>
          <dgm:chMax val="0"/>
          <dgm:chPref val="0"/>
          <dgm:bulletEnabled val="1"/>
        </dgm:presLayoutVars>
      </dgm:prSet>
      <dgm:spPr/>
    </dgm:pt>
    <dgm:pt modelId="{D7FE04F7-8EF2-4EA7-9C8F-E64DB4FE9346}" type="pres">
      <dgm:prSet presAssocID="{43B14C13-F688-4940-B141-95670BAD0DB7}" presName="circ6" presStyleLbl="vennNode1" presStyleIdx="5" presStyleCnt="7"/>
      <dgm:spPr/>
    </dgm:pt>
    <dgm:pt modelId="{60A1DF64-BB24-4EAD-8A5D-CA1D21789FEA}" type="pres">
      <dgm:prSet presAssocID="{43B14C13-F688-4940-B141-95670BAD0DB7}" presName="circ6Tx" presStyleLbl="revTx" presStyleIdx="0" presStyleCnt="0">
        <dgm:presLayoutVars>
          <dgm:chMax val="0"/>
          <dgm:chPref val="0"/>
          <dgm:bulletEnabled val="1"/>
        </dgm:presLayoutVars>
      </dgm:prSet>
      <dgm:spPr/>
    </dgm:pt>
    <dgm:pt modelId="{A2E4E221-BFE5-4582-9F20-02C9DD3188A7}" type="pres">
      <dgm:prSet presAssocID="{F6FFA6AD-72EA-4615-85C1-001F1ACB6E6C}" presName="circ7" presStyleLbl="vennNode1" presStyleIdx="6" presStyleCnt="7"/>
      <dgm:spPr/>
    </dgm:pt>
    <dgm:pt modelId="{05D2821E-59B0-4DF4-AABD-9B9B03C461F2}" type="pres">
      <dgm:prSet presAssocID="{F6FFA6AD-72EA-4615-85C1-001F1ACB6E6C}" presName="circ7Tx" presStyleLbl="revTx" presStyleIdx="0" presStyleCnt="0">
        <dgm:presLayoutVars>
          <dgm:chMax val="0"/>
          <dgm:chPref val="0"/>
          <dgm:bulletEnabled val="1"/>
        </dgm:presLayoutVars>
      </dgm:prSet>
      <dgm:spPr/>
    </dgm:pt>
  </dgm:ptLst>
  <dgm:cxnLst>
    <dgm:cxn modelId="{D9C9C35C-1D2C-4677-8267-12AA544F2D0E}" type="presOf" srcId="{497938AE-085F-408B-9D70-4F4089DF46A2}" destId="{32BC1FFA-57CC-4173-A8D5-8976FA4FAC23}" srcOrd="0" destOrd="0" presId="urn:microsoft.com/office/officeart/2005/8/layout/venn1"/>
    <dgm:cxn modelId="{0CF15C5D-6069-48FE-BA3B-E7174546883E}" type="presOf" srcId="{2FC2B68A-AA81-4FBD-8FBC-C4C67F9F758A}" destId="{04CAEF64-DB7B-40FA-AF49-B3B381ED9138}" srcOrd="0" destOrd="0" presId="urn:microsoft.com/office/officeart/2005/8/layout/venn1"/>
    <dgm:cxn modelId="{8CC4A142-4B57-486F-A9F1-38E1728556B5}" srcId="{497938AE-085F-408B-9D70-4F4089DF46A2}" destId="{2FC2B68A-AA81-4FBD-8FBC-C4C67F9F758A}" srcOrd="2" destOrd="0" parTransId="{69FF080F-53C5-4A31-939D-B18D6F9BB5CA}" sibTransId="{AD33BAA9-94F2-4C1A-9698-C94E2DD2B1EC}"/>
    <dgm:cxn modelId="{69B57943-3FDB-4798-B128-11805C99A68C}" srcId="{497938AE-085F-408B-9D70-4F4089DF46A2}" destId="{F6FFA6AD-72EA-4615-85C1-001F1ACB6E6C}" srcOrd="6" destOrd="0" parTransId="{95EE1B29-523F-4834-8F43-F27F1C61694C}" sibTransId="{683A0E59-F301-4540-98F9-DB679FF4E8B9}"/>
    <dgm:cxn modelId="{3C30B143-975A-4B41-B899-1EC684F6C73F}" type="presOf" srcId="{9EB3E0F0-9395-4249-B44D-D3B10D533935}" destId="{414BD600-7E37-47FC-9041-AD449AEAB32B}" srcOrd="0" destOrd="0" presId="urn:microsoft.com/office/officeart/2005/8/layout/venn1"/>
    <dgm:cxn modelId="{DC318245-B4E8-4A6B-8633-DACD5292622A}" type="presOf" srcId="{23E0D75E-E422-4982-B6A6-0E7D00AA17D2}" destId="{827D8909-23B0-4A33-8BF4-D003280B7168}" srcOrd="0" destOrd="0" presId="urn:microsoft.com/office/officeart/2005/8/layout/venn1"/>
    <dgm:cxn modelId="{B2905271-B8DD-432D-92FB-D3A1FCADB825}" srcId="{497938AE-085F-408B-9D70-4F4089DF46A2}" destId="{EF7B78DD-5A96-4F84-83FD-5D7CA9B1CFFB}" srcOrd="3" destOrd="0" parTransId="{FBC3E193-2751-4AF3-9247-55D537F9389A}" sibTransId="{05448FC8-A31F-40E8-AB7B-EB4F3E542362}"/>
    <dgm:cxn modelId="{BEBDAC71-7CDC-4C43-85DD-C142CB0FB613}" srcId="{497938AE-085F-408B-9D70-4F4089DF46A2}" destId="{23E0D75E-E422-4982-B6A6-0E7D00AA17D2}" srcOrd="1" destOrd="0" parTransId="{7912E8BF-7338-4BB2-8320-D6BC2810AA7F}" sibTransId="{1607EA30-5E28-4646-9D21-27C6DE4F2CC9}"/>
    <dgm:cxn modelId="{76F2EB82-F734-4BA6-B31A-6E138D9D9F50}" srcId="{497938AE-085F-408B-9D70-4F4089DF46A2}" destId="{43B14C13-F688-4940-B141-95670BAD0DB7}" srcOrd="5" destOrd="0" parTransId="{B4DFF42B-7BD2-49C8-AABC-FDD52E50200A}" sibTransId="{1A56C320-5B77-4BD2-8FED-A2E7AC87057E}"/>
    <dgm:cxn modelId="{FB5A20C1-2346-44D1-8411-E1B6F3F7163E}" srcId="{497938AE-085F-408B-9D70-4F4089DF46A2}" destId="{19DCB6DC-2F4F-49B4-ACE3-250428019D65}" srcOrd="4" destOrd="0" parTransId="{6CE66E06-FE48-4850-AD3E-0F21D364E5B9}" sibTransId="{26CBADBF-4E2D-40AF-8623-4CC17A6A234A}"/>
    <dgm:cxn modelId="{758298C3-D6E7-46DB-8F74-79D89BBFD3AF}" type="presOf" srcId="{43B14C13-F688-4940-B141-95670BAD0DB7}" destId="{60A1DF64-BB24-4EAD-8A5D-CA1D21789FEA}" srcOrd="0" destOrd="0" presId="urn:microsoft.com/office/officeart/2005/8/layout/venn1"/>
    <dgm:cxn modelId="{7C69A4DE-F010-483A-A7F0-577B46B9965D}" srcId="{497938AE-085F-408B-9D70-4F4089DF46A2}" destId="{9EB3E0F0-9395-4249-B44D-D3B10D533935}" srcOrd="0" destOrd="0" parTransId="{F33EF2B5-E52E-4471-BB85-883AADFA5585}" sibTransId="{3960417F-4D02-4BF4-BB89-B7AEE7AA5685}"/>
    <dgm:cxn modelId="{403627F3-D5BD-45E0-B68D-6BB67A7B68F6}" type="presOf" srcId="{EF7B78DD-5A96-4F84-83FD-5D7CA9B1CFFB}" destId="{D0B0ACB9-9DA1-4971-B204-7770B1C3656F}" srcOrd="0" destOrd="0" presId="urn:microsoft.com/office/officeart/2005/8/layout/venn1"/>
    <dgm:cxn modelId="{2D2D0DF8-4A71-4A92-9510-AF1DC7F1A36D}" type="presOf" srcId="{F6FFA6AD-72EA-4615-85C1-001F1ACB6E6C}" destId="{05D2821E-59B0-4DF4-AABD-9B9B03C461F2}" srcOrd="0" destOrd="0" presId="urn:microsoft.com/office/officeart/2005/8/layout/venn1"/>
    <dgm:cxn modelId="{55983AFF-D8D1-4CC7-BADF-B1A3F1EFC873}" type="presOf" srcId="{19DCB6DC-2F4F-49B4-ACE3-250428019D65}" destId="{670484FA-A1D2-41CA-AC12-0E51F15330E8}" srcOrd="0" destOrd="0" presId="urn:microsoft.com/office/officeart/2005/8/layout/venn1"/>
    <dgm:cxn modelId="{A2D99D8E-251D-4635-B3DB-6D70CE4E3B0D}" type="presParOf" srcId="{32BC1FFA-57CC-4173-A8D5-8976FA4FAC23}" destId="{E48DDB1D-10E9-46A1-8508-C11F3DA97455}" srcOrd="0" destOrd="0" presId="urn:microsoft.com/office/officeart/2005/8/layout/venn1"/>
    <dgm:cxn modelId="{159D6D8C-B520-4049-9F50-70312B082B10}" type="presParOf" srcId="{32BC1FFA-57CC-4173-A8D5-8976FA4FAC23}" destId="{414BD600-7E37-47FC-9041-AD449AEAB32B}" srcOrd="1" destOrd="0" presId="urn:microsoft.com/office/officeart/2005/8/layout/venn1"/>
    <dgm:cxn modelId="{C05EF0C4-FF9F-495E-B32F-FEE3BFB94CD6}" type="presParOf" srcId="{32BC1FFA-57CC-4173-A8D5-8976FA4FAC23}" destId="{D1BCDC9A-F2EE-464E-A1C8-72BFF9037BC1}" srcOrd="2" destOrd="0" presId="urn:microsoft.com/office/officeart/2005/8/layout/venn1"/>
    <dgm:cxn modelId="{FF44CE37-4B54-4771-B7CE-5800451F7A55}" type="presParOf" srcId="{32BC1FFA-57CC-4173-A8D5-8976FA4FAC23}" destId="{827D8909-23B0-4A33-8BF4-D003280B7168}" srcOrd="3" destOrd="0" presId="urn:microsoft.com/office/officeart/2005/8/layout/venn1"/>
    <dgm:cxn modelId="{54BB2B33-3FE8-4081-97D4-BA84FA1A8681}" type="presParOf" srcId="{32BC1FFA-57CC-4173-A8D5-8976FA4FAC23}" destId="{BE385CB2-EA83-487D-BB4E-17050C2E963C}" srcOrd="4" destOrd="0" presId="urn:microsoft.com/office/officeart/2005/8/layout/venn1"/>
    <dgm:cxn modelId="{B56F55C7-260A-4469-BF01-3314879F1E10}" type="presParOf" srcId="{32BC1FFA-57CC-4173-A8D5-8976FA4FAC23}" destId="{04CAEF64-DB7B-40FA-AF49-B3B381ED9138}" srcOrd="5" destOrd="0" presId="urn:microsoft.com/office/officeart/2005/8/layout/venn1"/>
    <dgm:cxn modelId="{2D3E0150-CC2F-413B-ACA2-DCC00A989346}" type="presParOf" srcId="{32BC1FFA-57CC-4173-A8D5-8976FA4FAC23}" destId="{ECAEDC13-E661-499A-B363-C66047303051}" srcOrd="6" destOrd="0" presId="urn:microsoft.com/office/officeart/2005/8/layout/venn1"/>
    <dgm:cxn modelId="{2D232164-ABB3-4C05-A67A-4E32D735BA4B}" type="presParOf" srcId="{32BC1FFA-57CC-4173-A8D5-8976FA4FAC23}" destId="{D0B0ACB9-9DA1-4971-B204-7770B1C3656F}" srcOrd="7" destOrd="0" presId="urn:microsoft.com/office/officeart/2005/8/layout/venn1"/>
    <dgm:cxn modelId="{8CFF9DA7-53EC-4E43-8BA6-A4C115AEE8AA}" type="presParOf" srcId="{32BC1FFA-57CC-4173-A8D5-8976FA4FAC23}" destId="{D7D86515-6B33-4694-ACC9-34777EEE43D2}" srcOrd="8" destOrd="0" presId="urn:microsoft.com/office/officeart/2005/8/layout/venn1"/>
    <dgm:cxn modelId="{31055416-2961-44D2-A589-535D27BE3679}" type="presParOf" srcId="{32BC1FFA-57CC-4173-A8D5-8976FA4FAC23}" destId="{670484FA-A1D2-41CA-AC12-0E51F15330E8}" srcOrd="9" destOrd="0" presId="urn:microsoft.com/office/officeart/2005/8/layout/venn1"/>
    <dgm:cxn modelId="{E6FFA81F-28FB-406C-89A1-04D61146938A}" type="presParOf" srcId="{32BC1FFA-57CC-4173-A8D5-8976FA4FAC23}" destId="{D7FE04F7-8EF2-4EA7-9C8F-E64DB4FE9346}" srcOrd="10" destOrd="0" presId="urn:microsoft.com/office/officeart/2005/8/layout/venn1"/>
    <dgm:cxn modelId="{FCCE760A-77FD-4EB0-9BA2-A362FB11ADC9}" type="presParOf" srcId="{32BC1FFA-57CC-4173-A8D5-8976FA4FAC23}" destId="{60A1DF64-BB24-4EAD-8A5D-CA1D21789FEA}" srcOrd="11" destOrd="0" presId="urn:microsoft.com/office/officeart/2005/8/layout/venn1"/>
    <dgm:cxn modelId="{2875C3A7-8024-4D43-B299-3EB0DB656E72}" type="presParOf" srcId="{32BC1FFA-57CC-4173-A8D5-8976FA4FAC23}" destId="{A2E4E221-BFE5-4582-9F20-02C9DD3188A7}" srcOrd="12" destOrd="0" presId="urn:microsoft.com/office/officeart/2005/8/layout/venn1"/>
    <dgm:cxn modelId="{404305FD-7496-4BE0-B024-6B7D8984DC7D}" type="presParOf" srcId="{32BC1FFA-57CC-4173-A8D5-8976FA4FAC23}" destId="{05D2821E-59B0-4DF4-AABD-9B9B03C461F2}"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2E7EF-B7F6-4D86-832B-43DD0B50B462}">
      <dsp:nvSpPr>
        <dsp:cNvPr id="0" name=""/>
        <dsp:cNvSpPr/>
      </dsp:nvSpPr>
      <dsp:spPr>
        <a:xfrm rot="5400000">
          <a:off x="5846054" y="-2423834"/>
          <a:ext cx="1361845" cy="631765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t>BrailleEase: Real-time text recognition and Braille conversion.</a:t>
          </a:r>
          <a:endParaRPr lang="en-IN" sz="1400" kern="1200" dirty="0"/>
        </a:p>
        <a:p>
          <a:pPr marL="114300" lvl="1" indent="-114300" algn="l" defTabSz="622300">
            <a:lnSpc>
              <a:spcPct val="90000"/>
            </a:lnSpc>
            <a:spcBef>
              <a:spcPct val="0"/>
            </a:spcBef>
            <a:spcAft>
              <a:spcPct val="15000"/>
            </a:spcAft>
            <a:buChar char="•"/>
          </a:pPr>
          <a:r>
            <a:rPr lang="en-US" sz="1400" b="0" i="0" kern="1200" baseline="0" dirty="0"/>
            <a:t>Learning Management System: Full-stack educational platform.</a:t>
          </a:r>
          <a:endParaRPr lang="en-IN" sz="1400" kern="1200" dirty="0"/>
        </a:p>
        <a:p>
          <a:pPr marL="114300" lvl="1" indent="-114300" algn="l" defTabSz="622300">
            <a:lnSpc>
              <a:spcPct val="90000"/>
            </a:lnSpc>
            <a:spcBef>
              <a:spcPct val="0"/>
            </a:spcBef>
            <a:spcAft>
              <a:spcPct val="15000"/>
            </a:spcAft>
            <a:buChar char="•"/>
          </a:pPr>
          <a:r>
            <a:rPr lang="en-US" sz="1400" b="0" i="0" kern="1200" baseline="0" dirty="0" err="1"/>
            <a:t>Reviva</a:t>
          </a:r>
          <a:r>
            <a:rPr lang="en-US" sz="1400" b="0" i="0" kern="1200" baseline="0" dirty="0"/>
            <a:t>: Integrated travel platform with website, chatbot, and recommendation model.</a:t>
          </a:r>
          <a:endParaRPr lang="en-IN" sz="1400" kern="1200" dirty="0"/>
        </a:p>
      </dsp:txBody>
      <dsp:txXfrm rot="-5400000">
        <a:off x="3368148" y="120552"/>
        <a:ext cx="6251178" cy="1228885"/>
      </dsp:txXfrm>
    </dsp:sp>
    <dsp:sp modelId="{B6A9227B-4A83-4841-9F1F-70C12FE9C80A}">
      <dsp:nvSpPr>
        <dsp:cNvPr id="0" name=""/>
        <dsp:cNvSpPr/>
      </dsp:nvSpPr>
      <dsp:spPr>
        <a:xfrm>
          <a:off x="452220" y="2626"/>
          <a:ext cx="2915927" cy="1464736"/>
        </a:xfrm>
        <a:prstGeom prst="roundRect">
          <a:avLst/>
        </a:prstGeom>
        <a:solidFill>
          <a:srgbClr val="08337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b="1" i="0" u="sng" kern="1200" baseline="0" dirty="0"/>
            <a:t>Major </a:t>
          </a:r>
          <a:r>
            <a:rPr lang="en-US" sz="2100" b="1" i="0" u="sng" kern="1200" baseline="0" dirty="0"/>
            <a:t>Projects:</a:t>
          </a:r>
          <a:endParaRPr lang="en-IN" sz="2100" kern="1200" dirty="0"/>
        </a:p>
      </dsp:txBody>
      <dsp:txXfrm>
        <a:off x="523723" y="74129"/>
        <a:ext cx="2772921" cy="1321730"/>
      </dsp:txXfrm>
    </dsp:sp>
    <dsp:sp modelId="{52CEFCFB-F33A-485E-91E8-AEA08E76B66A}">
      <dsp:nvSpPr>
        <dsp:cNvPr id="0" name=""/>
        <dsp:cNvSpPr/>
      </dsp:nvSpPr>
      <dsp:spPr>
        <a:xfrm rot="5400000">
          <a:off x="5922595" y="-903836"/>
          <a:ext cx="1233025" cy="632170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t>Smart India Hackathon (SIH): Participated in a national-level hackathon.</a:t>
          </a:r>
          <a:endParaRPr lang="en-IN" sz="1400" kern="1200" dirty="0"/>
        </a:p>
        <a:p>
          <a:pPr marL="114300" lvl="1" indent="-114300" algn="l" defTabSz="622300">
            <a:lnSpc>
              <a:spcPct val="90000"/>
            </a:lnSpc>
            <a:spcBef>
              <a:spcPct val="0"/>
            </a:spcBef>
            <a:spcAft>
              <a:spcPct val="15000"/>
            </a:spcAft>
            <a:buChar char="•"/>
          </a:pPr>
          <a:r>
            <a:rPr lang="en-US" sz="1400" b="0" i="0" kern="1200" baseline="0" dirty="0" err="1"/>
            <a:t>Aerospanza</a:t>
          </a:r>
          <a:r>
            <a:rPr lang="en-US" sz="1400" b="0" i="0" kern="1200" baseline="0" dirty="0"/>
            <a:t>: Reached Top 10 teams.</a:t>
          </a:r>
          <a:endParaRPr lang="en-IN" sz="1400" kern="1200" dirty="0"/>
        </a:p>
      </dsp:txBody>
      <dsp:txXfrm rot="-5400000">
        <a:off x="3378254" y="1700696"/>
        <a:ext cx="6261518" cy="1112643"/>
      </dsp:txXfrm>
    </dsp:sp>
    <dsp:sp modelId="{3A7CA949-D500-4E4A-AC36-68449DD0A3E7}">
      <dsp:nvSpPr>
        <dsp:cNvPr id="0" name=""/>
        <dsp:cNvSpPr/>
      </dsp:nvSpPr>
      <dsp:spPr>
        <a:xfrm>
          <a:off x="452220" y="1557948"/>
          <a:ext cx="2926032" cy="1398137"/>
        </a:xfrm>
        <a:prstGeom prst="roundRect">
          <a:avLst/>
        </a:prstGeom>
        <a:solidFill>
          <a:srgbClr val="08337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i="0" u="sng" kern="1200" baseline="0" dirty="0"/>
            <a:t>Hackathon Experiences:</a:t>
          </a:r>
          <a:endParaRPr lang="en-IN" sz="2100" kern="1200" dirty="0"/>
        </a:p>
      </dsp:txBody>
      <dsp:txXfrm>
        <a:off x="520471" y="1626199"/>
        <a:ext cx="2789530" cy="1261635"/>
      </dsp:txXfrm>
    </dsp:sp>
    <dsp:sp modelId="{AB9A17EF-E2BF-41A8-BEAB-193F0895251B}">
      <dsp:nvSpPr>
        <dsp:cNvPr id="0" name=""/>
        <dsp:cNvSpPr/>
      </dsp:nvSpPr>
      <dsp:spPr>
        <a:xfrm rot="5400000">
          <a:off x="5936094" y="612122"/>
          <a:ext cx="1348583" cy="629015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a:t>Full-stack development </a:t>
          </a:r>
          <a:r>
            <a:rPr lang="en-IN" sz="1400" b="0" i="0" kern="1200" baseline="0"/>
            <a:t>,AWS </a:t>
          </a:r>
          <a:endParaRPr lang="en-IN" sz="1400" kern="1200"/>
        </a:p>
        <a:p>
          <a:pPr marL="114300" lvl="1" indent="-114300" algn="l" defTabSz="622300">
            <a:lnSpc>
              <a:spcPct val="90000"/>
            </a:lnSpc>
            <a:spcBef>
              <a:spcPct val="0"/>
            </a:spcBef>
            <a:spcAft>
              <a:spcPct val="15000"/>
            </a:spcAft>
            <a:buChar char="•"/>
          </a:pPr>
          <a:r>
            <a:rPr lang="en-US" sz="1400" b="0" i="0" kern="1200" baseline="0"/>
            <a:t>Languages: Java, JavaScript, Python, SQL</a:t>
          </a:r>
          <a:endParaRPr lang="en-IN" sz="1400" kern="1200"/>
        </a:p>
        <a:p>
          <a:pPr marL="114300" lvl="1" indent="-114300" algn="l" defTabSz="622300">
            <a:lnSpc>
              <a:spcPct val="90000"/>
            </a:lnSpc>
            <a:spcBef>
              <a:spcPct val="0"/>
            </a:spcBef>
            <a:spcAft>
              <a:spcPct val="15000"/>
            </a:spcAft>
            <a:buChar char="•"/>
          </a:pPr>
          <a:r>
            <a:rPr lang="en-US" sz="1400" b="0" i="0" kern="1200" baseline="0"/>
            <a:t>Frameworks: React, NodeJS, Express.js, BootStrap, Tailwind</a:t>
          </a:r>
          <a:endParaRPr lang="en-IN" sz="1400" kern="1200"/>
        </a:p>
        <a:p>
          <a:pPr marL="114300" lvl="1" indent="-114300" algn="l" defTabSz="622300">
            <a:lnSpc>
              <a:spcPct val="90000"/>
            </a:lnSpc>
            <a:spcBef>
              <a:spcPct val="0"/>
            </a:spcBef>
            <a:spcAft>
              <a:spcPct val="15000"/>
            </a:spcAft>
            <a:buChar char="•"/>
          </a:pPr>
          <a:r>
            <a:rPr lang="en-US" sz="1400" b="0" i="0" kern="1200" baseline="0" dirty="0"/>
            <a:t>Databases: MongoDB, MySQL</a:t>
          </a:r>
          <a:endParaRPr lang="en-IN" sz="1400" kern="1200" dirty="0"/>
        </a:p>
        <a:p>
          <a:pPr marL="114300" lvl="1" indent="-114300" algn="l" defTabSz="622300">
            <a:lnSpc>
              <a:spcPct val="90000"/>
            </a:lnSpc>
            <a:spcBef>
              <a:spcPct val="0"/>
            </a:spcBef>
            <a:spcAft>
              <a:spcPct val="15000"/>
            </a:spcAft>
            <a:buChar char="•"/>
          </a:pPr>
          <a:r>
            <a:rPr lang="en-US" sz="1400" b="0" i="0" kern="1200" baseline="0"/>
            <a:t>Tools: GitBash, GitHub</a:t>
          </a:r>
          <a:endParaRPr lang="en-IN" sz="1400" kern="1200"/>
        </a:p>
        <a:p>
          <a:pPr marL="114300" lvl="1" indent="-114300" algn="l" defTabSz="622300">
            <a:lnSpc>
              <a:spcPct val="90000"/>
            </a:lnSpc>
            <a:spcBef>
              <a:spcPct val="0"/>
            </a:spcBef>
            <a:spcAft>
              <a:spcPct val="15000"/>
            </a:spcAft>
            <a:buChar char="•"/>
          </a:pPr>
          <a:r>
            <a:rPr lang="en-US" sz="1400" b="0" i="0" kern="1200" baseline="0" dirty="0"/>
            <a:t>Template Engine: EJS</a:t>
          </a:r>
          <a:endParaRPr lang="en-IN" sz="1400" kern="1200" dirty="0"/>
        </a:p>
      </dsp:txBody>
      <dsp:txXfrm rot="-5400000">
        <a:off x="3465308" y="3148740"/>
        <a:ext cx="6224323" cy="1216919"/>
      </dsp:txXfrm>
    </dsp:sp>
    <dsp:sp modelId="{93F1DD30-A81C-4843-B4F6-FA3A1A673028}">
      <dsp:nvSpPr>
        <dsp:cNvPr id="0" name=""/>
        <dsp:cNvSpPr/>
      </dsp:nvSpPr>
      <dsp:spPr>
        <a:xfrm>
          <a:off x="452220" y="3046672"/>
          <a:ext cx="3013088" cy="1421055"/>
        </a:xfrm>
        <a:prstGeom prst="roundRect">
          <a:avLst/>
        </a:prstGeom>
        <a:solidFill>
          <a:srgbClr val="08337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i="0" u="sng" kern="1200" baseline="0" dirty="0"/>
            <a:t>Strengths</a:t>
          </a:r>
          <a:r>
            <a:rPr lang="en-IN" sz="2100" b="0" i="0" u="sng" kern="1200" baseline="0" dirty="0"/>
            <a:t>: </a:t>
          </a:r>
          <a:endParaRPr lang="en-IN" sz="2100" kern="1200" dirty="0"/>
        </a:p>
      </dsp:txBody>
      <dsp:txXfrm>
        <a:off x="521590" y="3116042"/>
        <a:ext cx="2874348" cy="1282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5C2EE-868E-4A0F-AB47-C6147E9B1768}">
      <dsp:nvSpPr>
        <dsp:cNvPr id="0" name=""/>
        <dsp:cNvSpPr/>
      </dsp:nvSpPr>
      <dsp:spPr>
        <a:xfrm rot="10800000">
          <a:off x="2306440" y="2032"/>
          <a:ext cx="8469092" cy="6929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590"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0" i="0" kern="1200" baseline="0"/>
            <a:t>C</a:t>
          </a:r>
          <a:r>
            <a:rPr lang="en-IN" sz="1900" b="1" i="0" kern="1200" baseline="0"/>
            <a:t>loud Service Provider: </a:t>
          </a:r>
          <a:r>
            <a:rPr lang="en-IN" sz="1900" b="0" i="0" kern="1200" baseline="0"/>
            <a:t>AWS, Google Cloud, Azure, etc.</a:t>
          </a:r>
          <a:endParaRPr lang="en-IN" sz="1900" kern="1200"/>
        </a:p>
      </dsp:txBody>
      <dsp:txXfrm rot="10800000">
        <a:off x="2479688" y="2032"/>
        <a:ext cx="8295844" cy="692991"/>
      </dsp:txXfrm>
    </dsp:sp>
    <dsp:sp modelId="{EFC9709E-9788-4E4E-8346-5FA461261DB8}">
      <dsp:nvSpPr>
        <dsp:cNvPr id="0" name=""/>
        <dsp:cNvSpPr/>
      </dsp:nvSpPr>
      <dsp:spPr>
        <a:xfrm>
          <a:off x="1959944" y="2032"/>
          <a:ext cx="692991" cy="69299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0F427-BE64-415A-959D-F4C1A218F8A2}">
      <dsp:nvSpPr>
        <dsp:cNvPr id="0" name=""/>
        <dsp:cNvSpPr/>
      </dsp:nvSpPr>
      <dsp:spPr>
        <a:xfrm rot="10800000">
          <a:off x="2306440" y="868271"/>
          <a:ext cx="8469092" cy="6929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590"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baseline="0"/>
            <a:t>Database</a:t>
          </a:r>
          <a:r>
            <a:rPr lang="en-IN" sz="1900" b="0" i="0" kern="1200" baseline="0"/>
            <a:t>: MongoDB, PostgreSQL, MySQL, etc.</a:t>
          </a:r>
          <a:endParaRPr lang="en-IN" sz="1900" kern="1200"/>
        </a:p>
      </dsp:txBody>
      <dsp:txXfrm rot="10800000">
        <a:off x="2479688" y="868271"/>
        <a:ext cx="8295844" cy="692991"/>
      </dsp:txXfrm>
    </dsp:sp>
    <dsp:sp modelId="{2D2852F6-644C-407D-A9E6-47385A040A2E}">
      <dsp:nvSpPr>
        <dsp:cNvPr id="0" name=""/>
        <dsp:cNvSpPr/>
      </dsp:nvSpPr>
      <dsp:spPr>
        <a:xfrm>
          <a:off x="1959944" y="868271"/>
          <a:ext cx="692991" cy="692991"/>
        </a:xfrm>
        <a:prstGeom prst="ellipse">
          <a:avLst/>
        </a:prstGeom>
        <a:blipFill rotWithShape="1">
          <a:blip xmlns:r="http://schemas.openxmlformats.org/officeDocument/2006/relationships" r:embed="rId2"/>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649F9-C121-47D4-BAC5-3D4A6DCDF400}">
      <dsp:nvSpPr>
        <dsp:cNvPr id="0" name=""/>
        <dsp:cNvSpPr/>
      </dsp:nvSpPr>
      <dsp:spPr>
        <a:xfrm rot="10800000">
          <a:off x="2306440" y="1734511"/>
          <a:ext cx="8469092" cy="6929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590"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baseline="0"/>
            <a:t>Backend</a:t>
          </a:r>
          <a:r>
            <a:rPr lang="en-IN" sz="1900" b="0" i="0" kern="1200" baseline="0"/>
            <a:t>: Python, Flask, Django, Node.js, etc.</a:t>
          </a:r>
          <a:endParaRPr lang="en-IN" sz="1900" kern="1200"/>
        </a:p>
      </dsp:txBody>
      <dsp:txXfrm rot="10800000">
        <a:off x="2479688" y="1734511"/>
        <a:ext cx="8295844" cy="692991"/>
      </dsp:txXfrm>
    </dsp:sp>
    <dsp:sp modelId="{1675B393-4652-4E5B-AF15-9078E062E0AC}">
      <dsp:nvSpPr>
        <dsp:cNvPr id="0" name=""/>
        <dsp:cNvSpPr/>
      </dsp:nvSpPr>
      <dsp:spPr>
        <a:xfrm>
          <a:off x="1959944" y="1734511"/>
          <a:ext cx="692991" cy="69299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016218-589C-4FE3-A468-55210C11B3D9}">
      <dsp:nvSpPr>
        <dsp:cNvPr id="0" name=""/>
        <dsp:cNvSpPr/>
      </dsp:nvSpPr>
      <dsp:spPr>
        <a:xfrm rot="10800000">
          <a:off x="2306440" y="2600750"/>
          <a:ext cx="8469092" cy="6929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590"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baseline="0"/>
            <a:t>Frontend</a:t>
          </a:r>
          <a:r>
            <a:rPr lang="en-IN" sz="1900" b="0" i="0" kern="1200" baseline="0"/>
            <a:t>: React, Angular, Vue.js, etc.</a:t>
          </a:r>
          <a:endParaRPr lang="en-IN" sz="1900" kern="1200"/>
        </a:p>
      </dsp:txBody>
      <dsp:txXfrm rot="10800000">
        <a:off x="2479688" y="2600750"/>
        <a:ext cx="8295844" cy="692991"/>
      </dsp:txXfrm>
    </dsp:sp>
    <dsp:sp modelId="{C94F6F79-EDBE-46E2-AE6F-555917D15C79}">
      <dsp:nvSpPr>
        <dsp:cNvPr id="0" name=""/>
        <dsp:cNvSpPr/>
      </dsp:nvSpPr>
      <dsp:spPr>
        <a:xfrm>
          <a:off x="1959944" y="2600750"/>
          <a:ext cx="692991" cy="692991"/>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B2A528-8E93-4241-984B-2769AA875672}">
      <dsp:nvSpPr>
        <dsp:cNvPr id="0" name=""/>
        <dsp:cNvSpPr/>
      </dsp:nvSpPr>
      <dsp:spPr>
        <a:xfrm rot="10800000">
          <a:off x="2306440" y="3466990"/>
          <a:ext cx="8469092" cy="69299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590"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baseline="0"/>
            <a:t>Additional tools/libraries/frameworks:</a:t>
          </a:r>
          <a:r>
            <a:rPr lang="en-IN" sz="1900" b="0" i="0" kern="1200" baseline="0"/>
            <a:t> TensorFlow, PyTorch, Tesseract OCR</a:t>
          </a:r>
          <a:endParaRPr lang="en-IN" sz="1900" kern="1200"/>
        </a:p>
      </dsp:txBody>
      <dsp:txXfrm rot="10800000">
        <a:off x="2479688" y="3466990"/>
        <a:ext cx="8295844" cy="692991"/>
      </dsp:txXfrm>
    </dsp:sp>
    <dsp:sp modelId="{8E170C97-1259-4282-AAC7-A065097E90D0}">
      <dsp:nvSpPr>
        <dsp:cNvPr id="0" name=""/>
        <dsp:cNvSpPr/>
      </dsp:nvSpPr>
      <dsp:spPr>
        <a:xfrm>
          <a:off x="1959944" y="3466990"/>
          <a:ext cx="692991" cy="692991"/>
        </a:xfrm>
        <a:prstGeom prst="ellipse">
          <a:avLst/>
        </a:prstGeom>
        <a:blipFill>
          <a:blip xmlns:r="http://schemas.openxmlformats.org/officeDocument/2006/relationships" r:embed="rId5"/>
          <a:srcRect/>
          <a:stretch>
            <a:fillRect l="-46000" r="-4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DDB1D-10E9-46A1-8508-C11F3DA97455}">
      <dsp:nvSpPr>
        <dsp:cNvPr id="0" name=""/>
        <dsp:cNvSpPr/>
      </dsp:nvSpPr>
      <dsp:spPr>
        <a:xfrm>
          <a:off x="2251880" y="1670712"/>
          <a:ext cx="1422239" cy="1422414"/>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14BD600-7E37-47FC-9041-AD449AEAB32B}">
      <dsp:nvSpPr>
        <dsp:cNvPr id="0" name=""/>
        <dsp:cNvSpPr/>
      </dsp:nvSpPr>
      <dsp:spPr>
        <a:xfrm>
          <a:off x="2148175" y="560513"/>
          <a:ext cx="1629650" cy="8721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User (Insurance Company/Claims Processor): </a:t>
          </a:r>
          <a:br>
            <a:rPr lang="en-US" sz="1200" b="1" i="0" kern="1200" baseline="0" dirty="0">
              <a:solidFill>
                <a:schemeClr val="bg1"/>
              </a:solidFill>
            </a:rPr>
          </a:br>
          <a:r>
            <a:rPr lang="en-US" sz="1200" b="0" i="0" kern="1200" baseline="0" dirty="0">
              <a:solidFill>
                <a:schemeClr val="bg1"/>
              </a:solidFill>
            </a:rPr>
            <a:t>The entity that provides the handwritten medical forms.</a:t>
          </a:r>
          <a:endParaRPr lang="en-IN" sz="1200" kern="1200" dirty="0">
            <a:solidFill>
              <a:schemeClr val="bg1"/>
            </a:solidFill>
          </a:endParaRPr>
        </a:p>
      </dsp:txBody>
      <dsp:txXfrm>
        <a:off x="2148175" y="560513"/>
        <a:ext cx="1629650" cy="872111"/>
      </dsp:txXfrm>
    </dsp:sp>
    <dsp:sp modelId="{D1BCDC9A-F2EE-464E-A1C8-72BFF9037BC1}">
      <dsp:nvSpPr>
        <dsp:cNvPr id="0" name=""/>
        <dsp:cNvSpPr/>
      </dsp:nvSpPr>
      <dsp:spPr>
        <a:xfrm>
          <a:off x="2669070" y="1871297"/>
          <a:ext cx="1422239" cy="1422414"/>
        </a:xfrm>
        <a:prstGeom prst="ellipse">
          <a:avLst/>
        </a:prstGeom>
        <a:solidFill>
          <a:schemeClr val="accent1">
            <a:shade val="80000"/>
            <a:alpha val="50000"/>
            <a:hueOff val="171269"/>
            <a:satOff val="-16836"/>
            <a:lumOff val="14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27D8909-23B0-4A33-8BF4-D003280B7168}">
      <dsp:nvSpPr>
        <dsp:cNvPr id="0" name=""/>
        <dsp:cNvSpPr/>
      </dsp:nvSpPr>
      <dsp:spPr>
        <a:xfrm>
          <a:off x="4266720" y="1389020"/>
          <a:ext cx="1540759" cy="9593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OCR System: </a:t>
          </a:r>
          <a:br>
            <a:rPr lang="en-US" sz="1200" b="1" i="0" kern="1200" baseline="0" dirty="0">
              <a:solidFill>
                <a:schemeClr val="bg1"/>
              </a:solidFill>
            </a:rPr>
          </a:br>
          <a:r>
            <a:rPr lang="en-US" sz="1200" b="0" i="0" kern="1200" baseline="0" dirty="0">
              <a:solidFill>
                <a:schemeClr val="bg1"/>
              </a:solidFill>
            </a:rPr>
            <a:t>Converts the uploaded medical form images/PDFs into machine-readable text.</a:t>
          </a:r>
          <a:endParaRPr lang="en-IN" sz="1200" kern="1200" dirty="0">
            <a:solidFill>
              <a:schemeClr val="bg1"/>
            </a:solidFill>
          </a:endParaRPr>
        </a:p>
      </dsp:txBody>
      <dsp:txXfrm>
        <a:off x="4266720" y="1389020"/>
        <a:ext cx="1540759" cy="959323"/>
      </dsp:txXfrm>
    </dsp:sp>
    <dsp:sp modelId="{BE385CB2-EA83-487D-BB4E-17050C2E963C}">
      <dsp:nvSpPr>
        <dsp:cNvPr id="0" name=""/>
        <dsp:cNvSpPr/>
      </dsp:nvSpPr>
      <dsp:spPr>
        <a:xfrm>
          <a:off x="2771590" y="2322615"/>
          <a:ext cx="1422239" cy="1422414"/>
        </a:xfrm>
        <a:prstGeom prst="ellipse">
          <a:avLst/>
        </a:prstGeom>
        <a:solidFill>
          <a:schemeClr val="accent1">
            <a:shade val="80000"/>
            <a:alpha val="50000"/>
            <a:hueOff val="342538"/>
            <a:satOff val="-33671"/>
            <a:lumOff val="289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4CAEF64-DB7B-40FA-AF49-B3B381ED9138}">
      <dsp:nvSpPr>
        <dsp:cNvPr id="0" name=""/>
        <dsp:cNvSpPr/>
      </dsp:nvSpPr>
      <dsp:spPr>
        <a:xfrm>
          <a:off x="4414870" y="2609976"/>
          <a:ext cx="1511129" cy="102473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NER Model: </a:t>
          </a:r>
          <a:br>
            <a:rPr lang="en-US" sz="1200" b="1" i="0" kern="1200" baseline="0" dirty="0">
              <a:solidFill>
                <a:schemeClr val="bg1"/>
              </a:solidFill>
            </a:rPr>
          </a:br>
          <a:r>
            <a:rPr lang="en-US" sz="1200" b="0" i="0" kern="1200" baseline="0" dirty="0">
              <a:solidFill>
                <a:schemeClr val="bg1"/>
              </a:solidFill>
            </a:rPr>
            <a:t>Extracts specific medical diagnoses from the text provided by the OCR system.</a:t>
          </a:r>
          <a:endParaRPr lang="en-IN" sz="1200" kern="1200" dirty="0">
            <a:solidFill>
              <a:schemeClr val="bg1"/>
            </a:solidFill>
          </a:endParaRPr>
        </a:p>
      </dsp:txBody>
      <dsp:txXfrm>
        <a:off x="4414870" y="2609976"/>
        <a:ext cx="1511129" cy="1024731"/>
      </dsp:txXfrm>
    </dsp:sp>
    <dsp:sp modelId="{ECAEDC13-E661-499A-B363-C66047303051}">
      <dsp:nvSpPr>
        <dsp:cNvPr id="0" name=""/>
        <dsp:cNvSpPr/>
      </dsp:nvSpPr>
      <dsp:spPr>
        <a:xfrm>
          <a:off x="2482994" y="2684542"/>
          <a:ext cx="1422239" cy="1422414"/>
        </a:xfrm>
        <a:prstGeom prst="ellipse">
          <a:avLst/>
        </a:prstGeom>
        <a:solidFill>
          <a:schemeClr val="accent1">
            <a:shade val="80000"/>
            <a:alpha val="50000"/>
            <a:hueOff val="513807"/>
            <a:satOff val="-50507"/>
            <a:lumOff val="433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0B0ACB9-9DA1-4971-B204-7770B1C3656F}">
      <dsp:nvSpPr>
        <dsp:cNvPr id="0" name=""/>
        <dsp:cNvSpPr/>
      </dsp:nvSpPr>
      <dsp:spPr>
        <a:xfrm>
          <a:off x="3763010" y="3983552"/>
          <a:ext cx="1629650" cy="9375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i="0" kern="1200" baseline="0">
              <a:solidFill>
                <a:schemeClr val="bg1"/>
              </a:solidFill>
            </a:rPr>
            <a:t>Data Validation Layer</a:t>
          </a:r>
          <a:r>
            <a:rPr lang="en-US" sz="1200" b="0" i="0" kern="1200" baseline="0">
              <a:solidFill>
                <a:schemeClr val="bg1"/>
              </a:solidFill>
            </a:rPr>
            <a:t>: Checks and ensures the accuracy and completeness of the extracted data.</a:t>
          </a:r>
          <a:endParaRPr lang="en-IN" sz="1200" kern="1200">
            <a:solidFill>
              <a:schemeClr val="bg1"/>
            </a:solidFill>
          </a:endParaRPr>
        </a:p>
      </dsp:txBody>
      <dsp:txXfrm>
        <a:off x="3763010" y="3983552"/>
        <a:ext cx="1629650" cy="937520"/>
      </dsp:txXfrm>
    </dsp:sp>
    <dsp:sp modelId="{D7D86515-6B33-4694-ACC9-34777EEE43D2}">
      <dsp:nvSpPr>
        <dsp:cNvPr id="0" name=""/>
        <dsp:cNvSpPr/>
      </dsp:nvSpPr>
      <dsp:spPr>
        <a:xfrm>
          <a:off x="2020766" y="2684542"/>
          <a:ext cx="1422239" cy="1422414"/>
        </a:xfrm>
        <a:prstGeom prst="ellipse">
          <a:avLst/>
        </a:prstGeom>
        <a:solidFill>
          <a:schemeClr val="accent1">
            <a:shade val="80000"/>
            <a:alpha val="50000"/>
            <a:hueOff val="513807"/>
            <a:satOff val="-50507"/>
            <a:lumOff val="433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70484FA-A1D2-41CA-AC12-0E51F15330E8}">
      <dsp:nvSpPr>
        <dsp:cNvPr id="0" name=""/>
        <dsp:cNvSpPr/>
      </dsp:nvSpPr>
      <dsp:spPr>
        <a:xfrm>
          <a:off x="533340" y="3983552"/>
          <a:ext cx="1629650" cy="9375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Database</a:t>
          </a:r>
          <a:r>
            <a:rPr lang="en-US" sz="1200" b="0" i="0" kern="1200" baseline="0" dirty="0">
              <a:solidFill>
                <a:schemeClr val="bg1"/>
              </a:solidFill>
            </a:rPr>
            <a:t>: </a:t>
          </a:r>
          <a:br>
            <a:rPr lang="en-US" sz="1200" b="0" i="0" kern="1200" baseline="0" dirty="0">
              <a:solidFill>
                <a:schemeClr val="bg1"/>
              </a:solidFill>
            </a:rPr>
          </a:br>
          <a:r>
            <a:rPr lang="en-US" sz="1200" b="0" i="0" kern="1200" baseline="0" dirty="0">
              <a:solidFill>
                <a:schemeClr val="bg1"/>
              </a:solidFill>
            </a:rPr>
            <a:t>Stores the validated medical diagnoses for future reference and retrieval.</a:t>
          </a:r>
          <a:endParaRPr lang="en-IN" sz="1200" kern="1200" dirty="0">
            <a:solidFill>
              <a:schemeClr val="bg1"/>
            </a:solidFill>
          </a:endParaRPr>
        </a:p>
      </dsp:txBody>
      <dsp:txXfrm>
        <a:off x="533340" y="3983552"/>
        <a:ext cx="1629650" cy="937520"/>
      </dsp:txXfrm>
    </dsp:sp>
    <dsp:sp modelId="{D7FE04F7-8EF2-4EA7-9C8F-E64DB4FE9346}">
      <dsp:nvSpPr>
        <dsp:cNvPr id="0" name=""/>
        <dsp:cNvSpPr/>
      </dsp:nvSpPr>
      <dsp:spPr>
        <a:xfrm>
          <a:off x="1732169" y="2322615"/>
          <a:ext cx="1422239" cy="1422414"/>
        </a:xfrm>
        <a:prstGeom prst="ellipse">
          <a:avLst/>
        </a:prstGeom>
        <a:solidFill>
          <a:schemeClr val="accent1">
            <a:shade val="80000"/>
            <a:alpha val="50000"/>
            <a:hueOff val="342538"/>
            <a:satOff val="-33671"/>
            <a:lumOff val="289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0A1DF64-BB24-4EAD-8A5D-CA1D21789FEA}">
      <dsp:nvSpPr>
        <dsp:cNvPr id="0" name=""/>
        <dsp:cNvSpPr/>
      </dsp:nvSpPr>
      <dsp:spPr>
        <a:xfrm>
          <a:off x="0" y="2609976"/>
          <a:ext cx="1511129" cy="102473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i="0" kern="1200" baseline="0">
              <a:solidFill>
                <a:schemeClr val="bg1"/>
              </a:solidFill>
            </a:rPr>
            <a:t>Report Generator: </a:t>
          </a:r>
          <a:r>
            <a:rPr lang="en-US" sz="1200" b="0" i="0" kern="1200" baseline="0">
              <a:solidFill>
                <a:schemeClr val="bg1"/>
              </a:solidFill>
            </a:rPr>
            <a:t>Creates a structured report or spreadsheet of the extracted diagnoses for easy integration.</a:t>
          </a:r>
          <a:endParaRPr lang="en-IN" sz="1200" kern="1200">
            <a:solidFill>
              <a:schemeClr val="bg1"/>
            </a:solidFill>
          </a:endParaRPr>
        </a:p>
      </dsp:txBody>
      <dsp:txXfrm>
        <a:off x="0" y="2609976"/>
        <a:ext cx="1511129" cy="1024731"/>
      </dsp:txXfrm>
    </dsp:sp>
    <dsp:sp modelId="{A2E4E221-BFE5-4582-9F20-02C9DD3188A7}">
      <dsp:nvSpPr>
        <dsp:cNvPr id="0" name=""/>
        <dsp:cNvSpPr/>
      </dsp:nvSpPr>
      <dsp:spPr>
        <a:xfrm>
          <a:off x="1834689" y="1871297"/>
          <a:ext cx="1422239" cy="1422414"/>
        </a:xfrm>
        <a:prstGeom prst="ellipse">
          <a:avLst/>
        </a:prstGeom>
        <a:solidFill>
          <a:schemeClr val="accent1">
            <a:shade val="80000"/>
            <a:alpha val="50000"/>
            <a:hueOff val="171269"/>
            <a:satOff val="-16836"/>
            <a:lumOff val="14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5D2821E-59B0-4DF4-AABD-9B9B03C461F2}">
      <dsp:nvSpPr>
        <dsp:cNvPr id="0" name=""/>
        <dsp:cNvSpPr/>
      </dsp:nvSpPr>
      <dsp:spPr>
        <a:xfrm>
          <a:off x="118520" y="1389020"/>
          <a:ext cx="1540759" cy="9593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Claims System: </a:t>
          </a:r>
          <a:br>
            <a:rPr lang="en-US" sz="1200" b="1" i="0" kern="1200" baseline="0" dirty="0">
              <a:solidFill>
                <a:schemeClr val="bg1"/>
              </a:solidFill>
            </a:rPr>
          </a:br>
          <a:r>
            <a:rPr lang="en-US" sz="1200" b="0" i="0" kern="1200" baseline="0" dirty="0">
              <a:solidFill>
                <a:schemeClr val="bg1"/>
              </a:solidFill>
            </a:rPr>
            <a:t>The final destination where the processed diagnosis report is sent for claims processing.</a:t>
          </a:r>
          <a:endParaRPr lang="en-IN" sz="1200" kern="1200" dirty="0">
            <a:solidFill>
              <a:schemeClr val="bg1"/>
            </a:solidFill>
          </a:endParaRPr>
        </a:p>
      </dsp:txBody>
      <dsp:txXfrm>
        <a:off x="118520" y="1389020"/>
        <a:ext cx="1540759" cy="9593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ptos"/>
      </a:defRPr>
    </a:lvl1pPr>
    <a:lvl2pPr indent="228600" latinLnBrk="0">
      <a:defRPr sz="1200">
        <a:latin typeface="+mn-lt"/>
        <a:ea typeface="+mn-ea"/>
        <a:cs typeface="+mn-cs"/>
        <a:sym typeface="Aptos"/>
      </a:defRPr>
    </a:lvl2pPr>
    <a:lvl3pPr indent="457200" latinLnBrk="0">
      <a:defRPr sz="1200">
        <a:latin typeface="+mn-lt"/>
        <a:ea typeface="+mn-ea"/>
        <a:cs typeface="+mn-cs"/>
        <a:sym typeface="Aptos"/>
      </a:defRPr>
    </a:lvl3pPr>
    <a:lvl4pPr indent="685800" latinLnBrk="0">
      <a:defRPr sz="1200">
        <a:latin typeface="+mn-lt"/>
        <a:ea typeface="+mn-ea"/>
        <a:cs typeface="+mn-cs"/>
        <a:sym typeface="Aptos"/>
      </a:defRPr>
    </a:lvl4pPr>
    <a:lvl5pPr indent="914400" latinLnBrk="0">
      <a:defRPr sz="1200">
        <a:latin typeface="+mn-lt"/>
        <a:ea typeface="+mn-ea"/>
        <a:cs typeface="+mn-cs"/>
        <a:sym typeface="Aptos"/>
      </a:defRPr>
    </a:lvl5pPr>
    <a:lvl6pPr indent="1143000" latinLnBrk="0">
      <a:defRPr sz="1200">
        <a:latin typeface="+mn-lt"/>
        <a:ea typeface="+mn-ea"/>
        <a:cs typeface="+mn-cs"/>
        <a:sym typeface="Aptos"/>
      </a:defRPr>
    </a:lvl6pPr>
    <a:lvl7pPr indent="1371600" latinLnBrk="0">
      <a:defRPr sz="1200">
        <a:latin typeface="+mn-lt"/>
        <a:ea typeface="+mn-ea"/>
        <a:cs typeface="+mn-cs"/>
        <a:sym typeface="Aptos"/>
      </a:defRPr>
    </a:lvl7pPr>
    <a:lvl8pPr indent="1600200" latinLnBrk="0">
      <a:defRPr sz="1200">
        <a:latin typeface="+mn-lt"/>
        <a:ea typeface="+mn-ea"/>
        <a:cs typeface="+mn-cs"/>
        <a:sym typeface="Aptos"/>
      </a:defRPr>
    </a:lvl8pPr>
    <a:lvl9pPr indent="1828800" latinLnBrk="0">
      <a:defRPr sz="1200">
        <a:latin typeface="+mn-lt"/>
        <a:ea typeface="+mn-ea"/>
        <a:cs typeface="+mn-cs"/>
        <a:sym typeface="Apto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E00FA1-EB38-F6B2-8236-9563EF9FDCB4}"/>
              </a:ext>
            </a:extLst>
          </p:cNvPr>
          <p:cNvSpPr txBox="1"/>
          <p:nvPr/>
        </p:nvSpPr>
        <p:spPr>
          <a:xfrm>
            <a:off x="1423360" y="3838754"/>
            <a:ext cx="2959452" cy="2450351"/>
          </a:xfrm>
          <a:prstGeom prst="rect">
            <a:avLst/>
          </a:prstGeom>
          <a:noFill/>
        </p:spPr>
        <p:txBody>
          <a:bodyPr wrap="square">
            <a:spAutoFit/>
          </a:bodyPr>
          <a:lstStyle/>
          <a:p>
            <a:pPr hangingPunct="1">
              <a:lnSpc>
                <a:spcPts val="3100"/>
              </a:lnSpc>
            </a:pPr>
            <a: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TEAM MEMBERS:</a:t>
            </a:r>
            <a:b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br>
            <a:b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br>
            <a: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1. Khushi Kashyap</a:t>
            </a:r>
            <a:b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br>
            <a: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2. Kajal Meshram</a:t>
            </a:r>
          </a:p>
          <a:p>
            <a:pPr hangingPunct="1">
              <a:lnSpc>
                <a:spcPts val="3100"/>
              </a:lnSpc>
            </a:pPr>
            <a: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3. Nishu Kumari</a:t>
            </a:r>
          </a:p>
          <a:p>
            <a:pPr hangingPunct="1">
              <a:lnSpc>
                <a:spcPts val="3100"/>
              </a:lnSpc>
            </a:pPr>
            <a: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4. Mallika Singh</a:t>
            </a:r>
            <a:endParaRPr lang="en-US" sz="2400" kern="1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0" name="TextBox 6">
            <a:extLst>
              <a:ext uri="{FF2B5EF4-FFF2-40B4-BE49-F238E27FC236}">
                <a16:creationId xmlns:a16="http://schemas.microsoft.com/office/drawing/2014/main" id="{AFB053D1-9155-F02A-5AF4-AA1D28E04D32}"/>
              </a:ext>
            </a:extLst>
          </p:cNvPr>
          <p:cNvSpPr txBox="1"/>
          <p:nvPr/>
        </p:nvSpPr>
        <p:spPr>
          <a:xfrm>
            <a:off x="4929195" y="3838754"/>
            <a:ext cx="2959452" cy="2450351"/>
          </a:xfrm>
          <a:prstGeom prst="rect">
            <a:avLst/>
          </a:prstGeom>
          <a:noFill/>
        </p:spPr>
        <p:txBody>
          <a:bodyPr wrap="square">
            <a:spAutoFit/>
          </a:bodyPr>
          <a:lstStyle/>
          <a:p>
            <a:pPr hangingPunct="1">
              <a:lnSpc>
                <a:spcPts val="3100"/>
              </a:lnSpc>
            </a:pPr>
            <a:r>
              <a:rPr lang="en-IN" alt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Graduating Years</a:t>
            </a:r>
            <a:b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br>
            <a:b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br>
            <a:r>
              <a:rPr lang="en-IN" altLang="en-US" sz="2400" kern="1200" dirty="0">
                <a:solidFill>
                  <a:schemeClr val="bg1">
                    <a:lumMod val="95000"/>
                  </a:schemeClr>
                </a:solidFill>
                <a:latin typeface="Times New Roman" panose="02020603050405020304" pitchFamily="18" charset="0"/>
                <a:cs typeface="Times New Roman" panose="02020603050405020304" pitchFamily="18" charset="0"/>
              </a:rPr>
              <a:t>2026</a:t>
            </a:r>
          </a:p>
          <a:p>
            <a:pPr hangingPunct="1">
              <a:lnSpc>
                <a:spcPts val="3100"/>
              </a:lnSpc>
            </a:pPr>
            <a:r>
              <a:rPr lang="en-IN" altLang="en-US" sz="2400" kern="1200" dirty="0">
                <a:solidFill>
                  <a:schemeClr val="bg1">
                    <a:lumMod val="95000"/>
                  </a:schemeClr>
                </a:solidFill>
                <a:latin typeface="Times New Roman" panose="02020603050405020304" pitchFamily="18" charset="0"/>
                <a:cs typeface="Times New Roman" panose="02020603050405020304" pitchFamily="18" charset="0"/>
                <a:sym typeface="+mn-ea"/>
              </a:rPr>
              <a:t>2026</a:t>
            </a:r>
          </a:p>
          <a:p>
            <a:pPr hangingPunct="1">
              <a:lnSpc>
                <a:spcPts val="3100"/>
              </a:lnSpc>
            </a:pPr>
            <a:r>
              <a:rPr lang="en-IN" altLang="en-US" sz="2400" kern="1200" dirty="0">
                <a:solidFill>
                  <a:schemeClr val="bg1">
                    <a:lumMod val="95000"/>
                  </a:schemeClr>
                </a:solidFill>
                <a:latin typeface="Times New Roman" panose="02020603050405020304" pitchFamily="18" charset="0"/>
                <a:cs typeface="Times New Roman" panose="02020603050405020304" pitchFamily="18" charset="0"/>
                <a:sym typeface="+mn-ea"/>
              </a:rPr>
              <a:t>2026</a:t>
            </a:r>
          </a:p>
          <a:p>
            <a:pPr hangingPunct="1">
              <a:lnSpc>
                <a:spcPts val="3100"/>
              </a:lnSpc>
            </a:pPr>
            <a:r>
              <a:rPr lang="en-IN" altLang="en-US" sz="2400" kern="1200" dirty="0">
                <a:solidFill>
                  <a:schemeClr val="bg1">
                    <a:lumMod val="95000"/>
                  </a:schemeClr>
                </a:solidFill>
                <a:latin typeface="Times New Roman" panose="02020603050405020304" pitchFamily="18" charset="0"/>
                <a:cs typeface="Times New Roman" panose="02020603050405020304" pitchFamily="18" charset="0"/>
                <a:sym typeface="+mn-ea"/>
              </a:rPr>
              <a:t>2026</a:t>
            </a:r>
            <a:endParaRPr lang="en-IN" altLang="en-US" sz="2400" kern="1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 name="TextBox 6">
            <a:extLst>
              <a:ext uri="{FF2B5EF4-FFF2-40B4-BE49-F238E27FC236}">
                <a16:creationId xmlns:a16="http://schemas.microsoft.com/office/drawing/2014/main" id="{53732010-5447-724E-225B-A30E943FA787}"/>
              </a:ext>
            </a:extLst>
          </p:cNvPr>
          <p:cNvSpPr txBox="1"/>
          <p:nvPr/>
        </p:nvSpPr>
        <p:spPr>
          <a:xfrm>
            <a:off x="7935285" y="3838754"/>
            <a:ext cx="2959452" cy="2450351"/>
          </a:xfrm>
          <a:prstGeom prst="rect">
            <a:avLst/>
          </a:prstGeom>
          <a:noFill/>
        </p:spPr>
        <p:txBody>
          <a:bodyPr wrap="square">
            <a:spAutoFit/>
          </a:bodyPr>
          <a:lstStyle/>
          <a:p>
            <a:pPr hangingPunct="1">
              <a:lnSpc>
                <a:spcPts val="3100"/>
              </a:lnSpc>
            </a:pPr>
            <a:r>
              <a:rPr lang="en-IN" alt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College Name</a:t>
            </a:r>
          </a:p>
          <a:p>
            <a:pPr hangingPunct="1">
              <a:lnSpc>
                <a:spcPts val="3100"/>
              </a:lnSpc>
            </a:pPr>
            <a:endParaRPr lang="en-IN" alt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endParaRPr>
          </a:p>
          <a:p>
            <a:pPr hangingPunct="1">
              <a:lnSpc>
                <a:spcPts val="3100"/>
              </a:lnSpc>
            </a:pPr>
            <a:r>
              <a:rPr lang="en-IN" alt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t>VIT-AP University</a:t>
            </a:r>
            <a:br>
              <a:rPr 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rPr>
            </a:br>
            <a:r>
              <a:rPr lang="en-IN" alt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sym typeface="+mn-ea"/>
              </a:rPr>
              <a:t>VIT-AP University</a:t>
            </a:r>
          </a:p>
          <a:p>
            <a:pPr hangingPunct="1">
              <a:lnSpc>
                <a:spcPts val="3100"/>
              </a:lnSpc>
            </a:pPr>
            <a:r>
              <a:rPr lang="en-IN" alt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sym typeface="+mn-ea"/>
              </a:rPr>
              <a:t>VIT-AP University</a:t>
            </a:r>
          </a:p>
          <a:p>
            <a:pPr hangingPunct="1">
              <a:lnSpc>
                <a:spcPts val="3100"/>
              </a:lnSpc>
            </a:pPr>
            <a:r>
              <a:rPr lang="en-IN" altLang="en-US" sz="2400" kern="1200" dirty="0">
                <a:solidFill>
                  <a:schemeClr val="bg1">
                    <a:lumMod val="95000"/>
                  </a:schemeClr>
                </a:solidFill>
                <a:latin typeface="Times New Roman" panose="02020603050405020304" pitchFamily="18" charset="0"/>
                <a:ea typeface="Inter" panose="02000503000000020004" pitchFamily="34" charset="-122"/>
                <a:cs typeface="Times New Roman" panose="02020603050405020304" pitchFamily="18" charset="0"/>
                <a:sym typeface="+mn-ea"/>
              </a:rPr>
              <a:t>VIT-AP University</a:t>
            </a:r>
            <a:endParaRPr lang="en-US" sz="2400" kern="1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FE0CB35-5269-0396-E3B8-525BC3A84C91}"/>
              </a:ext>
            </a:extLst>
          </p:cNvPr>
          <p:cNvSpPr txBox="1"/>
          <p:nvPr/>
        </p:nvSpPr>
        <p:spPr>
          <a:xfrm>
            <a:off x="1325372" y="891413"/>
            <a:ext cx="7315200" cy="2320187"/>
          </a:xfrm>
          <a:prstGeom prst="rect">
            <a:avLst/>
          </a:prstGeom>
          <a:noFill/>
        </p:spPr>
        <p:txBody>
          <a:bodyPr wrap="square">
            <a:spAutoFit/>
          </a:bodyPr>
          <a:lstStyle/>
          <a:p>
            <a:pPr marL="0" marR="0" lvl="0" indent="0" algn="l" defTabSz="914400" rtl="0" eaLnBrk="1" fontAlgn="auto" latinLnBrk="0" hangingPunct="1">
              <a:lnSpc>
                <a:spcPts val="8800"/>
              </a:lnSpc>
              <a:spcBef>
                <a:spcPts val="0"/>
              </a:spcBef>
              <a:spcAft>
                <a:spcPts val="0"/>
              </a:spcAft>
              <a:buClrTx/>
              <a:buSzTx/>
              <a:buFontTx/>
              <a:buNone/>
              <a:defRPr/>
            </a:pPr>
            <a:r>
              <a:rPr kumimoji="0" lang="en-US" sz="2400" b="1" i="0" u="none" strike="noStrike" kern="1200" cap="none" spc="0" normalizeH="0" baseline="0" noProof="0" dirty="0">
                <a:ln>
                  <a:noFill/>
                </a:ln>
                <a:solidFill>
                  <a:schemeClr val="bg1">
                    <a:lumMod val="95000"/>
                  </a:schemeClr>
                </a:solidFill>
                <a:effectLst>
                  <a:glow rad="139700">
                    <a:schemeClr val="accent1">
                      <a:satMod val="175000"/>
                      <a:alpha val="40000"/>
                    </a:scheme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rPr>
              <a:t>TEAM NAME:	</a:t>
            </a:r>
          </a:p>
          <a:p>
            <a:pPr marL="0" marR="0" lvl="0" indent="0" algn="l" defTabSz="914400" rtl="0" eaLnBrk="1" fontAlgn="auto" latinLnBrk="0" hangingPunct="1">
              <a:lnSpc>
                <a:spcPts val="8800"/>
              </a:lnSpc>
              <a:spcBef>
                <a:spcPts val="0"/>
              </a:spcBef>
              <a:spcAft>
                <a:spcPts val="0"/>
              </a:spcAft>
              <a:buClrTx/>
              <a:buSzTx/>
              <a:buFontTx/>
              <a:buNone/>
              <a:defRPr/>
            </a:pPr>
            <a:r>
              <a:rPr kumimoji="0" lang="en-US" sz="7000" b="1" i="0" u="none" strike="noStrike" kern="1200" cap="none" spc="0" normalizeH="0" baseline="0" noProof="0" dirty="0">
                <a:ln>
                  <a:noFill/>
                </a:ln>
                <a:solidFill>
                  <a:schemeClr val="bg1">
                    <a:lumMod val="95000"/>
                  </a:schemeClr>
                </a:solidFill>
                <a:effectLst>
                  <a:glow rad="139700">
                    <a:schemeClr val="accent1">
                      <a:satMod val="175000"/>
                      <a:alpha val="40000"/>
                    </a:scheme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rPr>
              <a:t>Unfazed</a:t>
            </a:r>
            <a:endParaRPr kumimoji="0" lang="en-US" sz="7000" b="0" i="0" u="none" strike="noStrike" kern="1200" cap="none" spc="0" normalizeH="0" baseline="0" noProof="0" dirty="0">
              <a:ln>
                <a:noFill/>
              </a:ln>
              <a:solidFill>
                <a:schemeClr val="bg1">
                  <a:lumMod val="95000"/>
                </a:schemeClr>
              </a:solidFill>
              <a:effectLst>
                <a:glow rad="139700">
                  <a:schemeClr val="accent1">
                    <a:satMod val="175000"/>
                    <a:alpha val="40000"/>
                  </a:schemeClr>
                </a:glow>
                <a:outerShdw blurRad="50800" dist="38100" dir="2700000" algn="tl" rotWithShape="0">
                  <a:prstClr val="black">
                    <a:alpha val="40000"/>
                  </a:prstClr>
                </a:outerShdw>
              </a:effectLst>
              <a:uLnTx/>
              <a:uFillTx/>
              <a:latin typeface="Calibri" panose="020F0502020204030204"/>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A4D0D7-1FCD-B1C8-FB6C-E81DAFBEEA75}"/>
              </a:ext>
            </a:extLst>
          </p:cNvPr>
          <p:cNvSpPr txBox="1"/>
          <p:nvPr/>
        </p:nvSpPr>
        <p:spPr>
          <a:xfrm>
            <a:off x="536608" y="1305520"/>
            <a:ext cx="717322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sym typeface="Aptos"/>
              </a:rPr>
              <a:t>RISKS, CHALLENGES &amp; DEPENDENCIES:</a:t>
            </a:r>
            <a:endParaRPr kumimoji="0" lang="en-IN" sz="1800" b="0" i="0" u="none" strike="noStrike" kern="0" cap="none" spc="0" normalizeH="0" baseline="0" noProof="0" dirty="0">
              <a:ln>
                <a:noFill/>
              </a:ln>
              <a:solidFill>
                <a:srgbClr val="000000"/>
              </a:solidFill>
              <a:effectLst/>
              <a:uLnTx/>
              <a:uFillTx/>
              <a:latin typeface="Aptos"/>
              <a:sym typeface="Aptos"/>
            </a:endParaRPr>
          </a:p>
        </p:txBody>
      </p:sp>
      <p:pic>
        <p:nvPicPr>
          <p:cNvPr id="14" name="Image 1" descr="preencoded.png">
            <a:extLst>
              <a:ext uri="{FF2B5EF4-FFF2-40B4-BE49-F238E27FC236}">
                <a16:creationId xmlns:a16="http://schemas.microsoft.com/office/drawing/2014/main" id="{6C15FDF0-622C-F9F0-EDCB-0AE73572E068}"/>
              </a:ext>
            </a:extLst>
          </p:cNvPr>
          <p:cNvPicPr>
            <a:picLocks noChangeAspect="1"/>
          </p:cNvPicPr>
          <p:nvPr/>
        </p:nvPicPr>
        <p:blipFill>
          <a:blip r:embed="rId2"/>
          <a:stretch>
            <a:fillRect/>
          </a:stretch>
        </p:blipFill>
        <p:spPr>
          <a:xfrm>
            <a:off x="921604" y="2104994"/>
            <a:ext cx="654075" cy="566305"/>
          </a:xfrm>
          <a:prstGeom prst="rect">
            <a:avLst/>
          </a:prstGeom>
        </p:spPr>
      </p:pic>
      <p:sp>
        <p:nvSpPr>
          <p:cNvPr id="15" name="Text 1">
            <a:extLst>
              <a:ext uri="{FF2B5EF4-FFF2-40B4-BE49-F238E27FC236}">
                <a16:creationId xmlns:a16="http://schemas.microsoft.com/office/drawing/2014/main" id="{702BAFA5-C735-FEFE-716F-C4EAA4C43B43}"/>
              </a:ext>
            </a:extLst>
          </p:cNvPr>
          <p:cNvSpPr/>
          <p:nvPr/>
        </p:nvSpPr>
        <p:spPr>
          <a:xfrm>
            <a:off x="1718404" y="2128408"/>
            <a:ext cx="4030501" cy="313730"/>
          </a:xfrm>
          <a:prstGeom prst="rect">
            <a:avLst/>
          </a:prstGeom>
          <a:noFill/>
          <a:ln/>
        </p:spPr>
        <p:txBody>
          <a:bodyPr wrap="none" lIns="0" tIns="0" rIns="0" bIns="0" rtlCol="0" anchor="t"/>
          <a:lstStyle/>
          <a:p>
            <a:pPr marL="0" indent="0" algn="l">
              <a:lnSpc>
                <a:spcPts val="2450"/>
              </a:lnSpc>
              <a:buNone/>
            </a:pPr>
            <a:r>
              <a:rPr lang="en-US" sz="1950" b="1" dirty="0">
                <a:solidFill>
                  <a:schemeClr val="bg1"/>
                </a:solidFill>
                <a:latin typeface="Petrona" pitchFamily="34" charset="0"/>
                <a:ea typeface="Petrona" pitchFamily="34" charset="-122"/>
                <a:cs typeface="Petrona" pitchFamily="34" charset="-120"/>
              </a:rPr>
              <a:t>Data Privacy and Security</a:t>
            </a:r>
            <a:endParaRPr lang="en-US" sz="1950" dirty="0">
              <a:solidFill>
                <a:schemeClr val="bg1"/>
              </a:solidFill>
            </a:endParaRPr>
          </a:p>
        </p:txBody>
      </p:sp>
      <p:sp>
        <p:nvSpPr>
          <p:cNvPr id="16" name="Text 2">
            <a:extLst>
              <a:ext uri="{FF2B5EF4-FFF2-40B4-BE49-F238E27FC236}">
                <a16:creationId xmlns:a16="http://schemas.microsoft.com/office/drawing/2014/main" id="{827E0EF4-CD0B-CCFC-D5A1-26D990CC6600}"/>
              </a:ext>
            </a:extLst>
          </p:cNvPr>
          <p:cNvSpPr/>
          <p:nvPr/>
        </p:nvSpPr>
        <p:spPr>
          <a:xfrm>
            <a:off x="1718405" y="2556794"/>
            <a:ext cx="3781230" cy="1187433"/>
          </a:xfrm>
          <a:prstGeom prst="rect">
            <a:avLst/>
          </a:prstGeom>
          <a:noFill/>
          <a:ln/>
        </p:spPr>
        <p:txBody>
          <a:bodyPr wrap="square" lIns="0" tIns="0" rIns="0" bIns="0" rtlCol="0" anchor="t"/>
          <a:lstStyle/>
          <a:p>
            <a:pPr marL="0" indent="0" algn="l">
              <a:lnSpc>
                <a:spcPts val="2400"/>
              </a:lnSpc>
              <a:buNone/>
            </a:pPr>
            <a:r>
              <a:rPr lang="en-US" sz="1500" dirty="0">
                <a:solidFill>
                  <a:schemeClr val="bg1"/>
                </a:solidFill>
                <a:latin typeface="Inter" pitchFamily="34" charset="0"/>
                <a:ea typeface="Inter" pitchFamily="34" charset="-122"/>
                <a:cs typeface="Inter" pitchFamily="34" charset="-120"/>
              </a:rPr>
              <a:t>Maintaining patient data privacy and security is paramount. Implementing robust security measures and adhering to industry regulations like HIPAA is essential.</a:t>
            </a:r>
            <a:endParaRPr lang="en-US" sz="1500" dirty="0">
              <a:solidFill>
                <a:schemeClr val="bg1"/>
              </a:solidFill>
            </a:endParaRPr>
          </a:p>
        </p:txBody>
      </p:sp>
      <p:pic>
        <p:nvPicPr>
          <p:cNvPr id="17" name="Image 2" descr="preencoded.png">
            <a:extLst>
              <a:ext uri="{FF2B5EF4-FFF2-40B4-BE49-F238E27FC236}">
                <a16:creationId xmlns:a16="http://schemas.microsoft.com/office/drawing/2014/main" id="{1A19E5B8-24A1-5912-90B9-890BFC571182}"/>
              </a:ext>
            </a:extLst>
          </p:cNvPr>
          <p:cNvPicPr>
            <a:picLocks noChangeAspect="1"/>
          </p:cNvPicPr>
          <p:nvPr/>
        </p:nvPicPr>
        <p:blipFill>
          <a:blip r:embed="rId3"/>
          <a:stretch>
            <a:fillRect/>
          </a:stretch>
        </p:blipFill>
        <p:spPr>
          <a:xfrm>
            <a:off x="6435066" y="2064970"/>
            <a:ext cx="654075" cy="566305"/>
          </a:xfrm>
          <a:prstGeom prst="rect">
            <a:avLst/>
          </a:prstGeom>
        </p:spPr>
      </p:pic>
      <p:sp>
        <p:nvSpPr>
          <p:cNvPr id="18" name="Text 3">
            <a:extLst>
              <a:ext uri="{FF2B5EF4-FFF2-40B4-BE49-F238E27FC236}">
                <a16:creationId xmlns:a16="http://schemas.microsoft.com/office/drawing/2014/main" id="{1BB62289-B19D-2909-4AF4-63AAA2F8565E}"/>
              </a:ext>
            </a:extLst>
          </p:cNvPr>
          <p:cNvSpPr/>
          <p:nvPr/>
        </p:nvSpPr>
        <p:spPr>
          <a:xfrm>
            <a:off x="7240181" y="2114620"/>
            <a:ext cx="4165390" cy="313730"/>
          </a:xfrm>
          <a:prstGeom prst="rect">
            <a:avLst/>
          </a:prstGeom>
          <a:noFill/>
          <a:ln/>
        </p:spPr>
        <p:txBody>
          <a:bodyPr wrap="none" lIns="0" tIns="0" rIns="0" bIns="0" rtlCol="0" anchor="t"/>
          <a:lstStyle/>
          <a:p>
            <a:pPr marL="0" indent="0" algn="l">
              <a:lnSpc>
                <a:spcPts val="2450"/>
              </a:lnSpc>
              <a:buNone/>
            </a:pPr>
            <a:r>
              <a:rPr lang="en-US" sz="1950" b="1" dirty="0">
                <a:solidFill>
                  <a:schemeClr val="bg1"/>
                </a:solidFill>
                <a:latin typeface="Petrona" pitchFamily="34" charset="0"/>
                <a:ea typeface="Petrona" pitchFamily="34" charset="-122"/>
                <a:cs typeface="Petrona" pitchFamily="34" charset="-120"/>
              </a:rPr>
              <a:t>Data Quality and Accuracy</a:t>
            </a:r>
            <a:endParaRPr lang="en-US" sz="1950" dirty="0">
              <a:solidFill>
                <a:schemeClr val="bg1"/>
              </a:solidFill>
            </a:endParaRPr>
          </a:p>
        </p:txBody>
      </p:sp>
      <p:sp>
        <p:nvSpPr>
          <p:cNvPr id="19" name="Text 4">
            <a:extLst>
              <a:ext uri="{FF2B5EF4-FFF2-40B4-BE49-F238E27FC236}">
                <a16:creationId xmlns:a16="http://schemas.microsoft.com/office/drawing/2014/main" id="{3E32E5D8-EED6-66BA-2D63-6DF52555540D}"/>
              </a:ext>
            </a:extLst>
          </p:cNvPr>
          <p:cNvSpPr/>
          <p:nvPr/>
        </p:nvSpPr>
        <p:spPr>
          <a:xfrm>
            <a:off x="7240180" y="2543007"/>
            <a:ext cx="3703743" cy="1254810"/>
          </a:xfrm>
          <a:prstGeom prst="rect">
            <a:avLst/>
          </a:prstGeom>
          <a:noFill/>
          <a:ln/>
        </p:spPr>
        <p:txBody>
          <a:bodyPr wrap="square" lIns="0" tIns="0" rIns="0" bIns="0" rtlCol="0" anchor="t"/>
          <a:lstStyle/>
          <a:p>
            <a:pPr marL="0" indent="0" algn="l">
              <a:lnSpc>
                <a:spcPts val="2400"/>
              </a:lnSpc>
              <a:buNone/>
            </a:pPr>
            <a:r>
              <a:rPr lang="en-US" sz="1500" dirty="0">
                <a:solidFill>
                  <a:schemeClr val="bg1"/>
                </a:solidFill>
                <a:latin typeface="Inter" pitchFamily="34" charset="0"/>
                <a:ea typeface="Inter" pitchFamily="34" charset="-122"/>
                <a:cs typeface="Inter" pitchFamily="34" charset="-120"/>
              </a:rPr>
              <a:t>The accuracy of the system relies heavily on the quality and consistency of the training data. Ensuring data integrity and addressing potential biases is crucial.</a:t>
            </a:r>
            <a:endParaRPr lang="en-US" sz="1500" dirty="0">
              <a:solidFill>
                <a:schemeClr val="bg1"/>
              </a:solidFill>
            </a:endParaRPr>
          </a:p>
        </p:txBody>
      </p:sp>
      <p:pic>
        <p:nvPicPr>
          <p:cNvPr id="20" name="Image 3" descr="preencoded.png">
            <a:extLst>
              <a:ext uri="{FF2B5EF4-FFF2-40B4-BE49-F238E27FC236}">
                <a16:creationId xmlns:a16="http://schemas.microsoft.com/office/drawing/2014/main" id="{B97546CC-9990-9BC0-3407-E37CB03971A4}"/>
              </a:ext>
            </a:extLst>
          </p:cNvPr>
          <p:cNvPicPr>
            <a:picLocks noChangeAspect="1"/>
          </p:cNvPicPr>
          <p:nvPr/>
        </p:nvPicPr>
        <p:blipFill>
          <a:blip r:embed="rId4"/>
          <a:stretch>
            <a:fillRect/>
          </a:stretch>
        </p:blipFill>
        <p:spPr>
          <a:xfrm>
            <a:off x="921631" y="4236348"/>
            <a:ext cx="654050" cy="566305"/>
          </a:xfrm>
          <a:prstGeom prst="rect">
            <a:avLst/>
          </a:prstGeom>
        </p:spPr>
      </p:pic>
      <p:sp>
        <p:nvSpPr>
          <p:cNvPr id="21" name="Text 5">
            <a:extLst>
              <a:ext uri="{FF2B5EF4-FFF2-40B4-BE49-F238E27FC236}">
                <a16:creationId xmlns:a16="http://schemas.microsoft.com/office/drawing/2014/main" id="{5A0587B4-600E-9EAB-D607-E8F77DCA32CB}"/>
              </a:ext>
            </a:extLst>
          </p:cNvPr>
          <p:cNvSpPr/>
          <p:nvPr/>
        </p:nvSpPr>
        <p:spPr>
          <a:xfrm>
            <a:off x="1731500" y="4236349"/>
            <a:ext cx="4252219" cy="627459"/>
          </a:xfrm>
          <a:prstGeom prst="rect">
            <a:avLst/>
          </a:prstGeom>
          <a:noFill/>
          <a:ln/>
        </p:spPr>
        <p:txBody>
          <a:bodyPr wrap="square" lIns="0" tIns="0" rIns="0" bIns="0" rtlCol="0" anchor="t"/>
          <a:lstStyle/>
          <a:p>
            <a:pPr marL="0" indent="0" algn="l">
              <a:lnSpc>
                <a:spcPts val="2450"/>
              </a:lnSpc>
              <a:buNone/>
            </a:pPr>
            <a:r>
              <a:rPr lang="en-US" sz="1950" b="1" dirty="0">
                <a:solidFill>
                  <a:schemeClr val="bg1"/>
                </a:solidFill>
                <a:latin typeface="Petrona" pitchFamily="34" charset="0"/>
                <a:ea typeface="Petrona" pitchFamily="34" charset="-122"/>
                <a:cs typeface="Petrona" pitchFamily="34" charset="-120"/>
              </a:rPr>
              <a:t>Time Constraints and Development Costs</a:t>
            </a:r>
            <a:endParaRPr lang="en-US" sz="1950" dirty="0">
              <a:solidFill>
                <a:schemeClr val="bg1"/>
              </a:solidFill>
            </a:endParaRPr>
          </a:p>
        </p:txBody>
      </p:sp>
      <p:sp>
        <p:nvSpPr>
          <p:cNvPr id="22" name="Text 6">
            <a:extLst>
              <a:ext uri="{FF2B5EF4-FFF2-40B4-BE49-F238E27FC236}">
                <a16:creationId xmlns:a16="http://schemas.microsoft.com/office/drawing/2014/main" id="{BC8B73C8-513E-FF8A-3390-D1521C3BF93F}"/>
              </a:ext>
            </a:extLst>
          </p:cNvPr>
          <p:cNvSpPr/>
          <p:nvPr/>
        </p:nvSpPr>
        <p:spPr>
          <a:xfrm>
            <a:off x="1731500" y="4944840"/>
            <a:ext cx="4252219" cy="1835229"/>
          </a:xfrm>
          <a:prstGeom prst="rect">
            <a:avLst/>
          </a:prstGeom>
          <a:noFill/>
          <a:ln/>
        </p:spPr>
        <p:txBody>
          <a:bodyPr wrap="square" lIns="0" tIns="0" rIns="0" bIns="0" rtlCol="0" anchor="t"/>
          <a:lstStyle/>
          <a:p>
            <a:pPr marL="0" indent="0" algn="l">
              <a:lnSpc>
                <a:spcPts val="2400"/>
              </a:lnSpc>
              <a:buNone/>
            </a:pPr>
            <a:r>
              <a:rPr lang="en-US" sz="1500" dirty="0">
                <a:solidFill>
                  <a:schemeClr val="bg1"/>
                </a:solidFill>
                <a:latin typeface="Inter" pitchFamily="34" charset="0"/>
                <a:ea typeface="Inter" pitchFamily="34" charset="-122"/>
                <a:cs typeface="Inter" pitchFamily="34" charset="-120"/>
              </a:rPr>
              <a:t>Developing and deploying a complex system requires significant resources and time. Managing project timelines and minimizing development costs are crucial considerations.</a:t>
            </a:r>
            <a:endParaRPr lang="en-US" sz="1500" dirty="0">
              <a:solidFill>
                <a:schemeClr val="bg1"/>
              </a:solidFill>
            </a:endParaRPr>
          </a:p>
        </p:txBody>
      </p:sp>
      <p:pic>
        <p:nvPicPr>
          <p:cNvPr id="23" name="Image 4" descr="preencoded.png">
            <a:extLst>
              <a:ext uri="{FF2B5EF4-FFF2-40B4-BE49-F238E27FC236}">
                <a16:creationId xmlns:a16="http://schemas.microsoft.com/office/drawing/2014/main" id="{C0A542CE-7EB2-2EA6-AF68-EC52C08F5BF5}"/>
              </a:ext>
            </a:extLst>
          </p:cNvPr>
          <p:cNvPicPr>
            <a:picLocks noChangeAspect="1"/>
          </p:cNvPicPr>
          <p:nvPr/>
        </p:nvPicPr>
        <p:blipFill>
          <a:blip r:embed="rId5"/>
          <a:stretch>
            <a:fillRect/>
          </a:stretch>
        </p:blipFill>
        <p:spPr>
          <a:xfrm>
            <a:off x="6435091" y="4272558"/>
            <a:ext cx="654050" cy="552748"/>
          </a:xfrm>
          <a:prstGeom prst="rect">
            <a:avLst/>
          </a:prstGeom>
        </p:spPr>
      </p:pic>
      <p:sp>
        <p:nvSpPr>
          <p:cNvPr id="24" name="Text 7">
            <a:extLst>
              <a:ext uri="{FF2B5EF4-FFF2-40B4-BE49-F238E27FC236}">
                <a16:creationId xmlns:a16="http://schemas.microsoft.com/office/drawing/2014/main" id="{A979B6D9-DBB2-EABB-DF0D-26C696054327}"/>
              </a:ext>
            </a:extLst>
          </p:cNvPr>
          <p:cNvSpPr/>
          <p:nvPr/>
        </p:nvSpPr>
        <p:spPr>
          <a:xfrm>
            <a:off x="7272642" y="4197847"/>
            <a:ext cx="4252219" cy="627459"/>
          </a:xfrm>
          <a:prstGeom prst="rect">
            <a:avLst/>
          </a:prstGeom>
          <a:noFill/>
          <a:ln/>
        </p:spPr>
        <p:txBody>
          <a:bodyPr wrap="square" lIns="0" tIns="0" rIns="0" bIns="0" rtlCol="0" anchor="t"/>
          <a:lstStyle/>
          <a:p>
            <a:pPr marL="0" indent="0" algn="l">
              <a:lnSpc>
                <a:spcPts val="2450"/>
              </a:lnSpc>
              <a:buNone/>
            </a:pPr>
            <a:r>
              <a:rPr lang="en-US" sz="1950" b="1" dirty="0">
                <a:solidFill>
                  <a:schemeClr val="bg1"/>
                </a:solidFill>
                <a:latin typeface="Petrona" pitchFamily="34" charset="0"/>
                <a:ea typeface="Petrona" pitchFamily="34" charset="-122"/>
                <a:cs typeface="Petrona" pitchFamily="34" charset="-120"/>
              </a:rPr>
              <a:t>User Adoption and Training</a:t>
            </a:r>
            <a:endParaRPr lang="en-US" sz="1950" dirty="0">
              <a:solidFill>
                <a:schemeClr val="bg1"/>
              </a:solidFill>
            </a:endParaRPr>
          </a:p>
        </p:txBody>
      </p:sp>
      <p:sp>
        <p:nvSpPr>
          <p:cNvPr id="25" name="Text 8">
            <a:extLst>
              <a:ext uri="{FF2B5EF4-FFF2-40B4-BE49-F238E27FC236}">
                <a16:creationId xmlns:a16="http://schemas.microsoft.com/office/drawing/2014/main" id="{883E738E-472D-3E5B-9D21-E1947F8CD4E2}"/>
              </a:ext>
            </a:extLst>
          </p:cNvPr>
          <p:cNvSpPr/>
          <p:nvPr/>
        </p:nvSpPr>
        <p:spPr>
          <a:xfrm>
            <a:off x="7272643" y="4639466"/>
            <a:ext cx="3671280" cy="1529358"/>
          </a:xfrm>
          <a:prstGeom prst="rect">
            <a:avLst/>
          </a:prstGeom>
          <a:noFill/>
          <a:ln/>
        </p:spPr>
        <p:txBody>
          <a:bodyPr wrap="square" lIns="0" tIns="0" rIns="0" bIns="0" rtlCol="0" anchor="t"/>
          <a:lstStyle/>
          <a:p>
            <a:pPr marL="0" indent="0" algn="l">
              <a:lnSpc>
                <a:spcPts val="2400"/>
              </a:lnSpc>
              <a:buNone/>
            </a:pPr>
            <a:r>
              <a:rPr lang="en-US" sz="1500" dirty="0">
                <a:solidFill>
                  <a:schemeClr val="bg1"/>
                </a:solidFill>
                <a:latin typeface="Inter" pitchFamily="34" charset="0"/>
                <a:ea typeface="Inter" pitchFamily="34" charset="-122"/>
                <a:cs typeface="Inter" pitchFamily="34" charset="-120"/>
              </a:rPr>
              <a:t>Ensuring user adoption and providing adequate training for healthcare professionals to use the system effectively is crucial for successful implementation.</a:t>
            </a:r>
            <a:endParaRPr lang="en-US" sz="15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9A31F-C0F4-3589-8DFF-C15A2F77B9BA}"/>
              </a:ext>
            </a:extLst>
          </p:cNvPr>
          <p:cNvSpPr txBox="1"/>
          <p:nvPr/>
        </p:nvSpPr>
        <p:spPr>
          <a:xfrm>
            <a:off x="392230" y="1182420"/>
            <a:ext cx="817425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sym typeface="Aptos"/>
              </a:rPr>
              <a:t>ACCEPTANCE CRITERIA COVERAGE:</a:t>
            </a:r>
            <a:endParaRPr kumimoji="0" lang="en-IN" sz="1800" b="0" i="0" u="none" strike="noStrike" kern="0" cap="none" spc="0" normalizeH="0" baseline="0" noProof="0" dirty="0">
              <a:ln>
                <a:noFill/>
              </a:ln>
              <a:solidFill>
                <a:srgbClr val="000000"/>
              </a:solidFill>
              <a:effectLst/>
              <a:uLnTx/>
              <a:uFillTx/>
              <a:latin typeface="Aptos"/>
              <a:sym typeface="Aptos"/>
            </a:endParaRPr>
          </a:p>
        </p:txBody>
      </p:sp>
      <p:sp>
        <p:nvSpPr>
          <p:cNvPr id="6" name="Shape 1">
            <a:extLst>
              <a:ext uri="{FF2B5EF4-FFF2-40B4-BE49-F238E27FC236}">
                <a16:creationId xmlns:a16="http://schemas.microsoft.com/office/drawing/2014/main" id="{C3F1A8DD-253D-AD93-66D4-FF12552F2C9E}"/>
              </a:ext>
            </a:extLst>
          </p:cNvPr>
          <p:cNvSpPr/>
          <p:nvPr/>
        </p:nvSpPr>
        <p:spPr>
          <a:xfrm>
            <a:off x="718947" y="1887777"/>
            <a:ext cx="464959" cy="400288"/>
          </a:xfrm>
          <a:prstGeom prst="roundRect">
            <a:avLst>
              <a:gd name="adj" fmla="val 18668"/>
            </a:avLst>
          </a:prstGeom>
          <a:solidFill>
            <a:schemeClr val="accent1">
              <a:lumMod val="40000"/>
              <a:lumOff val="60000"/>
            </a:schemeClr>
          </a:solidFill>
          <a:ln w="7620">
            <a:solidFill>
              <a:srgbClr val="B2D4E5"/>
            </a:solidFill>
            <a:prstDash val="solid"/>
          </a:ln>
        </p:spPr>
      </p:sp>
      <p:sp>
        <p:nvSpPr>
          <p:cNvPr id="7" name="Text 2">
            <a:extLst>
              <a:ext uri="{FF2B5EF4-FFF2-40B4-BE49-F238E27FC236}">
                <a16:creationId xmlns:a16="http://schemas.microsoft.com/office/drawing/2014/main" id="{5946E37B-0109-FEAA-77D5-A6C7F478372B}"/>
              </a:ext>
            </a:extLst>
          </p:cNvPr>
          <p:cNvSpPr/>
          <p:nvPr/>
        </p:nvSpPr>
        <p:spPr>
          <a:xfrm>
            <a:off x="915323" y="1999941"/>
            <a:ext cx="67548" cy="274836"/>
          </a:xfrm>
          <a:prstGeom prst="rect">
            <a:avLst/>
          </a:prstGeom>
          <a:noFill/>
          <a:ln/>
        </p:spPr>
        <p:txBody>
          <a:bodyPr wrap="none" lIns="0" tIns="0" rIns="0" bIns="0" rtlCol="0" anchor="t"/>
          <a:lstStyle/>
          <a:p>
            <a:pPr marL="0" indent="0" algn="ctr">
              <a:lnSpc>
                <a:spcPts val="2200"/>
              </a:lnSpc>
              <a:buNone/>
            </a:pPr>
            <a:r>
              <a:rPr lang="en-US" sz="2400" b="1" dirty="0">
                <a:ln>
                  <a:solidFill>
                    <a:sysClr val="windowText" lastClr="000000"/>
                  </a:solidFill>
                </a:ln>
                <a:solidFill>
                  <a:schemeClr val="bg1"/>
                </a:solidFill>
                <a:latin typeface="Petrona" pitchFamily="34" charset="0"/>
                <a:ea typeface="Petrona" pitchFamily="34" charset="-122"/>
                <a:cs typeface="Petrona" pitchFamily="34" charset="-120"/>
              </a:rPr>
              <a:t>1</a:t>
            </a:r>
            <a:endParaRPr lang="en-US" sz="2400" dirty="0">
              <a:ln>
                <a:solidFill>
                  <a:sysClr val="windowText" lastClr="000000"/>
                </a:solidFill>
              </a:ln>
              <a:solidFill>
                <a:schemeClr val="bg1"/>
              </a:solidFill>
            </a:endParaRPr>
          </a:p>
        </p:txBody>
      </p:sp>
      <p:sp>
        <p:nvSpPr>
          <p:cNvPr id="8" name="Text 3">
            <a:extLst>
              <a:ext uri="{FF2B5EF4-FFF2-40B4-BE49-F238E27FC236}">
                <a16:creationId xmlns:a16="http://schemas.microsoft.com/office/drawing/2014/main" id="{637BB87F-2D41-69CD-013D-9B82DAE6F1EF}"/>
              </a:ext>
            </a:extLst>
          </p:cNvPr>
          <p:cNvSpPr/>
          <p:nvPr/>
        </p:nvSpPr>
        <p:spPr>
          <a:xfrm>
            <a:off x="1297115" y="1944511"/>
            <a:ext cx="3264398" cy="291822"/>
          </a:xfrm>
          <a:prstGeom prst="rect">
            <a:avLst/>
          </a:prstGeom>
          <a:noFill/>
          <a:ln/>
        </p:spPr>
        <p:txBody>
          <a:bodyPr wrap="none" lIns="0" tIns="0" rIns="0" bIns="0" rtlCol="0" anchor="t"/>
          <a:lstStyle/>
          <a:p>
            <a:pPr marL="0" indent="0">
              <a:lnSpc>
                <a:spcPts val="2250"/>
              </a:lnSpc>
              <a:buNone/>
            </a:pPr>
            <a:r>
              <a:rPr lang="en-US" sz="2000" b="1" dirty="0">
                <a:solidFill>
                  <a:schemeClr val="bg1"/>
                </a:solidFill>
                <a:latin typeface="Petrona" pitchFamily="34" charset="0"/>
                <a:ea typeface="Petrona" pitchFamily="34" charset="-122"/>
                <a:cs typeface="Petrona" pitchFamily="34" charset="-120"/>
              </a:rPr>
              <a:t>Fill Rate</a:t>
            </a:r>
            <a:endParaRPr lang="en-US" sz="2000" dirty="0">
              <a:solidFill>
                <a:schemeClr val="bg1"/>
              </a:solidFill>
            </a:endParaRPr>
          </a:p>
        </p:txBody>
      </p:sp>
      <p:sp>
        <p:nvSpPr>
          <p:cNvPr id="9" name="Text 4">
            <a:extLst>
              <a:ext uri="{FF2B5EF4-FFF2-40B4-BE49-F238E27FC236}">
                <a16:creationId xmlns:a16="http://schemas.microsoft.com/office/drawing/2014/main" id="{AC79081C-4863-9F77-CAE7-43B4D62A8653}"/>
              </a:ext>
            </a:extLst>
          </p:cNvPr>
          <p:cNvSpPr/>
          <p:nvPr/>
        </p:nvSpPr>
        <p:spPr>
          <a:xfrm>
            <a:off x="1297115" y="2247057"/>
            <a:ext cx="9935568" cy="569119"/>
          </a:xfrm>
          <a:prstGeom prst="rect">
            <a:avLst/>
          </a:prstGeom>
          <a:noFill/>
          <a:ln/>
        </p:spPr>
        <p:txBody>
          <a:bodyPr wrap="square" lIns="0" tIns="0" rIns="0" bIns="0" rtlCol="0" anchor="t"/>
          <a:lstStyle/>
          <a:p>
            <a:pPr marL="0" indent="0">
              <a:lnSpc>
                <a:spcPts val="2200"/>
              </a:lnSpc>
              <a:buNone/>
            </a:pPr>
            <a:r>
              <a:rPr lang="en-US" sz="1600" dirty="0">
                <a:solidFill>
                  <a:schemeClr val="bg1"/>
                </a:solidFill>
                <a:latin typeface="Inter" pitchFamily="34" charset="0"/>
                <a:ea typeface="Inter" pitchFamily="34" charset="-122"/>
                <a:cs typeface="Inter" pitchFamily="34" charset="-120"/>
              </a:rPr>
              <a:t>The system is designed to achieve a high fill rate for identified and extracted diagnoses, ensuring the capture of a significant percentage of cases.</a:t>
            </a:r>
            <a:endParaRPr lang="en-US" sz="1600" dirty="0">
              <a:solidFill>
                <a:schemeClr val="bg1"/>
              </a:solidFill>
            </a:endParaRPr>
          </a:p>
        </p:txBody>
      </p:sp>
      <p:sp>
        <p:nvSpPr>
          <p:cNvPr id="10" name="Shape 5">
            <a:extLst>
              <a:ext uri="{FF2B5EF4-FFF2-40B4-BE49-F238E27FC236}">
                <a16:creationId xmlns:a16="http://schemas.microsoft.com/office/drawing/2014/main" id="{6AC1C8D8-4FA2-F73F-83B4-23873FF42990}"/>
              </a:ext>
            </a:extLst>
          </p:cNvPr>
          <p:cNvSpPr/>
          <p:nvPr/>
        </p:nvSpPr>
        <p:spPr>
          <a:xfrm>
            <a:off x="718947" y="2972113"/>
            <a:ext cx="464959" cy="400288"/>
          </a:xfrm>
          <a:prstGeom prst="roundRect">
            <a:avLst>
              <a:gd name="adj" fmla="val 18668"/>
            </a:avLst>
          </a:prstGeom>
          <a:solidFill>
            <a:schemeClr val="accent1">
              <a:lumMod val="40000"/>
              <a:lumOff val="60000"/>
            </a:schemeClr>
          </a:solidFill>
          <a:ln w="7620">
            <a:solidFill>
              <a:srgbClr val="B2D4E5"/>
            </a:solidFill>
            <a:prstDash val="solid"/>
          </a:ln>
        </p:spPr>
      </p:sp>
      <p:sp>
        <p:nvSpPr>
          <p:cNvPr id="11" name="Text 6">
            <a:extLst>
              <a:ext uri="{FF2B5EF4-FFF2-40B4-BE49-F238E27FC236}">
                <a16:creationId xmlns:a16="http://schemas.microsoft.com/office/drawing/2014/main" id="{A43EB31E-0798-797E-3125-BA947113F7B7}"/>
              </a:ext>
            </a:extLst>
          </p:cNvPr>
          <p:cNvSpPr/>
          <p:nvPr/>
        </p:nvSpPr>
        <p:spPr>
          <a:xfrm>
            <a:off x="839557" y="3080654"/>
            <a:ext cx="222209" cy="280273"/>
          </a:xfrm>
          <a:prstGeom prst="rect">
            <a:avLst/>
          </a:prstGeom>
          <a:noFill/>
          <a:ln/>
        </p:spPr>
        <p:txBody>
          <a:bodyPr wrap="none" lIns="0" tIns="0" rIns="0" bIns="0" rtlCol="0" anchor="t"/>
          <a:lstStyle/>
          <a:p>
            <a:pPr marL="0" indent="0" algn="ctr">
              <a:lnSpc>
                <a:spcPts val="2200"/>
              </a:lnSpc>
              <a:buNone/>
            </a:pPr>
            <a:r>
              <a:rPr lang="en-US" sz="2400" b="1" dirty="0">
                <a:ln>
                  <a:solidFill>
                    <a:sysClr val="windowText" lastClr="000000"/>
                  </a:solidFill>
                </a:ln>
                <a:solidFill>
                  <a:schemeClr val="bg1"/>
                </a:solidFill>
                <a:latin typeface="Petrona" pitchFamily="34" charset="0"/>
                <a:ea typeface="Petrona" pitchFamily="34" charset="-122"/>
                <a:cs typeface="Petrona" pitchFamily="34" charset="-120"/>
              </a:rPr>
              <a:t>2</a:t>
            </a:r>
            <a:endParaRPr lang="en-US" sz="2400" dirty="0">
              <a:ln>
                <a:solidFill>
                  <a:sysClr val="windowText" lastClr="000000"/>
                </a:solidFill>
              </a:ln>
              <a:solidFill>
                <a:schemeClr val="bg1"/>
              </a:solidFill>
            </a:endParaRPr>
          </a:p>
        </p:txBody>
      </p:sp>
      <p:sp>
        <p:nvSpPr>
          <p:cNvPr id="12" name="Text 7">
            <a:extLst>
              <a:ext uri="{FF2B5EF4-FFF2-40B4-BE49-F238E27FC236}">
                <a16:creationId xmlns:a16="http://schemas.microsoft.com/office/drawing/2014/main" id="{C7F0F699-F4AF-A0B0-7198-29044306FB86}"/>
              </a:ext>
            </a:extLst>
          </p:cNvPr>
          <p:cNvSpPr/>
          <p:nvPr/>
        </p:nvSpPr>
        <p:spPr>
          <a:xfrm>
            <a:off x="1297115" y="3020646"/>
            <a:ext cx="3264398" cy="291822"/>
          </a:xfrm>
          <a:prstGeom prst="rect">
            <a:avLst/>
          </a:prstGeom>
          <a:noFill/>
          <a:ln/>
        </p:spPr>
        <p:txBody>
          <a:bodyPr wrap="none" lIns="0" tIns="0" rIns="0" bIns="0" rtlCol="0" anchor="t"/>
          <a:lstStyle/>
          <a:p>
            <a:pPr marL="0" indent="0">
              <a:lnSpc>
                <a:spcPts val="2250"/>
              </a:lnSpc>
              <a:buNone/>
            </a:pPr>
            <a:r>
              <a:rPr lang="en-US" sz="2000" b="1" dirty="0">
                <a:solidFill>
                  <a:schemeClr val="bg1"/>
                </a:solidFill>
                <a:latin typeface="Petrona" pitchFamily="34" charset="0"/>
                <a:ea typeface="Petrona" pitchFamily="34" charset="-122"/>
                <a:cs typeface="Petrona" pitchFamily="34" charset="-120"/>
              </a:rPr>
              <a:t>Accuracy</a:t>
            </a:r>
            <a:endParaRPr lang="en-US" sz="2000" dirty="0">
              <a:solidFill>
                <a:schemeClr val="bg1"/>
              </a:solidFill>
            </a:endParaRPr>
          </a:p>
        </p:txBody>
      </p:sp>
      <p:sp>
        <p:nvSpPr>
          <p:cNvPr id="13" name="Text 8">
            <a:extLst>
              <a:ext uri="{FF2B5EF4-FFF2-40B4-BE49-F238E27FC236}">
                <a16:creationId xmlns:a16="http://schemas.microsoft.com/office/drawing/2014/main" id="{73195D5B-0E4F-FC02-7091-2241B13771F0}"/>
              </a:ext>
            </a:extLst>
          </p:cNvPr>
          <p:cNvSpPr/>
          <p:nvPr/>
        </p:nvSpPr>
        <p:spPr>
          <a:xfrm>
            <a:off x="1297114" y="3350973"/>
            <a:ext cx="10233949" cy="569119"/>
          </a:xfrm>
          <a:prstGeom prst="rect">
            <a:avLst/>
          </a:prstGeom>
          <a:noFill/>
          <a:ln/>
        </p:spPr>
        <p:txBody>
          <a:bodyPr wrap="square" lIns="0" tIns="0" rIns="0" bIns="0" rtlCol="0" anchor="t"/>
          <a:lstStyle/>
          <a:p>
            <a:pPr marL="0" indent="0">
              <a:lnSpc>
                <a:spcPts val="2200"/>
              </a:lnSpc>
              <a:buNone/>
            </a:pPr>
            <a:r>
              <a:rPr lang="en-US" sz="1600" dirty="0">
                <a:solidFill>
                  <a:schemeClr val="bg1"/>
                </a:solidFill>
                <a:latin typeface="Inter" pitchFamily="34" charset="0"/>
                <a:ea typeface="Inter" pitchFamily="34" charset="-122"/>
                <a:cs typeface="Inter" pitchFamily="34" charset="-120"/>
              </a:rPr>
              <a:t>The system utilizes advanced algorithms and a comprehensive training dataset to achieve high accuracy in extracting diagnoses, minimizing the risk of errors.</a:t>
            </a:r>
            <a:endParaRPr lang="en-US" sz="1600" dirty="0">
              <a:solidFill>
                <a:schemeClr val="bg1"/>
              </a:solidFill>
            </a:endParaRPr>
          </a:p>
        </p:txBody>
      </p:sp>
      <p:sp>
        <p:nvSpPr>
          <p:cNvPr id="14" name="Shape 9">
            <a:extLst>
              <a:ext uri="{FF2B5EF4-FFF2-40B4-BE49-F238E27FC236}">
                <a16:creationId xmlns:a16="http://schemas.microsoft.com/office/drawing/2014/main" id="{93EC2381-80B3-6CA6-9794-CBCB33D14A6A}"/>
              </a:ext>
            </a:extLst>
          </p:cNvPr>
          <p:cNvSpPr/>
          <p:nvPr/>
        </p:nvSpPr>
        <p:spPr>
          <a:xfrm>
            <a:off x="718947" y="4243665"/>
            <a:ext cx="464959" cy="400288"/>
          </a:xfrm>
          <a:prstGeom prst="roundRect">
            <a:avLst>
              <a:gd name="adj" fmla="val 18668"/>
            </a:avLst>
          </a:prstGeom>
          <a:solidFill>
            <a:schemeClr val="accent1">
              <a:lumMod val="40000"/>
              <a:lumOff val="60000"/>
            </a:schemeClr>
          </a:solidFill>
          <a:ln w="7620">
            <a:solidFill>
              <a:srgbClr val="B2D4E5"/>
            </a:solidFill>
            <a:prstDash val="solid"/>
          </a:ln>
        </p:spPr>
      </p:sp>
      <p:sp>
        <p:nvSpPr>
          <p:cNvPr id="15" name="Text 10">
            <a:extLst>
              <a:ext uri="{FF2B5EF4-FFF2-40B4-BE49-F238E27FC236}">
                <a16:creationId xmlns:a16="http://schemas.microsoft.com/office/drawing/2014/main" id="{E19B52FD-480C-658B-48E8-97D14985602A}"/>
              </a:ext>
            </a:extLst>
          </p:cNvPr>
          <p:cNvSpPr/>
          <p:nvPr/>
        </p:nvSpPr>
        <p:spPr>
          <a:xfrm>
            <a:off x="839796" y="4330048"/>
            <a:ext cx="221710" cy="280273"/>
          </a:xfrm>
          <a:prstGeom prst="rect">
            <a:avLst/>
          </a:prstGeom>
          <a:noFill/>
          <a:ln/>
        </p:spPr>
        <p:txBody>
          <a:bodyPr wrap="none" lIns="0" tIns="0" rIns="0" bIns="0" rtlCol="0" anchor="t"/>
          <a:lstStyle/>
          <a:p>
            <a:pPr marL="0" indent="0" algn="ctr">
              <a:lnSpc>
                <a:spcPts val="2200"/>
              </a:lnSpc>
              <a:buNone/>
            </a:pPr>
            <a:r>
              <a:rPr lang="en-US" sz="2400" b="1" dirty="0">
                <a:ln>
                  <a:solidFill>
                    <a:sysClr val="windowText" lastClr="000000"/>
                  </a:solidFill>
                </a:ln>
                <a:solidFill>
                  <a:schemeClr val="bg1"/>
                </a:solidFill>
                <a:latin typeface="Petrona" pitchFamily="34" charset="0"/>
                <a:ea typeface="Petrona" pitchFamily="34" charset="-122"/>
                <a:cs typeface="Petrona" pitchFamily="34" charset="-120"/>
              </a:rPr>
              <a:t>3</a:t>
            </a:r>
            <a:endParaRPr lang="en-US" sz="2400" dirty="0">
              <a:ln>
                <a:solidFill>
                  <a:sysClr val="windowText" lastClr="000000"/>
                </a:solidFill>
              </a:ln>
              <a:solidFill>
                <a:schemeClr val="bg1"/>
              </a:solidFill>
            </a:endParaRPr>
          </a:p>
        </p:txBody>
      </p:sp>
      <p:sp>
        <p:nvSpPr>
          <p:cNvPr id="16" name="Text 11">
            <a:extLst>
              <a:ext uri="{FF2B5EF4-FFF2-40B4-BE49-F238E27FC236}">
                <a16:creationId xmlns:a16="http://schemas.microsoft.com/office/drawing/2014/main" id="{E9708509-93CF-399A-580A-6833A23130ED}"/>
              </a:ext>
            </a:extLst>
          </p:cNvPr>
          <p:cNvSpPr/>
          <p:nvPr/>
        </p:nvSpPr>
        <p:spPr>
          <a:xfrm>
            <a:off x="1297115" y="4270040"/>
            <a:ext cx="3264398" cy="291822"/>
          </a:xfrm>
          <a:prstGeom prst="rect">
            <a:avLst/>
          </a:prstGeom>
          <a:noFill/>
          <a:ln/>
        </p:spPr>
        <p:txBody>
          <a:bodyPr wrap="none" lIns="0" tIns="0" rIns="0" bIns="0" rtlCol="0" anchor="t"/>
          <a:lstStyle/>
          <a:p>
            <a:pPr marL="0" indent="0">
              <a:lnSpc>
                <a:spcPts val="2250"/>
              </a:lnSpc>
              <a:buNone/>
            </a:pPr>
            <a:r>
              <a:rPr lang="en-US" sz="2000" b="1" dirty="0">
                <a:solidFill>
                  <a:schemeClr val="bg1"/>
                </a:solidFill>
                <a:latin typeface="Petrona" pitchFamily="34" charset="0"/>
                <a:ea typeface="Petrona" pitchFamily="34" charset="-122"/>
                <a:cs typeface="Petrona" pitchFamily="34" charset="-120"/>
              </a:rPr>
              <a:t>Data Integration</a:t>
            </a:r>
            <a:endParaRPr lang="en-US" sz="2000" dirty="0">
              <a:solidFill>
                <a:schemeClr val="bg1"/>
              </a:solidFill>
            </a:endParaRPr>
          </a:p>
        </p:txBody>
      </p:sp>
      <p:sp>
        <p:nvSpPr>
          <p:cNvPr id="17" name="Text 12">
            <a:extLst>
              <a:ext uri="{FF2B5EF4-FFF2-40B4-BE49-F238E27FC236}">
                <a16:creationId xmlns:a16="http://schemas.microsoft.com/office/drawing/2014/main" id="{CC0E8CF1-53B6-6589-9F97-5F54A2FD0B32}"/>
              </a:ext>
            </a:extLst>
          </p:cNvPr>
          <p:cNvSpPr/>
          <p:nvPr/>
        </p:nvSpPr>
        <p:spPr>
          <a:xfrm>
            <a:off x="1297113" y="4605577"/>
            <a:ext cx="10233949" cy="569119"/>
          </a:xfrm>
          <a:prstGeom prst="rect">
            <a:avLst/>
          </a:prstGeom>
          <a:noFill/>
          <a:ln/>
        </p:spPr>
        <p:txBody>
          <a:bodyPr wrap="square" lIns="0" tIns="0" rIns="0" bIns="0" rtlCol="0" anchor="t"/>
          <a:lstStyle/>
          <a:p>
            <a:pPr marL="0" indent="0">
              <a:lnSpc>
                <a:spcPts val="2200"/>
              </a:lnSpc>
              <a:buNone/>
            </a:pPr>
            <a:r>
              <a:rPr lang="en-US" sz="1600" dirty="0">
                <a:solidFill>
                  <a:schemeClr val="bg1"/>
                </a:solidFill>
                <a:latin typeface="Inter" pitchFamily="34" charset="0"/>
                <a:ea typeface="Inter" pitchFamily="34" charset="-122"/>
                <a:cs typeface="Inter" pitchFamily="34" charset="-120"/>
              </a:rPr>
              <a:t>The system is designed to seamlessly integrate with existing healthcare systems, streamlining data flow and enhancing efficiency.</a:t>
            </a:r>
            <a:endParaRPr lang="en-US" sz="1600" dirty="0">
              <a:solidFill>
                <a:schemeClr val="bg1"/>
              </a:solidFill>
            </a:endParaRPr>
          </a:p>
        </p:txBody>
      </p:sp>
      <p:sp>
        <p:nvSpPr>
          <p:cNvPr id="18" name="Shape 13">
            <a:extLst>
              <a:ext uri="{FF2B5EF4-FFF2-40B4-BE49-F238E27FC236}">
                <a16:creationId xmlns:a16="http://schemas.microsoft.com/office/drawing/2014/main" id="{F45B26CA-B001-EF4C-1686-6D407BD97EF5}"/>
              </a:ext>
            </a:extLst>
          </p:cNvPr>
          <p:cNvSpPr/>
          <p:nvPr/>
        </p:nvSpPr>
        <p:spPr>
          <a:xfrm>
            <a:off x="718947" y="5409694"/>
            <a:ext cx="464959" cy="400288"/>
          </a:xfrm>
          <a:prstGeom prst="roundRect">
            <a:avLst>
              <a:gd name="adj" fmla="val 18668"/>
            </a:avLst>
          </a:prstGeom>
          <a:solidFill>
            <a:schemeClr val="accent1">
              <a:lumMod val="40000"/>
              <a:lumOff val="60000"/>
            </a:schemeClr>
          </a:solidFill>
          <a:ln w="7620">
            <a:solidFill>
              <a:srgbClr val="B2D4E5"/>
            </a:solidFill>
            <a:prstDash val="solid"/>
          </a:ln>
        </p:spPr>
      </p:sp>
      <p:sp>
        <p:nvSpPr>
          <p:cNvPr id="19" name="Text 14">
            <a:extLst>
              <a:ext uri="{FF2B5EF4-FFF2-40B4-BE49-F238E27FC236}">
                <a16:creationId xmlns:a16="http://schemas.microsoft.com/office/drawing/2014/main" id="{9B5A217D-FFB8-3EAB-C888-070CCFEB29E5}"/>
              </a:ext>
            </a:extLst>
          </p:cNvPr>
          <p:cNvSpPr/>
          <p:nvPr/>
        </p:nvSpPr>
        <p:spPr>
          <a:xfrm>
            <a:off x="843486" y="5521686"/>
            <a:ext cx="211223" cy="280273"/>
          </a:xfrm>
          <a:prstGeom prst="rect">
            <a:avLst/>
          </a:prstGeom>
          <a:noFill/>
          <a:ln/>
        </p:spPr>
        <p:txBody>
          <a:bodyPr wrap="none" lIns="0" tIns="0" rIns="0" bIns="0" rtlCol="0" anchor="t"/>
          <a:lstStyle/>
          <a:p>
            <a:pPr marL="0" indent="0" algn="ctr">
              <a:lnSpc>
                <a:spcPts val="2200"/>
              </a:lnSpc>
              <a:buNone/>
            </a:pPr>
            <a:r>
              <a:rPr lang="en-US" sz="2400" b="1" dirty="0">
                <a:ln>
                  <a:solidFill>
                    <a:sysClr val="windowText" lastClr="000000"/>
                  </a:solidFill>
                </a:ln>
                <a:solidFill>
                  <a:schemeClr val="bg1"/>
                </a:solidFill>
                <a:latin typeface="Petrona" pitchFamily="34" charset="0"/>
                <a:ea typeface="Petrona" pitchFamily="34" charset="-122"/>
                <a:cs typeface="Petrona" pitchFamily="34" charset="-120"/>
              </a:rPr>
              <a:t>4</a:t>
            </a:r>
            <a:endParaRPr lang="en-US" sz="2400" dirty="0">
              <a:ln>
                <a:solidFill>
                  <a:sysClr val="windowText" lastClr="000000"/>
                </a:solidFill>
              </a:ln>
              <a:solidFill>
                <a:schemeClr val="bg1"/>
              </a:solidFill>
            </a:endParaRPr>
          </a:p>
        </p:txBody>
      </p:sp>
      <p:sp>
        <p:nvSpPr>
          <p:cNvPr id="20" name="Text 15">
            <a:extLst>
              <a:ext uri="{FF2B5EF4-FFF2-40B4-BE49-F238E27FC236}">
                <a16:creationId xmlns:a16="http://schemas.microsoft.com/office/drawing/2014/main" id="{808454DA-8E33-FC38-A571-130E35208831}"/>
              </a:ext>
            </a:extLst>
          </p:cNvPr>
          <p:cNvSpPr/>
          <p:nvPr/>
        </p:nvSpPr>
        <p:spPr>
          <a:xfrm>
            <a:off x="1297115" y="5461679"/>
            <a:ext cx="3264398" cy="291822"/>
          </a:xfrm>
          <a:prstGeom prst="rect">
            <a:avLst/>
          </a:prstGeom>
          <a:noFill/>
          <a:ln/>
        </p:spPr>
        <p:txBody>
          <a:bodyPr wrap="none" lIns="0" tIns="0" rIns="0" bIns="0" rtlCol="0" anchor="t"/>
          <a:lstStyle/>
          <a:p>
            <a:pPr marL="0" indent="0">
              <a:lnSpc>
                <a:spcPts val="2250"/>
              </a:lnSpc>
              <a:buNone/>
            </a:pPr>
            <a:r>
              <a:rPr lang="en-US" sz="2000" b="1" dirty="0">
                <a:solidFill>
                  <a:schemeClr val="bg1"/>
                </a:solidFill>
                <a:latin typeface="Petrona" pitchFamily="34" charset="0"/>
                <a:ea typeface="Petrona" pitchFamily="34" charset="-122"/>
                <a:cs typeface="Petrona" pitchFamily="34" charset="-120"/>
              </a:rPr>
              <a:t>User Interface</a:t>
            </a:r>
            <a:endParaRPr lang="en-US" sz="2000" dirty="0">
              <a:solidFill>
                <a:schemeClr val="bg1"/>
              </a:solidFill>
            </a:endParaRPr>
          </a:p>
        </p:txBody>
      </p:sp>
      <p:sp>
        <p:nvSpPr>
          <p:cNvPr id="21" name="Text 16">
            <a:extLst>
              <a:ext uri="{FF2B5EF4-FFF2-40B4-BE49-F238E27FC236}">
                <a16:creationId xmlns:a16="http://schemas.microsoft.com/office/drawing/2014/main" id="{25705351-FA3C-5404-A844-6A1B378C4AB3}"/>
              </a:ext>
            </a:extLst>
          </p:cNvPr>
          <p:cNvSpPr/>
          <p:nvPr/>
        </p:nvSpPr>
        <p:spPr>
          <a:xfrm>
            <a:off x="1297113" y="5782144"/>
            <a:ext cx="10233949" cy="569119"/>
          </a:xfrm>
          <a:prstGeom prst="rect">
            <a:avLst/>
          </a:prstGeom>
          <a:noFill/>
          <a:ln/>
        </p:spPr>
        <p:txBody>
          <a:bodyPr wrap="square" lIns="0" tIns="0" rIns="0" bIns="0" rtlCol="0" anchor="t"/>
          <a:lstStyle/>
          <a:p>
            <a:pPr marL="0" indent="0">
              <a:lnSpc>
                <a:spcPts val="2200"/>
              </a:lnSpc>
              <a:buNone/>
            </a:pPr>
            <a:r>
              <a:rPr lang="en-US" sz="1600" dirty="0">
                <a:solidFill>
                  <a:schemeClr val="bg1"/>
                </a:solidFill>
                <a:latin typeface="Inter" pitchFamily="34" charset="0"/>
                <a:ea typeface="Inter" pitchFamily="34" charset="-122"/>
                <a:cs typeface="Inter" pitchFamily="34" charset="-120"/>
              </a:rPr>
              <a:t>The user interface is designed to be user-friendly and intuitive, facilitating easy adoption and utilization by healthcare professionals.</a:t>
            </a:r>
            <a:endParaRPr lang="en-US" sz="16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4D5A67-8710-EE02-619C-44C6DB730AFF}"/>
              </a:ext>
            </a:extLst>
          </p:cNvPr>
          <p:cNvSpPr txBox="1"/>
          <p:nvPr/>
        </p:nvSpPr>
        <p:spPr>
          <a:xfrm>
            <a:off x="3376061" y="3429000"/>
            <a:ext cx="4632158" cy="8425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ts val="4550"/>
              </a:lnSpc>
              <a:spcBef>
                <a:spcPts val="0"/>
              </a:spcBef>
              <a:spcAft>
                <a:spcPts val="0"/>
              </a:spcAft>
              <a:buClrTx/>
              <a:buSzTx/>
              <a:buFontTx/>
              <a:buNone/>
              <a:tabLst/>
              <a:defRPr/>
            </a:pPr>
            <a:r>
              <a:rPr kumimoji="0" lang="en-US" sz="8000" b="1" i="0" u="none" strike="noStrike" kern="1200" cap="none" spc="0" normalizeH="0" baseline="0" noProof="0" dirty="0">
                <a:ln>
                  <a:noFill/>
                </a:ln>
                <a:solidFill>
                  <a:schemeClr val="bg1"/>
                </a:solidFill>
                <a:effectLst/>
                <a:uLnTx/>
                <a:uFillTx/>
                <a:latin typeface="Colonna MT" panose="04020805060202030203" pitchFamily="82" charset="0"/>
                <a:ea typeface="Calibri" panose="020F0502020204030204" pitchFamily="34" charset="0"/>
                <a:cs typeface="Calibri" panose="020F0502020204030204" pitchFamily="34" charset="0"/>
              </a:rPr>
              <a:t>Thankyou!</a:t>
            </a:r>
            <a:endParaRPr kumimoji="0" lang="en-US" sz="8000" b="0" i="0" u="none" strike="noStrike" kern="1200" cap="none" spc="0" normalizeH="0" baseline="0" noProof="0" dirty="0">
              <a:ln>
                <a:noFill/>
              </a:ln>
              <a:solidFill>
                <a:schemeClr val="bg1"/>
              </a:solidFill>
              <a:effectLst/>
              <a:uLnTx/>
              <a:uFillTx/>
              <a:latin typeface="Colonna MT" panose="04020805060202030203" pitchFamily="82"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0796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A3003A93-98A8-A37B-C923-B3C98C8DC723}"/>
              </a:ext>
            </a:extLst>
          </p:cNvPr>
          <p:cNvGraphicFramePr/>
          <p:nvPr>
            <p:extLst>
              <p:ext uri="{D42A27DB-BD31-4B8C-83A1-F6EECF244321}">
                <p14:modId xmlns:p14="http://schemas.microsoft.com/office/powerpoint/2010/main" val="1151730216"/>
              </p:ext>
            </p:extLst>
          </p:nvPr>
        </p:nvGraphicFramePr>
        <p:xfrm>
          <a:off x="825500" y="1940943"/>
          <a:ext cx="10207685" cy="4470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4D8AF25-4CAB-1404-4FA2-F1FE36768789}"/>
              </a:ext>
            </a:extLst>
          </p:cNvPr>
          <p:cNvSpPr txBox="1"/>
          <p:nvPr/>
        </p:nvSpPr>
        <p:spPr>
          <a:xfrm>
            <a:off x="825500" y="117275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400"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ABOUT US:</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Alternate Process 22">
            <a:extLst>
              <a:ext uri="{FF2B5EF4-FFF2-40B4-BE49-F238E27FC236}">
                <a16:creationId xmlns:a16="http://schemas.microsoft.com/office/drawing/2014/main" id="{D0FA1264-4A11-2023-72F4-22739C4B3DB4}"/>
              </a:ext>
            </a:extLst>
          </p:cNvPr>
          <p:cNvSpPr/>
          <p:nvPr/>
        </p:nvSpPr>
        <p:spPr>
          <a:xfrm>
            <a:off x="8117451" y="2337758"/>
            <a:ext cx="3804256" cy="4183811"/>
          </a:xfrm>
          <a:prstGeom prst="flowChartAlternateProcess">
            <a:avLst/>
          </a:prstGeom>
          <a:solidFill>
            <a:srgbClr val="083377"/>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21" name="Flowchart: Alternate Process 20">
            <a:extLst>
              <a:ext uri="{FF2B5EF4-FFF2-40B4-BE49-F238E27FC236}">
                <a16:creationId xmlns:a16="http://schemas.microsoft.com/office/drawing/2014/main" id="{8A122547-413A-FCFC-C576-F1FD87250449}"/>
              </a:ext>
            </a:extLst>
          </p:cNvPr>
          <p:cNvSpPr/>
          <p:nvPr/>
        </p:nvSpPr>
        <p:spPr>
          <a:xfrm>
            <a:off x="577044" y="2337758"/>
            <a:ext cx="3942709" cy="4183811"/>
          </a:xfrm>
          <a:prstGeom prst="flowChartAlternateProcess">
            <a:avLst/>
          </a:prstGeom>
          <a:solidFill>
            <a:srgbClr val="083377"/>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7" name="TextBox 6">
            <a:extLst>
              <a:ext uri="{FF2B5EF4-FFF2-40B4-BE49-F238E27FC236}">
                <a16:creationId xmlns:a16="http://schemas.microsoft.com/office/drawing/2014/main" id="{D7067C29-24E8-2469-221E-61A4CF43CD16}"/>
              </a:ext>
            </a:extLst>
          </p:cNvPr>
          <p:cNvSpPr txBox="1"/>
          <p:nvPr/>
        </p:nvSpPr>
        <p:spPr>
          <a:xfrm>
            <a:off x="2507645" y="838462"/>
            <a:ext cx="8547100" cy="10570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ts val="8800"/>
              </a:lnSpc>
              <a:spcBef>
                <a:spcPts val="0"/>
              </a:spcBef>
              <a:spcAft>
                <a:spcPts val="0"/>
              </a:spcAft>
              <a:buClrTx/>
              <a:buSzTx/>
              <a:buFontTx/>
              <a:buNone/>
              <a:tabLst/>
              <a:defRPr/>
            </a:pPr>
            <a:r>
              <a:rPr kumimoji="0" lang="en-US" sz="3600" b="1" i="0" u="none" strike="noStrike" kern="1200" cap="none" spc="0" normalizeH="0" baseline="0" noProof="0" dirty="0" err="1">
                <a:ln>
                  <a:noFill/>
                </a:ln>
                <a:solidFill>
                  <a:schemeClr val="bg1"/>
                </a:solidFill>
                <a:effectLst>
                  <a:glow rad="139700">
                    <a:schemeClr val="accent1">
                      <a:satMod val="175000"/>
                      <a:alpha val="40000"/>
                    </a:schemeClr>
                  </a:glow>
                </a:effectLst>
                <a:uLnTx/>
                <a:uFillTx/>
                <a:latin typeface="Petrona" pitchFamily="34" charset="0"/>
                <a:ea typeface="Petrona" pitchFamily="34" charset="-122"/>
                <a:cs typeface="Petrona" pitchFamily="34" charset="-120"/>
              </a:rPr>
              <a:t>FormRx</a:t>
            </a:r>
            <a:r>
              <a:rPr kumimoji="0" lang="en-US" sz="3600" b="1" i="0" u="none" strike="noStrike" kern="1200" cap="none" spc="0" normalizeH="0" baseline="0" noProof="0" dirty="0">
                <a:ln>
                  <a:noFill/>
                </a:ln>
                <a:solidFill>
                  <a:schemeClr val="bg1"/>
                </a:solidFill>
                <a:effectLst>
                  <a:glow rad="139700">
                    <a:schemeClr val="accent1">
                      <a:satMod val="175000"/>
                      <a:alpha val="40000"/>
                    </a:schemeClr>
                  </a:glow>
                </a:effectLst>
                <a:uLnTx/>
                <a:uFillTx/>
                <a:latin typeface="Petrona" pitchFamily="34" charset="0"/>
                <a:ea typeface="Petrona" pitchFamily="34" charset="-122"/>
                <a:cs typeface="Petrona" pitchFamily="34" charset="-120"/>
              </a:rPr>
              <a:t>: Medical Diagnosis Extractor</a:t>
            </a:r>
            <a:endParaRPr kumimoji="0" lang="en-US" sz="3600" b="0" i="0" u="none" strike="noStrike" kern="1200" cap="none" spc="0" normalizeH="0" baseline="0" noProof="0" dirty="0">
              <a:ln>
                <a:noFill/>
              </a:ln>
              <a:solidFill>
                <a:schemeClr val="bg1"/>
              </a:solidFill>
              <a:effectLst>
                <a:glow rad="139700">
                  <a:schemeClr val="accent1">
                    <a:satMod val="175000"/>
                    <a:alpha val="40000"/>
                  </a:schemeClr>
                </a:glow>
              </a:effectLst>
              <a:uLnTx/>
              <a:uFillTx/>
              <a:latin typeface="Calibri" panose="020F0502020204030204"/>
              <a:ea typeface="+mn-ea"/>
              <a:cs typeface="+mn-cs"/>
            </a:endParaRPr>
          </a:p>
        </p:txBody>
      </p:sp>
      <p:sp>
        <p:nvSpPr>
          <p:cNvPr id="11" name="Text 1">
            <a:extLst>
              <a:ext uri="{FF2B5EF4-FFF2-40B4-BE49-F238E27FC236}">
                <a16:creationId xmlns:a16="http://schemas.microsoft.com/office/drawing/2014/main" id="{2AD075CE-BA7B-1EC2-964C-5AED59CDA47D}"/>
              </a:ext>
            </a:extLst>
          </p:cNvPr>
          <p:cNvSpPr/>
          <p:nvPr/>
        </p:nvSpPr>
        <p:spPr>
          <a:xfrm>
            <a:off x="801828" y="3206699"/>
            <a:ext cx="3477377" cy="3382882"/>
          </a:xfrm>
          <a:prstGeom prst="rect">
            <a:avLst/>
          </a:prstGeom>
          <a:noFill/>
          <a:ln/>
        </p:spPr>
        <p:txBody>
          <a:bodyPr wrap="square" lIns="0" tIns="0" rIns="0" bIns="0" rtlCol="0" anchor="t"/>
          <a:lstStyle/>
          <a:p>
            <a:pPr marL="0" indent="0" algn="ctr">
              <a:buNone/>
            </a:pP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Insurance companies struggle with slow and error-prone claims processing due to manual extraction of medical diagnoses from handwritten forms.</a:t>
            </a:r>
          </a:p>
          <a:p>
            <a:pPr marL="0" indent="0" algn="ctr">
              <a:buNone/>
            </a:pP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This process leads to inefficiencies and inaccuracies, increasing both time and cost for insurers.</a:t>
            </a:r>
          </a:p>
          <a:p>
            <a:pPr marL="0" indent="0" algn="ctr">
              <a:buNone/>
            </a:pPr>
            <a:endParaRPr lang="en-US" sz="900" dirty="0">
              <a:solidFill>
                <a:schemeClr val="bg1"/>
              </a:solidFill>
              <a:latin typeface="Times New Roman" panose="02020603050405020304" pitchFamily="18" charset="0"/>
              <a:ea typeface="Inter" pitchFamily="34" charset="-122"/>
              <a:cs typeface="Times New Roman" panose="02020603050405020304" pitchFamily="18" charset="0"/>
            </a:endParaRPr>
          </a:p>
          <a:p>
            <a:pPr marL="0" indent="0" algn="ctr">
              <a:buNone/>
            </a:pPr>
            <a:endParaRPr lang="en-US" sz="1200" dirty="0">
              <a:solidFill>
                <a:schemeClr val="bg1"/>
              </a:solidFill>
              <a:latin typeface="Times New Roman" panose="02020603050405020304" pitchFamily="18" charset="0"/>
              <a:ea typeface="Inter" pitchFamily="34" charset="-122"/>
              <a:cs typeface="Times New Roman" panose="02020603050405020304" pitchFamily="18" charset="0"/>
            </a:endParaRP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GOAL:</a:t>
            </a:r>
            <a:endParaRPr kumimoji="0" lang="en-IN" sz="1600" b="0" i="0" u="none" strike="noStrike" kern="0" cap="none" spc="0" normalizeH="0" baseline="0" noProof="0" dirty="0">
              <a:ln>
                <a:noFill/>
              </a:ln>
              <a:solidFill>
                <a:srgbClr val="000000"/>
              </a:solidFill>
              <a:effectLst/>
              <a:uLnTx/>
              <a:uFillTx/>
              <a:latin typeface="Aptos"/>
              <a:sym typeface="Aptos"/>
            </a:endParaRPr>
          </a:p>
          <a:p>
            <a:pPr marL="0" indent="0" algn="ctr">
              <a:buNone/>
            </a:pPr>
            <a:endParaRPr lang="en-US" sz="700" dirty="0">
              <a:solidFill>
                <a:schemeClr val="bg1"/>
              </a:solidFill>
              <a:latin typeface="Times New Roman" panose="02020603050405020304" pitchFamily="18" charset="0"/>
              <a:ea typeface="Inter" pitchFamily="34" charset="-122"/>
              <a:cs typeface="Times New Roman" panose="02020603050405020304" pitchFamily="18" charset="0"/>
            </a:endParaRPr>
          </a:p>
          <a:p>
            <a:pPr marL="0" indent="0" algn="ctr">
              <a:buNone/>
            </a:pP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Build an AI-powered solution to automate the extraction of medical diagnoses from handwritten medical forms, ensuring accuracy and speed in the claims process.</a:t>
            </a:r>
          </a:p>
        </p:txBody>
      </p:sp>
      <p:sp>
        <p:nvSpPr>
          <p:cNvPr id="12" name="TextBox 11">
            <a:extLst>
              <a:ext uri="{FF2B5EF4-FFF2-40B4-BE49-F238E27FC236}">
                <a16:creationId xmlns:a16="http://schemas.microsoft.com/office/drawing/2014/main" id="{F32ACB33-5F71-30F3-CA04-69096A0BF5D4}"/>
              </a:ext>
            </a:extLst>
          </p:cNvPr>
          <p:cNvSpPr txBox="1"/>
          <p:nvPr/>
        </p:nvSpPr>
        <p:spPr>
          <a:xfrm>
            <a:off x="870833" y="2600657"/>
            <a:ext cx="32736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REAL-LIFE PROBLEM</a:t>
            </a:r>
            <a:endParaRPr lang="en-IN" sz="1400" dirty="0"/>
          </a:p>
        </p:txBody>
      </p:sp>
      <p:sp>
        <p:nvSpPr>
          <p:cNvPr id="14" name="Text 1">
            <a:extLst>
              <a:ext uri="{FF2B5EF4-FFF2-40B4-BE49-F238E27FC236}">
                <a16:creationId xmlns:a16="http://schemas.microsoft.com/office/drawing/2014/main" id="{9F5E6323-3630-7C5F-132E-48E21852FD37}"/>
              </a:ext>
            </a:extLst>
          </p:cNvPr>
          <p:cNvSpPr/>
          <p:nvPr/>
        </p:nvSpPr>
        <p:spPr>
          <a:xfrm>
            <a:off x="8208463" y="3206699"/>
            <a:ext cx="3618511" cy="3227271"/>
          </a:xfrm>
          <a:prstGeom prst="rect">
            <a:avLst/>
          </a:prstGeom>
          <a:noFill/>
          <a:ln/>
        </p:spPr>
        <p:txBody>
          <a:bodyPr wrap="square" lIns="0" tIns="0" rIns="0" bIns="0" rtlCol="0" anchor="t"/>
          <a:lstStyle/>
          <a:p>
            <a:pPr marL="0" indent="0" algn="ctr">
              <a:buNone/>
            </a:pPr>
            <a:r>
              <a:rPr lang="en-US" sz="1400" dirty="0" err="1">
                <a:solidFill>
                  <a:schemeClr val="bg1"/>
                </a:solidFill>
                <a:latin typeface="Times New Roman" panose="02020603050405020304" pitchFamily="18" charset="0"/>
                <a:ea typeface="Inter" pitchFamily="34" charset="-122"/>
                <a:cs typeface="Times New Roman" panose="02020603050405020304" pitchFamily="18" charset="0"/>
              </a:rPr>
              <a:t>FormRx</a:t>
            </a: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 offers a cutting-edge system combining OCR (Optical Character Recognition) and NER (Named Entity Recognition) technologies to digitalize handwritten diagnoses, improving processing times and data accuracy.</a:t>
            </a:r>
          </a:p>
          <a:p>
            <a:pPr marL="0" indent="0" algn="ctr">
              <a:buNone/>
            </a:pPr>
            <a:endParaRPr lang="en-US" sz="1400" dirty="0">
              <a:solidFill>
                <a:schemeClr val="bg1"/>
              </a:solidFill>
              <a:latin typeface="Times New Roman" panose="02020603050405020304" pitchFamily="18" charset="0"/>
              <a:ea typeface="Inter" pitchFamily="34" charset="-122"/>
              <a:cs typeface="Times New Roman" panose="02020603050405020304" pitchFamily="18" charset="0"/>
            </a:endParaRPr>
          </a:p>
          <a:p>
            <a:pPr marL="0" indent="0" algn="ctr">
              <a:buNone/>
            </a:pPr>
            <a:endParaRPr lang="en-US" sz="800" dirty="0">
              <a:solidFill>
                <a:schemeClr val="bg1"/>
              </a:solidFill>
              <a:latin typeface="Times New Roman" panose="02020603050405020304" pitchFamily="18" charset="0"/>
              <a:ea typeface="Inter" pitchFamily="34" charset="-122"/>
              <a:cs typeface="Times New Roman" panose="02020603050405020304" pitchFamily="18" charset="0"/>
            </a:endParaRP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KEY BENEFITS:</a:t>
            </a:r>
            <a:endParaRPr kumimoji="0" lang="en-IN" sz="1600" b="0" i="0" u="none" strike="noStrike" kern="0" cap="none" spc="0" normalizeH="0" baseline="0" noProof="0" dirty="0">
              <a:ln>
                <a:noFill/>
              </a:ln>
              <a:solidFill>
                <a:srgbClr val="000000"/>
              </a:solidFill>
              <a:effectLst/>
              <a:uLnTx/>
              <a:uFillTx/>
              <a:latin typeface="Aptos"/>
              <a:sym typeface="Aptos"/>
            </a:endParaRPr>
          </a:p>
          <a:p>
            <a:pPr marL="0" indent="0" algn="ctr">
              <a:buNone/>
            </a:pPr>
            <a:endParaRPr lang="en-US" sz="1400" dirty="0">
              <a:solidFill>
                <a:schemeClr val="bg1"/>
              </a:solidFill>
              <a:latin typeface="Times New Roman" panose="02020603050405020304" pitchFamily="18" charset="0"/>
              <a:ea typeface="Inter" pitchFamily="34" charset="-122"/>
              <a:cs typeface="Times New Roman" panose="02020603050405020304" pitchFamily="18" charset="0"/>
            </a:endParaRPr>
          </a:p>
          <a:p>
            <a:pPr marL="0" indent="0" algn="ctr">
              <a:buNone/>
            </a:pP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Automation: Eliminates manual data entry.</a:t>
            </a:r>
          </a:p>
          <a:p>
            <a:pPr marL="0" indent="0" algn="ctr">
              <a:buNone/>
            </a:pP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Accuracy: Reduces human error by using advanced AI models.</a:t>
            </a:r>
          </a:p>
          <a:p>
            <a:pPr marL="0" indent="0" algn="ctr">
              <a:buNone/>
            </a:pP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Scalability: Capable of processing large volumes of medical forms effortlessly</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C392F8C-6E48-AFA3-405A-BEF264A6597B}"/>
              </a:ext>
            </a:extLst>
          </p:cNvPr>
          <p:cNvSpPr txBox="1"/>
          <p:nvPr/>
        </p:nvSpPr>
        <p:spPr>
          <a:xfrm>
            <a:off x="8383372" y="2600657"/>
            <a:ext cx="32736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SOLUTION</a:t>
            </a:r>
            <a:endParaRPr lang="en-IN" sz="1400" dirty="0"/>
          </a:p>
        </p:txBody>
      </p:sp>
      <p:sp>
        <p:nvSpPr>
          <p:cNvPr id="25" name="Flowchart: Alternate Process 24">
            <a:extLst>
              <a:ext uri="{FF2B5EF4-FFF2-40B4-BE49-F238E27FC236}">
                <a16:creationId xmlns:a16="http://schemas.microsoft.com/office/drawing/2014/main" id="{4AC43400-86E1-FEB0-1FD5-7F82C04F5A5B}"/>
              </a:ext>
            </a:extLst>
          </p:cNvPr>
          <p:cNvSpPr/>
          <p:nvPr/>
        </p:nvSpPr>
        <p:spPr>
          <a:xfrm>
            <a:off x="4809088" y="2354011"/>
            <a:ext cx="3044401" cy="4183811"/>
          </a:xfrm>
          <a:prstGeom prst="flowChartAlternateProcess">
            <a:avLst/>
          </a:prstGeom>
          <a:solidFill>
            <a:srgbClr val="083377"/>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26" name="Text 1">
            <a:extLst>
              <a:ext uri="{FF2B5EF4-FFF2-40B4-BE49-F238E27FC236}">
                <a16:creationId xmlns:a16="http://schemas.microsoft.com/office/drawing/2014/main" id="{6EEB573C-FCCF-0F42-3E1F-4A0B472FE21B}"/>
              </a:ext>
            </a:extLst>
          </p:cNvPr>
          <p:cNvSpPr/>
          <p:nvPr/>
        </p:nvSpPr>
        <p:spPr>
          <a:xfrm>
            <a:off x="4996980" y="3626815"/>
            <a:ext cx="2555830" cy="1599791"/>
          </a:xfrm>
          <a:prstGeom prst="rect">
            <a:avLst/>
          </a:prstGeom>
          <a:noFill/>
          <a:ln/>
        </p:spPr>
        <p:txBody>
          <a:bodyPr wrap="square" lIns="0" tIns="0" rIns="0" bIns="0" rtlCol="0" anchor="t"/>
          <a:lstStyle/>
          <a:p>
            <a:pPr marL="0" indent="0" algn="ctr">
              <a:buNone/>
            </a:pPr>
            <a:r>
              <a:rPr lang="en-US" sz="1400" dirty="0">
                <a:solidFill>
                  <a:schemeClr val="bg1"/>
                </a:solidFill>
                <a:latin typeface="Times New Roman" panose="02020603050405020304" pitchFamily="18" charset="0"/>
                <a:ea typeface="Inter" pitchFamily="34" charset="-122"/>
                <a:cs typeface="Times New Roman" panose="02020603050405020304" pitchFamily="18" charset="0"/>
              </a:rPr>
              <a:t>Medical Diagnosis Extraction. Develop a solution to accurately extract medical diagnoses from handwritten medical forms to digitalize medical forms and improve the efficiency as well as accuracy of claims processing.</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6855A9DE-71AE-85CA-07A6-9466B69B9BE6}"/>
              </a:ext>
            </a:extLst>
          </p:cNvPr>
          <p:cNvSpPr txBox="1"/>
          <p:nvPr/>
        </p:nvSpPr>
        <p:spPr>
          <a:xfrm>
            <a:off x="4724675" y="2646823"/>
            <a:ext cx="324272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PROBLEM STATEMENT:</a:t>
            </a:r>
            <a:br>
              <a:rPr kumimoji="0" lang="en-US"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br>
            <a:r>
              <a:rPr kumimoji="0" lang="en-US"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(PS-2)</a:t>
            </a:r>
            <a:endParaRPr lang="en-IN"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Rounded Corners 115">
            <a:extLst>
              <a:ext uri="{FF2B5EF4-FFF2-40B4-BE49-F238E27FC236}">
                <a16:creationId xmlns:a16="http://schemas.microsoft.com/office/drawing/2014/main" id="{F1E9B313-C71C-26D1-EAE2-6630864DC7EF}"/>
              </a:ext>
            </a:extLst>
          </p:cNvPr>
          <p:cNvSpPr/>
          <p:nvPr/>
        </p:nvSpPr>
        <p:spPr>
          <a:xfrm>
            <a:off x="10014961" y="2470100"/>
            <a:ext cx="2000436" cy="3768136"/>
          </a:xfrm>
          <a:prstGeom prst="roundRect">
            <a:avLst/>
          </a:prstGeom>
          <a:solidFill>
            <a:srgbClr val="156082"/>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115" name="Rectangle: Rounded Corners 114">
            <a:extLst>
              <a:ext uri="{FF2B5EF4-FFF2-40B4-BE49-F238E27FC236}">
                <a16:creationId xmlns:a16="http://schemas.microsoft.com/office/drawing/2014/main" id="{128B72B6-CD99-F8F5-6B28-8CB96B8AB7B4}"/>
              </a:ext>
            </a:extLst>
          </p:cNvPr>
          <p:cNvSpPr/>
          <p:nvPr/>
        </p:nvSpPr>
        <p:spPr>
          <a:xfrm>
            <a:off x="7617341" y="2432450"/>
            <a:ext cx="2000436" cy="3768136"/>
          </a:xfrm>
          <a:prstGeom prst="roundRect">
            <a:avLst/>
          </a:prstGeom>
          <a:solidFill>
            <a:srgbClr val="156082"/>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103" name="Rectangle: Rounded Corners 102">
            <a:extLst>
              <a:ext uri="{FF2B5EF4-FFF2-40B4-BE49-F238E27FC236}">
                <a16:creationId xmlns:a16="http://schemas.microsoft.com/office/drawing/2014/main" id="{60F06756-C0CD-E6AA-D246-8FD233989314}"/>
              </a:ext>
            </a:extLst>
          </p:cNvPr>
          <p:cNvSpPr/>
          <p:nvPr/>
        </p:nvSpPr>
        <p:spPr>
          <a:xfrm>
            <a:off x="5175674" y="2432450"/>
            <a:ext cx="2000436" cy="3768136"/>
          </a:xfrm>
          <a:prstGeom prst="roundRect">
            <a:avLst/>
          </a:prstGeom>
          <a:solidFill>
            <a:srgbClr val="156082"/>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102" name="Rectangle: Rounded Corners 101">
            <a:extLst>
              <a:ext uri="{FF2B5EF4-FFF2-40B4-BE49-F238E27FC236}">
                <a16:creationId xmlns:a16="http://schemas.microsoft.com/office/drawing/2014/main" id="{68A11626-2781-DEE4-9604-A5177E2E2C2C}"/>
              </a:ext>
            </a:extLst>
          </p:cNvPr>
          <p:cNvSpPr/>
          <p:nvPr/>
        </p:nvSpPr>
        <p:spPr>
          <a:xfrm>
            <a:off x="2750718" y="2432450"/>
            <a:ext cx="2000436" cy="3768136"/>
          </a:xfrm>
          <a:prstGeom prst="roundRect">
            <a:avLst/>
          </a:prstGeom>
          <a:solidFill>
            <a:srgbClr val="156082"/>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93" name="Rectangle: Rounded Corners 92">
            <a:extLst>
              <a:ext uri="{FF2B5EF4-FFF2-40B4-BE49-F238E27FC236}">
                <a16:creationId xmlns:a16="http://schemas.microsoft.com/office/drawing/2014/main" id="{CCB95287-831F-6EA9-7227-BE0B06700FD7}"/>
              </a:ext>
            </a:extLst>
          </p:cNvPr>
          <p:cNvSpPr/>
          <p:nvPr/>
        </p:nvSpPr>
        <p:spPr>
          <a:xfrm>
            <a:off x="239693" y="2443499"/>
            <a:ext cx="2000436" cy="3768136"/>
          </a:xfrm>
          <a:prstGeom prst="roundRect">
            <a:avLst/>
          </a:prstGeom>
          <a:solidFill>
            <a:srgbClr val="156082"/>
          </a:solidFill>
          <a:ln w="1905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Aptos"/>
            </a:endParaRPr>
          </a:p>
        </p:txBody>
      </p:sp>
      <p:sp>
        <p:nvSpPr>
          <p:cNvPr id="35" name="Text 5">
            <a:extLst>
              <a:ext uri="{FF2B5EF4-FFF2-40B4-BE49-F238E27FC236}">
                <a16:creationId xmlns:a16="http://schemas.microsoft.com/office/drawing/2014/main" id="{EB301B96-7548-B547-5A36-71EEEC3411E3}"/>
              </a:ext>
            </a:extLst>
          </p:cNvPr>
          <p:cNvSpPr/>
          <p:nvPr/>
        </p:nvSpPr>
        <p:spPr>
          <a:xfrm>
            <a:off x="375195" y="1785275"/>
            <a:ext cx="1833008" cy="296688"/>
          </a:xfrm>
          <a:prstGeom prst="rect">
            <a:avLst/>
          </a:prstGeom>
          <a:noFill/>
          <a:ln/>
        </p:spPr>
        <p:txBody>
          <a:bodyPr wrap="none" lIns="0" tIns="0" rIns="0" bIns="0" rtlCol="0" anchor="t"/>
          <a:lstStyle/>
          <a:p>
            <a:pPr algn="ctr" hangingPunct="1">
              <a:lnSpc>
                <a:spcPts val="2000"/>
              </a:lnSpc>
            </a:pPr>
            <a:r>
              <a:rPr lang="en-US" sz="1600" b="1" kern="1200" dirty="0">
                <a:solidFill>
                  <a:schemeClr val="bg1"/>
                </a:solidFill>
                <a:latin typeface="Book Antiqua" panose="02040602050305030304" pitchFamily="18" charset="0"/>
                <a:ea typeface="Petrona" pitchFamily="34" charset="-122"/>
                <a:cs typeface="Petrona" pitchFamily="34" charset="-120"/>
              </a:rPr>
              <a:t>Form Capture</a:t>
            </a:r>
            <a:endParaRPr lang="en-US" sz="1600" kern="1200" dirty="0">
              <a:solidFill>
                <a:schemeClr val="bg1"/>
              </a:solidFill>
              <a:latin typeface="Book Antiqua" panose="02040602050305030304" pitchFamily="18" charset="0"/>
            </a:endParaRPr>
          </a:p>
        </p:txBody>
      </p:sp>
      <p:pic>
        <p:nvPicPr>
          <p:cNvPr id="57" name="Picture 56">
            <a:extLst>
              <a:ext uri="{FF2B5EF4-FFF2-40B4-BE49-F238E27FC236}">
                <a16:creationId xmlns:a16="http://schemas.microsoft.com/office/drawing/2014/main" id="{3DBB34FC-189D-A431-A978-16D0EDAA3C7D}"/>
              </a:ext>
            </a:extLst>
          </p:cNvPr>
          <p:cNvPicPr>
            <a:picLocks noChangeAspect="1"/>
          </p:cNvPicPr>
          <p:nvPr/>
        </p:nvPicPr>
        <p:blipFill>
          <a:blip r:embed="rId2"/>
          <a:stretch>
            <a:fillRect/>
          </a:stretch>
        </p:blipFill>
        <p:spPr>
          <a:xfrm>
            <a:off x="12842037" y="7719695"/>
            <a:ext cx="2734580" cy="673410"/>
          </a:xfrm>
          <a:prstGeom prst="rect">
            <a:avLst/>
          </a:prstGeom>
        </p:spPr>
      </p:pic>
      <p:sp>
        <p:nvSpPr>
          <p:cNvPr id="62" name="TextBox 61">
            <a:extLst>
              <a:ext uri="{FF2B5EF4-FFF2-40B4-BE49-F238E27FC236}">
                <a16:creationId xmlns:a16="http://schemas.microsoft.com/office/drawing/2014/main" id="{9E018637-A4C3-1814-9DFC-214A2B45F6BE}"/>
              </a:ext>
            </a:extLst>
          </p:cNvPr>
          <p:cNvSpPr txBox="1"/>
          <p:nvPr/>
        </p:nvSpPr>
        <p:spPr>
          <a:xfrm>
            <a:off x="328225" y="962074"/>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400"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PROCESS FLOW:</a:t>
            </a:r>
            <a:endParaRPr lang="en-IN" dirty="0"/>
          </a:p>
        </p:txBody>
      </p:sp>
      <p:sp>
        <p:nvSpPr>
          <p:cNvPr id="83" name="Text 10">
            <a:extLst>
              <a:ext uri="{FF2B5EF4-FFF2-40B4-BE49-F238E27FC236}">
                <a16:creationId xmlns:a16="http://schemas.microsoft.com/office/drawing/2014/main" id="{2C6C52B6-E637-7C90-C4E2-372159E43D15}"/>
              </a:ext>
            </a:extLst>
          </p:cNvPr>
          <p:cNvSpPr/>
          <p:nvPr/>
        </p:nvSpPr>
        <p:spPr>
          <a:xfrm>
            <a:off x="2890608" y="1687878"/>
            <a:ext cx="1747734" cy="578804"/>
          </a:xfrm>
          <a:prstGeom prst="rect">
            <a:avLst/>
          </a:prstGeom>
          <a:noFill/>
          <a:ln/>
        </p:spPr>
        <p:txBody>
          <a:bodyPr wrap="none" lIns="0" tIns="0" rIns="0" bIns="0" rtlCol="0" anchor="t"/>
          <a:lstStyle/>
          <a:p>
            <a:pPr algn="ctr" hangingPunct="1">
              <a:lnSpc>
                <a:spcPts val="2000"/>
              </a:lnSpc>
            </a:pPr>
            <a:r>
              <a:rPr lang="en-US" sz="1600" b="1" kern="1200" dirty="0">
                <a:solidFill>
                  <a:schemeClr val="bg1"/>
                </a:solidFill>
                <a:latin typeface="Book Antiqua" panose="02040602050305030304" pitchFamily="18" charset="0"/>
                <a:ea typeface="Petrona" pitchFamily="34" charset="-122"/>
                <a:cs typeface="Times New Roman" panose="02020603050405020304" pitchFamily="18" charset="0"/>
              </a:rPr>
              <a:t>Pre-processing </a:t>
            </a:r>
            <a:br>
              <a:rPr lang="en-US" sz="1600" b="1" kern="1200" dirty="0">
                <a:solidFill>
                  <a:schemeClr val="bg1"/>
                </a:solidFill>
                <a:latin typeface="Book Antiqua" panose="02040602050305030304" pitchFamily="18" charset="0"/>
                <a:ea typeface="Petrona" pitchFamily="34" charset="-122"/>
                <a:cs typeface="Times New Roman" panose="02020603050405020304" pitchFamily="18" charset="0"/>
              </a:rPr>
            </a:br>
            <a:r>
              <a:rPr lang="en-US" sz="1600" b="1" kern="1200" dirty="0">
                <a:solidFill>
                  <a:schemeClr val="bg1"/>
                </a:solidFill>
                <a:latin typeface="Book Antiqua" panose="02040602050305030304" pitchFamily="18" charset="0"/>
                <a:ea typeface="Petrona" pitchFamily="34" charset="-122"/>
                <a:cs typeface="Times New Roman" panose="02020603050405020304" pitchFamily="18" charset="0"/>
              </a:rPr>
              <a:t>&amp; Segmentation</a:t>
            </a:r>
          </a:p>
          <a:p>
            <a:pPr marL="342900" indent="-342900" hangingPunct="1">
              <a:lnSpc>
                <a:spcPts val="2000"/>
              </a:lnSpc>
              <a:buAutoNum type="arabicPeriod" startAt="2"/>
            </a:pPr>
            <a:endParaRPr lang="en-US" sz="1600" kern="1200" dirty="0">
              <a:solidFill>
                <a:schemeClr val="bg1"/>
              </a:solidFill>
              <a:latin typeface="Book Antiqua" panose="02040602050305030304" pitchFamily="18" charset="0"/>
              <a:cs typeface="Times New Roman" panose="02020603050405020304" pitchFamily="18" charset="0"/>
            </a:endParaRPr>
          </a:p>
        </p:txBody>
      </p:sp>
      <p:sp>
        <p:nvSpPr>
          <p:cNvPr id="85" name="Text 15">
            <a:extLst>
              <a:ext uri="{FF2B5EF4-FFF2-40B4-BE49-F238E27FC236}">
                <a16:creationId xmlns:a16="http://schemas.microsoft.com/office/drawing/2014/main" id="{C69B19E1-96C6-717E-D725-45FF7FA49EC5}"/>
              </a:ext>
            </a:extLst>
          </p:cNvPr>
          <p:cNvSpPr/>
          <p:nvPr/>
        </p:nvSpPr>
        <p:spPr>
          <a:xfrm>
            <a:off x="5237566" y="1687878"/>
            <a:ext cx="1876652" cy="578804"/>
          </a:xfrm>
          <a:prstGeom prst="rect">
            <a:avLst/>
          </a:prstGeom>
          <a:noFill/>
          <a:ln/>
        </p:spPr>
        <p:txBody>
          <a:bodyPr wrap="none" lIns="0" tIns="0" rIns="0" bIns="0" rtlCol="0" anchor="t"/>
          <a:lstStyle/>
          <a:p>
            <a:pPr algn="ctr" hangingPunct="1">
              <a:lnSpc>
                <a:spcPts val="2000"/>
              </a:lnSpc>
            </a:pPr>
            <a:r>
              <a:rPr lang="en-US" sz="1600" b="1" kern="1200" dirty="0">
                <a:solidFill>
                  <a:schemeClr val="bg1"/>
                </a:solidFill>
                <a:latin typeface="Book Antiqua" panose="02040602050305030304" pitchFamily="18" charset="0"/>
                <a:ea typeface="Petrona" pitchFamily="34" charset="-122"/>
                <a:cs typeface="Petrona" pitchFamily="34" charset="-120"/>
              </a:rPr>
              <a:t>Optical Character </a:t>
            </a:r>
            <a:br>
              <a:rPr lang="en-US" sz="1600" b="1" kern="1200" dirty="0">
                <a:solidFill>
                  <a:schemeClr val="bg1"/>
                </a:solidFill>
                <a:latin typeface="Book Antiqua" panose="02040602050305030304" pitchFamily="18" charset="0"/>
                <a:ea typeface="Petrona" pitchFamily="34" charset="-122"/>
                <a:cs typeface="Petrona" pitchFamily="34" charset="-120"/>
              </a:rPr>
            </a:br>
            <a:r>
              <a:rPr lang="en-US" sz="1600" b="1" kern="1200" dirty="0">
                <a:solidFill>
                  <a:schemeClr val="bg1"/>
                </a:solidFill>
                <a:latin typeface="Book Antiqua" panose="02040602050305030304" pitchFamily="18" charset="0"/>
                <a:ea typeface="Petrona" pitchFamily="34" charset="-122"/>
                <a:cs typeface="Petrona" pitchFamily="34" charset="-120"/>
              </a:rPr>
              <a:t>Recognition (OCR)</a:t>
            </a:r>
            <a:endParaRPr lang="en-US" sz="1600" kern="1200" dirty="0">
              <a:solidFill>
                <a:schemeClr val="bg1"/>
              </a:solidFill>
              <a:latin typeface="Book Antiqua" panose="02040602050305030304" pitchFamily="18" charset="0"/>
            </a:endParaRPr>
          </a:p>
        </p:txBody>
      </p:sp>
      <p:sp>
        <p:nvSpPr>
          <p:cNvPr id="87" name="Text 20">
            <a:extLst>
              <a:ext uri="{FF2B5EF4-FFF2-40B4-BE49-F238E27FC236}">
                <a16:creationId xmlns:a16="http://schemas.microsoft.com/office/drawing/2014/main" id="{C1C69D31-356F-9AFE-3D94-45FFA94EBBB3}"/>
              </a:ext>
            </a:extLst>
          </p:cNvPr>
          <p:cNvSpPr/>
          <p:nvPr/>
        </p:nvSpPr>
        <p:spPr>
          <a:xfrm>
            <a:off x="7602726" y="1687878"/>
            <a:ext cx="2015051" cy="578804"/>
          </a:xfrm>
          <a:prstGeom prst="rect">
            <a:avLst/>
          </a:prstGeom>
          <a:noFill/>
          <a:ln/>
        </p:spPr>
        <p:txBody>
          <a:bodyPr wrap="none" lIns="0" tIns="0" rIns="0" bIns="0" rtlCol="0" anchor="t"/>
          <a:lstStyle/>
          <a:p>
            <a:pPr algn="ctr" hangingPunct="1">
              <a:lnSpc>
                <a:spcPts val="2000"/>
              </a:lnSpc>
            </a:pPr>
            <a:r>
              <a:rPr lang="en-US" sz="1600" b="1" kern="1200" dirty="0">
                <a:solidFill>
                  <a:schemeClr val="bg1"/>
                </a:solidFill>
                <a:latin typeface="Book Antiqua" panose="02040602050305030304" pitchFamily="18" charset="0"/>
                <a:ea typeface="Petrona" pitchFamily="34" charset="-122"/>
                <a:cs typeface="Petrona" pitchFamily="34" charset="-120"/>
              </a:rPr>
              <a:t>Diagnosis Extraction </a:t>
            </a:r>
            <a:br>
              <a:rPr lang="en-US" sz="1600" b="1" kern="1200" dirty="0">
                <a:solidFill>
                  <a:schemeClr val="bg1"/>
                </a:solidFill>
                <a:latin typeface="Book Antiqua" panose="02040602050305030304" pitchFamily="18" charset="0"/>
                <a:ea typeface="Petrona" pitchFamily="34" charset="-122"/>
                <a:cs typeface="Petrona" pitchFamily="34" charset="-120"/>
              </a:rPr>
            </a:br>
            <a:r>
              <a:rPr lang="en-US" sz="1600" b="1" kern="1200" dirty="0">
                <a:solidFill>
                  <a:schemeClr val="bg1"/>
                </a:solidFill>
                <a:latin typeface="Book Antiqua" panose="02040602050305030304" pitchFamily="18" charset="0"/>
                <a:ea typeface="Petrona" pitchFamily="34" charset="-122"/>
                <a:cs typeface="Petrona" pitchFamily="34" charset="-120"/>
              </a:rPr>
              <a:t>and Validation</a:t>
            </a:r>
            <a:endParaRPr lang="en-US" sz="1600" kern="1200" dirty="0">
              <a:solidFill>
                <a:schemeClr val="bg1"/>
              </a:solidFill>
              <a:latin typeface="Book Antiqua" panose="02040602050305030304" pitchFamily="18" charset="0"/>
            </a:endParaRPr>
          </a:p>
        </p:txBody>
      </p:sp>
      <p:sp>
        <p:nvSpPr>
          <p:cNvPr id="89" name="Text 25">
            <a:extLst>
              <a:ext uri="{FF2B5EF4-FFF2-40B4-BE49-F238E27FC236}">
                <a16:creationId xmlns:a16="http://schemas.microsoft.com/office/drawing/2014/main" id="{7052573A-92E0-674C-34B6-FB28DD5CD4A1}"/>
              </a:ext>
            </a:extLst>
          </p:cNvPr>
          <p:cNvSpPr/>
          <p:nvPr/>
        </p:nvSpPr>
        <p:spPr>
          <a:xfrm>
            <a:off x="10106285" y="1715374"/>
            <a:ext cx="1747734" cy="636606"/>
          </a:xfrm>
          <a:prstGeom prst="rect">
            <a:avLst/>
          </a:prstGeom>
          <a:noFill/>
          <a:ln/>
        </p:spPr>
        <p:txBody>
          <a:bodyPr wrap="none" lIns="0" tIns="0" rIns="0" bIns="0" rtlCol="0" anchor="t"/>
          <a:lstStyle/>
          <a:p>
            <a:pPr algn="ctr" hangingPunct="1">
              <a:lnSpc>
                <a:spcPts val="2000"/>
              </a:lnSpc>
            </a:pPr>
            <a:r>
              <a:rPr lang="en-US" sz="1600" b="1" kern="1200" dirty="0">
                <a:solidFill>
                  <a:schemeClr val="bg1"/>
                </a:solidFill>
                <a:latin typeface="Times New Roman" panose="02020603050405020304" pitchFamily="18" charset="0"/>
                <a:ea typeface="Petrona" pitchFamily="34" charset="-122"/>
                <a:cs typeface="Times New Roman" panose="02020603050405020304" pitchFamily="18" charset="0"/>
              </a:rPr>
              <a:t>Output Generation </a:t>
            </a:r>
            <a:br>
              <a:rPr lang="en-US" sz="1600" b="1" kern="1200" dirty="0">
                <a:solidFill>
                  <a:schemeClr val="bg1"/>
                </a:solidFill>
                <a:latin typeface="Times New Roman" panose="02020603050405020304" pitchFamily="18" charset="0"/>
                <a:ea typeface="Petrona" pitchFamily="34" charset="-122"/>
                <a:cs typeface="Times New Roman" panose="02020603050405020304" pitchFamily="18" charset="0"/>
              </a:rPr>
            </a:br>
            <a:r>
              <a:rPr lang="en-US" sz="1600" b="1" kern="1200" dirty="0">
                <a:solidFill>
                  <a:schemeClr val="bg1"/>
                </a:solidFill>
                <a:latin typeface="Times New Roman" panose="02020603050405020304" pitchFamily="18" charset="0"/>
                <a:ea typeface="Petrona" pitchFamily="34" charset="-122"/>
                <a:cs typeface="Times New Roman" panose="02020603050405020304" pitchFamily="18" charset="0"/>
              </a:rPr>
              <a:t>and Integration</a:t>
            </a:r>
            <a:endParaRPr lang="en-US" sz="1600" kern="1200" dirty="0">
              <a:solidFill>
                <a:schemeClr val="bg1"/>
              </a:solidFill>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5AC0FA53-3362-4796-B42C-7BAEEAA82ABD}"/>
              </a:ext>
            </a:extLst>
          </p:cNvPr>
          <p:cNvSpPr/>
          <p:nvPr/>
        </p:nvSpPr>
        <p:spPr>
          <a:xfrm>
            <a:off x="328225" y="2443499"/>
            <a:ext cx="1926949" cy="3619949"/>
          </a:xfrm>
          <a:prstGeom prst="rect">
            <a:avLst/>
          </a:prstGeom>
        </p:spPr>
        <p:txBody>
          <a:bodyPr/>
          <a:lstStyle/>
          <a:p>
            <a:pPr lvl="0"/>
            <a:r>
              <a:rPr lang="en-US" sz="1600" b="0" i="0" baseline="0" dirty="0">
                <a:solidFill>
                  <a:schemeClr val="bg1"/>
                </a:solidFill>
                <a:latin typeface="Times New Roman" panose="02020603050405020304" pitchFamily="18" charset="0"/>
                <a:cs typeface="Times New Roman" panose="02020603050405020304" pitchFamily="18" charset="0"/>
              </a:rPr>
              <a:t>The process begins with the capture of handwritten medical forms. These forms can be submitted electronically or physically. The system will automatically scan and digitalize the forms, ensuring high-quality image processing for accurate analysis.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6DBBA44A-FF27-2436-D52C-D9F29E2E45F9}"/>
              </a:ext>
            </a:extLst>
          </p:cNvPr>
          <p:cNvSpPr txBox="1"/>
          <p:nvPr/>
        </p:nvSpPr>
        <p:spPr>
          <a:xfrm>
            <a:off x="2837828" y="2546803"/>
            <a:ext cx="1826216"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digitalized forms undergo preprocessing to enhance image quality, remove noise, and improve readability. Image segmentation techniques are then applied to identify individual text fields and diagnose sections within the form.</a:t>
            </a:r>
            <a:endParaRPr kumimoji="0" lang="en-IN"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4030A3E0-ED27-A4BB-9C83-E9A20D1CD064}"/>
              </a:ext>
            </a:extLst>
          </p:cNvPr>
          <p:cNvSpPr txBox="1"/>
          <p:nvPr/>
        </p:nvSpPr>
        <p:spPr>
          <a:xfrm>
            <a:off x="5351139" y="2514800"/>
            <a:ext cx="1649506"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Advanced OCR algorithms are employed to convert handwritten text into machine-readable format. This step is crucial for accurately recognizing and transcribing the diagnoses present on the forms.</a:t>
            </a:r>
            <a:endParaRPr kumimoji="0" lang="en-IN"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EE6BA2E0-ADC8-FFDE-002B-0915083C7800}"/>
              </a:ext>
            </a:extLst>
          </p:cNvPr>
          <p:cNvSpPr txBox="1"/>
          <p:nvPr/>
        </p:nvSpPr>
        <p:spPr>
          <a:xfrm>
            <a:off x="7671654" y="2483758"/>
            <a:ext cx="1891810"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A machine learning model trained on a comprehensive dataset of medical diagnoses is used to identify and extract the relevant diagnoses from the OCR output. The extracted diagnoses are then validated against a predefined medical lexicon to ensure accuracy.</a:t>
            </a:r>
            <a:endParaRPr kumimoji="0" lang="en-IN"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1FD27D81-5059-0DF5-1725-F25D2B99A43E}"/>
              </a:ext>
            </a:extLst>
          </p:cNvPr>
          <p:cNvSpPr txBox="1"/>
          <p:nvPr/>
        </p:nvSpPr>
        <p:spPr>
          <a:xfrm>
            <a:off x="10189577" y="2483758"/>
            <a:ext cx="1891933"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extracted diagnoses are organized and presented in a structured format, such as a spreadsheet or database. This data can be seamlessly integrated into existing healthcare systems, facilitating efficient claims processing and analysis.</a:t>
            </a:r>
            <a:endParaRPr kumimoji="0" lang="en-IN"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cxnSp>
        <p:nvCxnSpPr>
          <p:cNvPr id="118" name="Straight Arrow Connector 117">
            <a:extLst>
              <a:ext uri="{FF2B5EF4-FFF2-40B4-BE49-F238E27FC236}">
                <a16:creationId xmlns:a16="http://schemas.microsoft.com/office/drawing/2014/main" id="{EC5A48A2-EC3A-EBBD-BBFC-8970F6D59D59}"/>
              </a:ext>
            </a:extLst>
          </p:cNvPr>
          <p:cNvCxnSpPr>
            <a:cxnSpLocks/>
            <a:stCxn id="91" idx="3"/>
          </p:cNvCxnSpPr>
          <p:nvPr/>
        </p:nvCxnSpPr>
        <p:spPr>
          <a:xfrm flipV="1">
            <a:off x="2255174" y="4253473"/>
            <a:ext cx="481029" cy="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21" name="Straight Arrow Connector 120">
            <a:extLst>
              <a:ext uri="{FF2B5EF4-FFF2-40B4-BE49-F238E27FC236}">
                <a16:creationId xmlns:a16="http://schemas.microsoft.com/office/drawing/2014/main" id="{96E52E2E-6781-98A3-FCED-BDB0635A91CF}"/>
              </a:ext>
            </a:extLst>
          </p:cNvPr>
          <p:cNvCxnSpPr>
            <a:cxnSpLocks/>
          </p:cNvCxnSpPr>
          <p:nvPr/>
        </p:nvCxnSpPr>
        <p:spPr>
          <a:xfrm>
            <a:off x="4769035" y="4237199"/>
            <a:ext cx="406639"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5E596780-54A3-1F58-7A1A-13A1F6B5A3AC}"/>
              </a:ext>
            </a:extLst>
          </p:cNvPr>
          <p:cNvCxnSpPr>
            <a:cxnSpLocks/>
          </p:cNvCxnSpPr>
          <p:nvPr/>
        </p:nvCxnSpPr>
        <p:spPr>
          <a:xfrm>
            <a:off x="7210702" y="4253473"/>
            <a:ext cx="406639"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3D56F6EF-7E3C-01D7-9372-00C121A23EA0}"/>
              </a:ext>
            </a:extLst>
          </p:cNvPr>
          <p:cNvCxnSpPr>
            <a:cxnSpLocks/>
          </p:cNvCxnSpPr>
          <p:nvPr/>
        </p:nvCxnSpPr>
        <p:spPr>
          <a:xfrm>
            <a:off x="9617777" y="4257503"/>
            <a:ext cx="406639"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7F39BD6-ACB3-ABC6-272F-E8A749A1BCAE}"/>
              </a:ext>
            </a:extLst>
          </p:cNvPr>
          <p:cNvGraphicFramePr/>
          <p:nvPr>
            <p:extLst>
              <p:ext uri="{D42A27DB-BD31-4B8C-83A1-F6EECF244321}">
                <p14:modId xmlns:p14="http://schemas.microsoft.com/office/powerpoint/2010/main" val="1904360488"/>
              </p:ext>
            </p:extLst>
          </p:nvPr>
        </p:nvGraphicFramePr>
        <p:xfrm>
          <a:off x="-365200" y="2061715"/>
          <a:ext cx="12735478" cy="4162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71F4679-166E-5D2E-787D-1B2C8D2FC141}"/>
              </a:ext>
            </a:extLst>
          </p:cNvPr>
          <p:cNvSpPr txBox="1"/>
          <p:nvPr/>
        </p:nvSpPr>
        <p:spPr>
          <a:xfrm>
            <a:off x="465674" y="121304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400" b="1" i="0" u="none" strike="noStrike" kern="1200" cap="none" spc="0" normalizeH="0" baseline="0" noProof="0" dirty="0">
                <a:ln>
                  <a:noFill/>
                </a:ln>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uLnTx/>
                <a:uFillTx/>
                <a:latin typeface="Petrona" pitchFamily="34" charset="0"/>
                <a:ea typeface="Petrona" pitchFamily="34" charset="-122"/>
                <a:cs typeface="Petrona" pitchFamily="34" charset="-120"/>
                <a:sym typeface="Aptos"/>
              </a:rPr>
              <a:t>TECH STACK USED:</a:t>
            </a:r>
            <a:endParaRPr lang="en-IN" dirty="0"/>
          </a:p>
        </p:txBody>
      </p:sp>
    </p:spTree>
    <p:extLst>
      <p:ext uri="{BB962C8B-B14F-4D97-AF65-F5344CB8AC3E}">
        <p14:creationId xmlns:p14="http://schemas.microsoft.com/office/powerpoint/2010/main" val="282337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a:extLst>
              <a:ext uri="{FF2B5EF4-FFF2-40B4-BE49-F238E27FC236}">
                <a16:creationId xmlns:a16="http://schemas.microsoft.com/office/drawing/2014/main" id="{EEA46481-12AD-FCFA-F836-412829D57498}"/>
              </a:ext>
            </a:extLst>
          </p:cNvPr>
          <p:cNvSpPr/>
          <p:nvPr/>
        </p:nvSpPr>
        <p:spPr>
          <a:xfrm>
            <a:off x="427357" y="1583895"/>
            <a:ext cx="11598066" cy="5429179"/>
          </a:xfrm>
          <a:prstGeom prst="rect">
            <a:avLst/>
          </a:prstGeom>
          <a:noFill/>
          <a:ln/>
        </p:spPr>
        <p:txBody>
          <a:bodyPr wrap="none" lIns="0" tIns="0" rIns="0" bIns="0" rtlCol="0" anchor="t"/>
          <a:lstStyle/>
          <a:p>
            <a:pPr marL="342900" indent="-342900" hangingPunct="1">
              <a:lnSpc>
                <a:spcPts val="1800"/>
              </a:lnSpc>
              <a:buFont typeface="+mj-lt"/>
              <a:buAutoNum type="arabicPeriod"/>
            </a:pPr>
            <a:r>
              <a:rPr lang="en-US" b="1" kern="1200" dirty="0">
                <a:solidFill>
                  <a:schemeClr val="bg1"/>
                </a:solidFill>
                <a:ea typeface="Petrona" pitchFamily="34" charset="-122"/>
                <a:cs typeface="Times New Roman" panose="02020603050405020304" pitchFamily="18" charset="0"/>
              </a:rPr>
              <a:t>User Interface</a:t>
            </a:r>
          </a:p>
          <a:p>
            <a:pPr lvl="8" indent="0" hangingPunct="1">
              <a:lnSpc>
                <a:spcPts val="1750"/>
              </a:lnSpc>
              <a:defRPr/>
            </a:pPr>
            <a:r>
              <a:rPr lang="en-US" sz="1400" kern="1200" dirty="0">
                <a:solidFill>
                  <a:schemeClr val="bg1"/>
                </a:solidFill>
                <a:ea typeface="Inter" pitchFamily="34" charset="-122"/>
                <a:cs typeface="Times New Roman" panose="02020603050405020304" pitchFamily="18" charset="0"/>
              </a:rPr>
              <a:t>       The user interface will provide a user-friendly platform for uploading handwritten medical forms. Users can either upload scanned images or</a:t>
            </a:r>
            <a:br>
              <a:rPr lang="en-US" sz="1400" kern="1200" dirty="0">
                <a:solidFill>
                  <a:schemeClr val="bg1"/>
                </a:solidFill>
                <a:ea typeface="Inter" pitchFamily="34" charset="-122"/>
                <a:cs typeface="Times New Roman" panose="02020603050405020304" pitchFamily="18" charset="0"/>
              </a:rPr>
            </a:br>
            <a:r>
              <a:rPr lang="en-US" sz="1400" kern="1200" dirty="0">
                <a:solidFill>
                  <a:schemeClr val="bg1"/>
                </a:solidFill>
                <a:ea typeface="Inter" pitchFamily="34" charset="-122"/>
                <a:cs typeface="Times New Roman" panose="02020603050405020304" pitchFamily="18" charset="0"/>
              </a:rPr>
              <a:t>       directly capture forms through their mobile devices.</a:t>
            </a:r>
          </a:p>
          <a:p>
            <a:pPr lvl="8" indent="0" hangingPunct="1">
              <a:defRPr/>
            </a:pPr>
            <a:endParaRPr lang="en-US" sz="1200" kern="1200" dirty="0">
              <a:solidFill>
                <a:schemeClr val="bg1"/>
              </a:solidFill>
              <a:cs typeface="Times New Roman" panose="02020603050405020304" pitchFamily="18" charset="0"/>
            </a:endParaRPr>
          </a:p>
          <a:p>
            <a:pPr marL="342900" indent="-342900" hangingPunct="1">
              <a:lnSpc>
                <a:spcPts val="1800"/>
              </a:lnSpc>
              <a:buFont typeface="+mj-lt"/>
              <a:buAutoNum type="arabicPeriod"/>
            </a:pPr>
            <a:r>
              <a:rPr lang="en-US" b="1" kern="1200" dirty="0">
                <a:solidFill>
                  <a:schemeClr val="bg1"/>
                </a:solidFill>
                <a:ea typeface="Petrona" pitchFamily="34" charset="-122"/>
                <a:cs typeface="Times New Roman" panose="02020603050405020304" pitchFamily="18" charset="0"/>
              </a:rPr>
              <a:t>Image Preprocessing</a:t>
            </a:r>
          </a:p>
          <a:p>
            <a:pPr lvl="1" indent="0" hangingPunct="1">
              <a:lnSpc>
                <a:spcPts val="1750"/>
              </a:lnSpc>
              <a:defRPr/>
            </a:pPr>
            <a:r>
              <a:rPr lang="en-US" sz="1400" kern="1200" dirty="0">
                <a:solidFill>
                  <a:schemeClr val="bg1"/>
                </a:solidFill>
                <a:ea typeface="Inter" pitchFamily="34" charset="-122"/>
                <a:cs typeface="Times New Roman" panose="02020603050405020304" pitchFamily="18" charset="0"/>
              </a:rPr>
              <a:t>       Upon receiving the form images, the system will apply preprocessing techniques such as noise reduction, image enhancement, and resizing </a:t>
            </a:r>
            <a:br>
              <a:rPr lang="en-US" sz="1400" kern="1200" dirty="0">
                <a:solidFill>
                  <a:schemeClr val="bg1"/>
                </a:solidFill>
                <a:ea typeface="Inter" pitchFamily="34" charset="-122"/>
                <a:cs typeface="Times New Roman" panose="02020603050405020304" pitchFamily="18" charset="0"/>
              </a:rPr>
            </a:br>
            <a:r>
              <a:rPr lang="en-US" sz="1400" kern="1200" dirty="0">
                <a:solidFill>
                  <a:schemeClr val="bg1"/>
                </a:solidFill>
                <a:ea typeface="Inter" pitchFamily="34" charset="-122"/>
                <a:cs typeface="Times New Roman" panose="02020603050405020304" pitchFamily="18" charset="0"/>
              </a:rPr>
              <a:t>       to optimize the image quality for subsequent analysis.</a:t>
            </a:r>
            <a:endParaRPr lang="en-US" sz="1400" kern="1200" dirty="0">
              <a:solidFill>
                <a:schemeClr val="bg1"/>
              </a:solidFill>
              <a:cs typeface="Times New Roman" panose="02020603050405020304" pitchFamily="18" charset="0"/>
            </a:endParaRPr>
          </a:p>
          <a:p>
            <a:pPr marL="342900" indent="-342900" hangingPunct="1">
              <a:buFont typeface="+mj-lt"/>
              <a:buAutoNum type="arabicPeriod"/>
            </a:pPr>
            <a:endParaRPr lang="en-US" sz="1000" b="1" kern="1200" dirty="0">
              <a:solidFill>
                <a:schemeClr val="bg1"/>
              </a:solidFill>
              <a:cs typeface="Times New Roman" panose="02020603050405020304" pitchFamily="18" charset="0"/>
            </a:endParaRPr>
          </a:p>
          <a:p>
            <a:pPr marL="342900" indent="-342900" hangingPunct="1">
              <a:lnSpc>
                <a:spcPts val="1800"/>
              </a:lnSpc>
              <a:buFont typeface="+mj-lt"/>
              <a:buAutoNum type="arabicPeriod"/>
            </a:pPr>
            <a:r>
              <a:rPr lang="en-US" b="1" kern="1200" dirty="0">
                <a:solidFill>
                  <a:schemeClr val="bg1"/>
                </a:solidFill>
                <a:ea typeface="Petrona" pitchFamily="34" charset="-122"/>
                <a:cs typeface="Times New Roman" panose="02020603050405020304" pitchFamily="18" charset="0"/>
              </a:rPr>
              <a:t>Text Segmentation</a:t>
            </a:r>
            <a:endParaRPr lang="en-US" kern="1200" dirty="0">
              <a:solidFill>
                <a:schemeClr val="bg1"/>
              </a:solidFill>
              <a:cs typeface="Times New Roman" panose="02020603050405020304" pitchFamily="18" charset="0"/>
            </a:endParaRPr>
          </a:p>
          <a:p>
            <a:pPr lvl="1" indent="0" hangingPunct="1">
              <a:lnSpc>
                <a:spcPts val="1750"/>
              </a:lnSpc>
              <a:defRPr/>
            </a:pPr>
            <a:r>
              <a:rPr lang="en-US" sz="1400" kern="1200" dirty="0">
                <a:solidFill>
                  <a:schemeClr val="bg1"/>
                </a:solidFill>
                <a:ea typeface="Inter" pitchFamily="34" charset="-122"/>
                <a:cs typeface="Times New Roman" panose="02020603050405020304" pitchFamily="18" charset="0"/>
              </a:rPr>
              <a:t>        Text segmentation algorithms will identify the relevant text fields within the form, separating them from other elements like graphics or </a:t>
            </a:r>
            <a:br>
              <a:rPr lang="en-US" sz="1400" kern="1200" dirty="0">
                <a:solidFill>
                  <a:schemeClr val="bg1"/>
                </a:solidFill>
                <a:ea typeface="Inter" pitchFamily="34" charset="-122"/>
                <a:cs typeface="Times New Roman" panose="02020603050405020304" pitchFamily="18" charset="0"/>
              </a:rPr>
            </a:br>
            <a:r>
              <a:rPr lang="en-US" sz="1400" kern="1200" dirty="0">
                <a:solidFill>
                  <a:schemeClr val="bg1"/>
                </a:solidFill>
                <a:ea typeface="Inter" pitchFamily="34" charset="-122"/>
                <a:cs typeface="Times New Roman" panose="02020603050405020304" pitchFamily="18" charset="0"/>
              </a:rPr>
              <a:t>         irrelevant sections.</a:t>
            </a:r>
            <a:endParaRPr lang="en-US" sz="1400" kern="1200" dirty="0">
              <a:solidFill>
                <a:schemeClr val="bg1"/>
              </a:solidFill>
              <a:cs typeface="Times New Roman" panose="02020603050405020304" pitchFamily="18" charset="0"/>
            </a:endParaRPr>
          </a:p>
          <a:p>
            <a:pPr marL="342900" indent="-342900" hangingPunct="1">
              <a:buFont typeface="+mj-lt"/>
              <a:buAutoNum type="arabicPeriod"/>
            </a:pPr>
            <a:endParaRPr lang="en-US" sz="1050" b="1" kern="1200" dirty="0">
              <a:solidFill>
                <a:schemeClr val="bg1"/>
              </a:solidFill>
              <a:cs typeface="Times New Roman" panose="02020603050405020304" pitchFamily="18" charset="0"/>
            </a:endParaRPr>
          </a:p>
          <a:p>
            <a:pPr marL="342900" indent="-342900" hangingPunct="1">
              <a:lnSpc>
                <a:spcPts val="1800"/>
              </a:lnSpc>
              <a:buFont typeface="+mj-lt"/>
              <a:buAutoNum type="arabicPeriod"/>
            </a:pPr>
            <a:r>
              <a:rPr lang="en-US" b="1" kern="1200" dirty="0">
                <a:solidFill>
                  <a:schemeClr val="bg1"/>
                </a:solidFill>
                <a:ea typeface="Petrona" pitchFamily="34" charset="-122"/>
                <a:cs typeface="Times New Roman" panose="02020603050405020304" pitchFamily="18" charset="0"/>
              </a:rPr>
              <a:t>Optical Character Recognition (OCR)</a:t>
            </a:r>
            <a:endParaRPr lang="en-US" kern="1200" dirty="0">
              <a:solidFill>
                <a:schemeClr val="bg1"/>
              </a:solidFill>
              <a:cs typeface="Times New Roman" panose="02020603050405020304" pitchFamily="18" charset="0"/>
            </a:endParaRPr>
          </a:p>
          <a:p>
            <a:pPr lvl="1" indent="0" hangingPunct="1">
              <a:lnSpc>
                <a:spcPts val="1750"/>
              </a:lnSpc>
              <a:defRPr/>
            </a:pPr>
            <a:r>
              <a:rPr lang="en-US" sz="1400" kern="1200" dirty="0">
                <a:solidFill>
                  <a:schemeClr val="bg1"/>
                </a:solidFill>
                <a:ea typeface="Inter" pitchFamily="34" charset="-122"/>
                <a:cs typeface="Times New Roman" panose="02020603050405020304" pitchFamily="18" charset="0"/>
              </a:rPr>
              <a:t>        The extracted text fields are then passed through an OCR engine that converts the handwritten text into machine-readable format. </a:t>
            </a:r>
            <a:br>
              <a:rPr lang="en-US" sz="1400" kern="1200" dirty="0">
                <a:solidFill>
                  <a:schemeClr val="bg1"/>
                </a:solidFill>
                <a:ea typeface="Inter" pitchFamily="34" charset="-122"/>
                <a:cs typeface="Times New Roman" panose="02020603050405020304" pitchFamily="18" charset="0"/>
              </a:rPr>
            </a:br>
            <a:r>
              <a:rPr lang="en-US" sz="1400" kern="1200" dirty="0">
                <a:solidFill>
                  <a:schemeClr val="bg1"/>
                </a:solidFill>
                <a:ea typeface="Inter" pitchFamily="34" charset="-122"/>
                <a:cs typeface="Times New Roman" panose="02020603050405020304" pitchFamily="18" charset="0"/>
              </a:rPr>
              <a:t>        The system will employ advanced OCR algorithms capable of handling complex handwriting styles and variations.</a:t>
            </a:r>
            <a:endParaRPr lang="en-US" sz="1400" kern="1200" dirty="0">
              <a:solidFill>
                <a:schemeClr val="bg1"/>
              </a:solidFill>
              <a:cs typeface="Times New Roman" panose="02020603050405020304" pitchFamily="18" charset="0"/>
            </a:endParaRPr>
          </a:p>
          <a:p>
            <a:pPr marL="342900" indent="-342900" hangingPunct="1">
              <a:buFont typeface="+mj-lt"/>
              <a:buAutoNum type="arabicPeriod"/>
            </a:pPr>
            <a:endParaRPr lang="en-US" sz="1100" b="1" kern="1200" dirty="0">
              <a:solidFill>
                <a:schemeClr val="bg1"/>
              </a:solidFill>
              <a:cs typeface="Times New Roman" panose="02020603050405020304" pitchFamily="18" charset="0"/>
            </a:endParaRPr>
          </a:p>
          <a:p>
            <a:pPr marL="342900" indent="-342900" hangingPunct="1">
              <a:lnSpc>
                <a:spcPts val="1800"/>
              </a:lnSpc>
              <a:buFont typeface="+mj-lt"/>
              <a:buAutoNum type="arabicPeriod"/>
            </a:pPr>
            <a:r>
              <a:rPr lang="en-US" b="1" kern="1200" dirty="0">
                <a:solidFill>
                  <a:schemeClr val="bg1"/>
                </a:solidFill>
                <a:ea typeface="Petrona" pitchFamily="34" charset="-122"/>
                <a:cs typeface="Times New Roman" panose="02020603050405020304" pitchFamily="18" charset="0"/>
              </a:rPr>
              <a:t>Diagnosis Extraction and Validation</a:t>
            </a:r>
            <a:endParaRPr lang="en-US" kern="1200" dirty="0">
              <a:solidFill>
                <a:schemeClr val="bg1"/>
              </a:solidFill>
              <a:cs typeface="Times New Roman" panose="02020603050405020304" pitchFamily="18" charset="0"/>
            </a:endParaRPr>
          </a:p>
          <a:p>
            <a:pPr lvl="1" indent="0" hangingPunct="1">
              <a:lnSpc>
                <a:spcPts val="1750"/>
              </a:lnSpc>
              <a:defRPr/>
            </a:pPr>
            <a:r>
              <a:rPr lang="en-US" sz="1400" kern="1200" dirty="0">
                <a:solidFill>
                  <a:schemeClr val="bg1"/>
                </a:solidFill>
                <a:ea typeface="Inter" pitchFamily="34" charset="-122"/>
                <a:cs typeface="Times New Roman" panose="02020603050405020304" pitchFamily="18" charset="0"/>
              </a:rPr>
              <a:t>        A machine learning model trained on a comprehensive dataset of medical diagnoses is employed to extract the relevant diagnoses from the </a:t>
            </a:r>
            <a:br>
              <a:rPr lang="en-US" sz="1400" kern="1200" dirty="0">
                <a:solidFill>
                  <a:schemeClr val="bg1"/>
                </a:solidFill>
                <a:ea typeface="Inter" pitchFamily="34" charset="-122"/>
                <a:cs typeface="Times New Roman" panose="02020603050405020304" pitchFamily="18" charset="0"/>
              </a:rPr>
            </a:br>
            <a:r>
              <a:rPr lang="en-US" sz="1400" kern="1200" dirty="0">
                <a:solidFill>
                  <a:schemeClr val="bg1"/>
                </a:solidFill>
                <a:ea typeface="Inter" pitchFamily="34" charset="-122"/>
                <a:cs typeface="Times New Roman" panose="02020603050405020304" pitchFamily="18" charset="0"/>
              </a:rPr>
              <a:t>        OCR output. The extracted diagnoses are then validated against a predefined medical lexicon to ensure accuracy.</a:t>
            </a:r>
            <a:endParaRPr lang="en-US" sz="1400" kern="1200" dirty="0">
              <a:solidFill>
                <a:schemeClr val="bg1"/>
              </a:solidFill>
              <a:cs typeface="Times New Roman" panose="02020603050405020304" pitchFamily="18" charset="0"/>
            </a:endParaRPr>
          </a:p>
          <a:p>
            <a:pPr marL="342900" indent="-342900" hangingPunct="1">
              <a:buFont typeface="+mj-lt"/>
              <a:buAutoNum type="arabicPeriod"/>
            </a:pPr>
            <a:endParaRPr lang="en-US" sz="1100" b="1" kern="1200" dirty="0">
              <a:solidFill>
                <a:schemeClr val="bg1"/>
              </a:solidFill>
              <a:cs typeface="Times New Roman" panose="02020603050405020304" pitchFamily="18" charset="0"/>
            </a:endParaRPr>
          </a:p>
          <a:p>
            <a:pPr marL="342900" indent="-342900" hangingPunct="1">
              <a:lnSpc>
                <a:spcPts val="1800"/>
              </a:lnSpc>
              <a:buFont typeface="+mj-lt"/>
              <a:buAutoNum type="arabicPeriod"/>
            </a:pPr>
            <a:r>
              <a:rPr lang="en-US" b="1" kern="1200" dirty="0">
                <a:solidFill>
                  <a:schemeClr val="bg1"/>
                </a:solidFill>
                <a:ea typeface="Petrona" pitchFamily="34" charset="-122"/>
                <a:cs typeface="Times New Roman" panose="02020603050405020304" pitchFamily="18" charset="0"/>
              </a:rPr>
              <a:t>Data Storage and Output Generation</a:t>
            </a:r>
            <a:endParaRPr lang="en-US" kern="1200" dirty="0">
              <a:solidFill>
                <a:schemeClr val="bg1"/>
              </a:solidFill>
              <a:cs typeface="Times New Roman" panose="02020603050405020304" pitchFamily="18" charset="0"/>
            </a:endParaRPr>
          </a:p>
          <a:p>
            <a:pPr lvl="1" indent="0" hangingPunct="1">
              <a:lnSpc>
                <a:spcPts val="1750"/>
              </a:lnSpc>
              <a:defRPr/>
            </a:pPr>
            <a:r>
              <a:rPr lang="en-US" sz="1400" kern="1200" dirty="0">
                <a:solidFill>
                  <a:schemeClr val="bg1"/>
                </a:solidFill>
                <a:ea typeface="Inter" pitchFamily="34" charset="-122"/>
                <a:cs typeface="Times New Roman" panose="02020603050405020304" pitchFamily="18" charset="0"/>
              </a:rPr>
              <a:t>        The extracted diagnoses are stored in a secure database for long-term access and analysis. The system will generate output in various </a:t>
            </a:r>
            <a:br>
              <a:rPr lang="en-US" sz="1400" kern="1200" dirty="0">
                <a:solidFill>
                  <a:schemeClr val="bg1"/>
                </a:solidFill>
                <a:ea typeface="Inter" pitchFamily="34" charset="-122"/>
                <a:cs typeface="Times New Roman" panose="02020603050405020304" pitchFamily="18" charset="0"/>
              </a:rPr>
            </a:br>
            <a:r>
              <a:rPr lang="en-US" sz="1400" kern="1200" dirty="0">
                <a:solidFill>
                  <a:schemeClr val="bg1"/>
                </a:solidFill>
                <a:ea typeface="Inter" pitchFamily="34" charset="-122"/>
                <a:cs typeface="Times New Roman" panose="02020603050405020304" pitchFamily="18" charset="0"/>
              </a:rPr>
              <a:t>        formats, such as spreadsheets, CSV files, or APIs, to facilitate integration with existing healthcare systems.</a:t>
            </a:r>
            <a:endParaRPr lang="en-US" sz="1400" kern="1200" dirty="0">
              <a:solidFill>
                <a:schemeClr val="bg1"/>
              </a:solidFill>
              <a:cs typeface="Times New Roman" panose="02020603050405020304" pitchFamily="18" charset="0"/>
            </a:endParaRPr>
          </a:p>
          <a:p>
            <a:pPr marL="342900" indent="-342900" hangingPunct="1">
              <a:lnSpc>
                <a:spcPts val="1800"/>
              </a:lnSpc>
              <a:buFont typeface="+mj-lt"/>
              <a:buAutoNum type="arabicPeriod"/>
            </a:pPr>
            <a:endParaRPr lang="en-US" b="1" kern="1200" dirty="0">
              <a:solidFill>
                <a:schemeClr val="bg1"/>
              </a:solidFill>
              <a:cs typeface="Times New Roman" panose="02020603050405020304" pitchFamily="18" charset="0"/>
            </a:endParaRPr>
          </a:p>
        </p:txBody>
      </p:sp>
      <p:sp>
        <p:nvSpPr>
          <p:cNvPr id="4" name="TextBox 3">
            <a:extLst>
              <a:ext uri="{FF2B5EF4-FFF2-40B4-BE49-F238E27FC236}">
                <a16:creationId xmlns:a16="http://schemas.microsoft.com/office/drawing/2014/main" id="{E6B87DDC-902F-D107-8D93-9321087429E5}"/>
              </a:ext>
            </a:extLst>
          </p:cNvPr>
          <p:cNvSpPr txBox="1"/>
          <p:nvPr/>
        </p:nvSpPr>
        <p:spPr>
          <a:xfrm>
            <a:off x="246603" y="945628"/>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kern="1200" dirty="0">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latin typeface="Petrona" pitchFamily="34" charset="0"/>
              </a:rPr>
              <a:t>SOLUTION ARCHITECTURE:</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2384E64-9B84-FDAF-812F-9A3F98B855B3}"/>
              </a:ext>
            </a:extLst>
          </p:cNvPr>
          <p:cNvGraphicFramePr/>
          <p:nvPr>
            <p:extLst>
              <p:ext uri="{D42A27DB-BD31-4B8C-83A1-F6EECF244321}">
                <p14:modId xmlns:p14="http://schemas.microsoft.com/office/powerpoint/2010/main" val="1002581563"/>
              </p:ext>
            </p:extLst>
          </p:nvPr>
        </p:nvGraphicFramePr>
        <p:xfrm>
          <a:off x="924025" y="1376413"/>
          <a:ext cx="5926000" cy="5481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918B1CB-3F98-5156-E1BB-B7C40C8539F1}"/>
              </a:ext>
            </a:extLst>
          </p:cNvPr>
          <p:cNvSpPr txBox="1"/>
          <p:nvPr/>
        </p:nvSpPr>
        <p:spPr>
          <a:xfrm>
            <a:off x="429483" y="1145580"/>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kern="1200" dirty="0">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latin typeface="Petrona" pitchFamily="34" charset="0"/>
              </a:rPr>
              <a:t>DATA-FLOW DIAGRAM:</a:t>
            </a:r>
            <a:endParaRPr lang="en-IN" dirty="0"/>
          </a:p>
        </p:txBody>
      </p:sp>
      <p:pic>
        <p:nvPicPr>
          <p:cNvPr id="8" name="Picture 7">
            <a:extLst>
              <a:ext uri="{FF2B5EF4-FFF2-40B4-BE49-F238E27FC236}">
                <a16:creationId xmlns:a16="http://schemas.microsoft.com/office/drawing/2014/main" id="{8E5F014F-197F-78DB-7089-D7D9B0A602DE}"/>
              </a:ext>
            </a:extLst>
          </p:cNvPr>
          <p:cNvPicPr>
            <a:picLocks noChangeAspect="1"/>
          </p:cNvPicPr>
          <p:nvPr/>
        </p:nvPicPr>
        <p:blipFill>
          <a:blip r:embed="rId7"/>
          <a:srcRect l="24428" r="3132"/>
          <a:stretch/>
        </p:blipFill>
        <p:spPr>
          <a:xfrm>
            <a:off x="7150100" y="162479"/>
            <a:ext cx="4927601" cy="64395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D261B-E6A5-496E-1C34-C8E5CE2F1B06}"/>
              </a:ext>
            </a:extLst>
          </p:cNvPr>
          <p:cNvSpPr txBox="1"/>
          <p:nvPr/>
        </p:nvSpPr>
        <p:spPr>
          <a:xfrm>
            <a:off x="451547" y="1225440"/>
            <a:ext cx="762686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kern="1200" dirty="0">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latin typeface="Petrona" pitchFamily="34" charset="0"/>
              </a:rPr>
              <a:t>UNIQUE SELLING POINT (USP) :</a:t>
            </a:r>
            <a:endParaRPr lang="en-IN" dirty="0"/>
          </a:p>
        </p:txBody>
      </p:sp>
      <p:sp>
        <p:nvSpPr>
          <p:cNvPr id="3" name="Shape 1">
            <a:extLst>
              <a:ext uri="{FF2B5EF4-FFF2-40B4-BE49-F238E27FC236}">
                <a16:creationId xmlns:a16="http://schemas.microsoft.com/office/drawing/2014/main" id="{7270869A-DC56-31ED-7209-B64DB6D48D13}"/>
              </a:ext>
            </a:extLst>
          </p:cNvPr>
          <p:cNvSpPr/>
          <p:nvPr/>
        </p:nvSpPr>
        <p:spPr>
          <a:xfrm>
            <a:off x="1053752" y="1891130"/>
            <a:ext cx="448122" cy="396066"/>
          </a:xfrm>
          <a:prstGeom prst="roundRect">
            <a:avLst>
              <a:gd name="adj" fmla="val 18669"/>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w="7620">
            <a:solidFill>
              <a:srgbClr val="B2D4E5"/>
            </a:solidFill>
            <a:prstDash val="solid"/>
          </a:ln>
        </p:spPr>
      </p:sp>
      <p:sp>
        <p:nvSpPr>
          <p:cNvPr id="4" name="Text 2">
            <a:extLst>
              <a:ext uri="{FF2B5EF4-FFF2-40B4-BE49-F238E27FC236}">
                <a16:creationId xmlns:a16="http://schemas.microsoft.com/office/drawing/2014/main" id="{0465FA2F-09F4-6FE5-8F6C-CF10F6DC8627}"/>
              </a:ext>
            </a:extLst>
          </p:cNvPr>
          <p:cNvSpPr/>
          <p:nvPr/>
        </p:nvSpPr>
        <p:spPr>
          <a:xfrm>
            <a:off x="1198412" y="1953042"/>
            <a:ext cx="134269" cy="277280"/>
          </a:xfrm>
          <a:prstGeom prst="rect">
            <a:avLst/>
          </a:prstGeom>
          <a:noFill/>
          <a:ln/>
        </p:spPr>
        <p:txBody>
          <a:bodyPr wrap="none" lIns="0" tIns="0" rIns="0" bIns="0" rtlCol="0" anchor="t"/>
          <a:lstStyle/>
          <a:p>
            <a:pPr marL="0" indent="0" algn="ctr">
              <a:lnSpc>
                <a:spcPts val="2250"/>
              </a:lnSpc>
              <a:buNone/>
            </a:pPr>
            <a:r>
              <a:rPr lang="en-US" sz="2250" b="1" dirty="0">
                <a:solidFill>
                  <a:schemeClr val="bg1"/>
                </a:solidFill>
                <a:latin typeface="Petrona" pitchFamily="34" charset="0"/>
                <a:ea typeface="Petrona" pitchFamily="34" charset="-122"/>
                <a:cs typeface="Petrona" pitchFamily="34" charset="-120"/>
              </a:rPr>
              <a:t>1</a:t>
            </a:r>
            <a:endParaRPr lang="en-US" sz="2250" dirty="0">
              <a:solidFill>
                <a:schemeClr val="bg1"/>
              </a:solidFill>
            </a:endParaRPr>
          </a:p>
        </p:txBody>
      </p:sp>
      <p:sp>
        <p:nvSpPr>
          <p:cNvPr id="5" name="Text 3">
            <a:extLst>
              <a:ext uri="{FF2B5EF4-FFF2-40B4-BE49-F238E27FC236}">
                <a16:creationId xmlns:a16="http://schemas.microsoft.com/office/drawing/2014/main" id="{E77B4F68-6BED-03DD-63AC-7CE770CC5B6A}"/>
              </a:ext>
            </a:extLst>
          </p:cNvPr>
          <p:cNvSpPr/>
          <p:nvPr/>
        </p:nvSpPr>
        <p:spPr>
          <a:xfrm>
            <a:off x="1650612" y="1891130"/>
            <a:ext cx="2614366" cy="288805"/>
          </a:xfrm>
          <a:prstGeom prst="rect">
            <a:avLst/>
          </a:prstGeom>
          <a:noFill/>
          <a:ln/>
        </p:spPr>
        <p:txBody>
          <a:bodyPr wrap="none" lIns="0" tIns="0" rIns="0" bIns="0" rtlCol="0" anchor="t"/>
          <a:lstStyle/>
          <a:p>
            <a:pPr marL="0" indent="0">
              <a:lnSpc>
                <a:spcPts val="2350"/>
              </a:lnSpc>
              <a:buNone/>
            </a:pPr>
            <a:r>
              <a:rPr lang="en-US" sz="1850" b="1" dirty="0">
                <a:solidFill>
                  <a:schemeClr val="bg1"/>
                </a:solidFill>
                <a:latin typeface="Petrona" pitchFamily="34" charset="0"/>
                <a:ea typeface="Petrona" pitchFamily="34" charset="-122"/>
                <a:cs typeface="Petrona" pitchFamily="34" charset="-120"/>
              </a:rPr>
              <a:t>High Accuracy</a:t>
            </a:r>
            <a:endParaRPr lang="en-US" sz="1850" dirty="0">
              <a:solidFill>
                <a:schemeClr val="bg1"/>
              </a:solidFill>
            </a:endParaRPr>
          </a:p>
        </p:txBody>
      </p:sp>
      <p:sp>
        <p:nvSpPr>
          <p:cNvPr id="6" name="Text 4">
            <a:extLst>
              <a:ext uri="{FF2B5EF4-FFF2-40B4-BE49-F238E27FC236}">
                <a16:creationId xmlns:a16="http://schemas.microsoft.com/office/drawing/2014/main" id="{B465E3F1-6A01-F580-D089-B07F2F989142}"/>
              </a:ext>
            </a:extLst>
          </p:cNvPr>
          <p:cNvSpPr/>
          <p:nvPr/>
        </p:nvSpPr>
        <p:spPr>
          <a:xfrm>
            <a:off x="1650611" y="2245956"/>
            <a:ext cx="10178839" cy="844849"/>
          </a:xfrm>
          <a:prstGeom prst="rect">
            <a:avLst/>
          </a:prstGeom>
          <a:noFill/>
          <a:ln/>
        </p:spPr>
        <p:txBody>
          <a:bodyPr wrap="square" lIns="0" tIns="0" rIns="0" bIns="0" rtlCol="0" anchor="t"/>
          <a:lstStyle/>
          <a:p>
            <a:pPr marL="0" indent="0">
              <a:lnSpc>
                <a:spcPts val="2300"/>
              </a:lnSpc>
              <a:buNone/>
            </a:pPr>
            <a:r>
              <a:rPr lang="en-US" sz="1400" dirty="0">
                <a:solidFill>
                  <a:schemeClr val="bg1"/>
                </a:solidFill>
                <a:latin typeface="Inter" pitchFamily="34" charset="0"/>
                <a:ea typeface="Inter" pitchFamily="34" charset="-122"/>
                <a:cs typeface="Inter" pitchFamily="34" charset="-120"/>
              </a:rPr>
              <a:t>Our solution utilizes advanced machine learning algorithms and a comprehensive training dataset, enabling it to achieve high accuracy in identifying and extracting medical diagnoses from handwritten forms.</a:t>
            </a:r>
            <a:endParaRPr lang="en-US" sz="1400" dirty="0">
              <a:solidFill>
                <a:schemeClr val="bg1"/>
              </a:solidFill>
            </a:endParaRPr>
          </a:p>
        </p:txBody>
      </p:sp>
      <p:sp>
        <p:nvSpPr>
          <p:cNvPr id="7" name="Shape 5">
            <a:extLst>
              <a:ext uri="{FF2B5EF4-FFF2-40B4-BE49-F238E27FC236}">
                <a16:creationId xmlns:a16="http://schemas.microsoft.com/office/drawing/2014/main" id="{2B65B932-43B1-38CA-D624-C41801CC59CA}"/>
              </a:ext>
            </a:extLst>
          </p:cNvPr>
          <p:cNvSpPr/>
          <p:nvPr/>
        </p:nvSpPr>
        <p:spPr>
          <a:xfrm>
            <a:off x="1053752" y="3131554"/>
            <a:ext cx="448122" cy="396066"/>
          </a:xfrm>
          <a:prstGeom prst="roundRect">
            <a:avLst>
              <a:gd name="adj" fmla="val 18669"/>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w="7620">
            <a:solidFill>
              <a:srgbClr val="B2D4E5"/>
            </a:solidFill>
            <a:prstDash val="solid"/>
          </a:ln>
        </p:spPr>
      </p:sp>
      <p:sp>
        <p:nvSpPr>
          <p:cNvPr id="8" name="Text 6">
            <a:extLst>
              <a:ext uri="{FF2B5EF4-FFF2-40B4-BE49-F238E27FC236}">
                <a16:creationId xmlns:a16="http://schemas.microsoft.com/office/drawing/2014/main" id="{BB97F167-F1E3-6744-42B4-346FA0BEC009}"/>
              </a:ext>
            </a:extLst>
          </p:cNvPr>
          <p:cNvSpPr/>
          <p:nvPr/>
        </p:nvSpPr>
        <p:spPr>
          <a:xfrm>
            <a:off x="1178291" y="3193467"/>
            <a:ext cx="177906" cy="277280"/>
          </a:xfrm>
          <a:prstGeom prst="rect">
            <a:avLst/>
          </a:prstGeom>
          <a:noFill/>
          <a:ln/>
        </p:spPr>
        <p:txBody>
          <a:bodyPr wrap="none" lIns="0" tIns="0" rIns="0" bIns="0" rtlCol="0" anchor="t"/>
          <a:lstStyle/>
          <a:p>
            <a:pPr marL="0" indent="0" algn="ctr">
              <a:lnSpc>
                <a:spcPts val="2250"/>
              </a:lnSpc>
              <a:buNone/>
            </a:pPr>
            <a:r>
              <a:rPr lang="en-US" sz="2250" b="1" dirty="0">
                <a:solidFill>
                  <a:schemeClr val="bg1"/>
                </a:solidFill>
                <a:latin typeface="Petrona" pitchFamily="34" charset="0"/>
                <a:ea typeface="Petrona" pitchFamily="34" charset="-122"/>
                <a:cs typeface="Petrona" pitchFamily="34" charset="-120"/>
              </a:rPr>
              <a:t>2</a:t>
            </a:r>
            <a:endParaRPr lang="en-US" sz="2250" dirty="0">
              <a:solidFill>
                <a:schemeClr val="bg1"/>
              </a:solidFill>
            </a:endParaRPr>
          </a:p>
        </p:txBody>
      </p:sp>
      <p:sp>
        <p:nvSpPr>
          <p:cNvPr id="9" name="Text 7">
            <a:extLst>
              <a:ext uri="{FF2B5EF4-FFF2-40B4-BE49-F238E27FC236}">
                <a16:creationId xmlns:a16="http://schemas.microsoft.com/office/drawing/2014/main" id="{DCF79D1F-8DAC-4F17-CBC2-110952A77E56}"/>
              </a:ext>
            </a:extLst>
          </p:cNvPr>
          <p:cNvSpPr/>
          <p:nvPr/>
        </p:nvSpPr>
        <p:spPr>
          <a:xfrm>
            <a:off x="1650612" y="3131554"/>
            <a:ext cx="3052676" cy="288805"/>
          </a:xfrm>
          <a:prstGeom prst="rect">
            <a:avLst/>
          </a:prstGeom>
          <a:noFill/>
          <a:ln/>
        </p:spPr>
        <p:txBody>
          <a:bodyPr wrap="none" lIns="0" tIns="0" rIns="0" bIns="0" rtlCol="0" anchor="t"/>
          <a:lstStyle/>
          <a:p>
            <a:pPr marL="0" indent="0">
              <a:lnSpc>
                <a:spcPts val="2350"/>
              </a:lnSpc>
              <a:buNone/>
            </a:pPr>
            <a:r>
              <a:rPr lang="en-US" sz="1850" b="1" dirty="0">
                <a:solidFill>
                  <a:schemeClr val="bg1"/>
                </a:solidFill>
                <a:latin typeface="Petrona" pitchFamily="34" charset="0"/>
                <a:ea typeface="Petrona" pitchFamily="34" charset="-122"/>
                <a:cs typeface="Petrona" pitchFamily="34" charset="-120"/>
              </a:rPr>
              <a:t>Scalability and Efficiency</a:t>
            </a:r>
            <a:endParaRPr lang="en-US" sz="1850" dirty="0">
              <a:solidFill>
                <a:schemeClr val="bg1"/>
              </a:solidFill>
            </a:endParaRPr>
          </a:p>
        </p:txBody>
      </p:sp>
      <p:sp>
        <p:nvSpPr>
          <p:cNvPr id="10" name="Text 8">
            <a:extLst>
              <a:ext uri="{FF2B5EF4-FFF2-40B4-BE49-F238E27FC236}">
                <a16:creationId xmlns:a16="http://schemas.microsoft.com/office/drawing/2014/main" id="{476BA818-16DF-27B2-5263-DF0D16FD322D}"/>
              </a:ext>
            </a:extLst>
          </p:cNvPr>
          <p:cNvSpPr/>
          <p:nvPr/>
        </p:nvSpPr>
        <p:spPr>
          <a:xfrm>
            <a:off x="1650611" y="3460834"/>
            <a:ext cx="9967083" cy="563233"/>
          </a:xfrm>
          <a:prstGeom prst="rect">
            <a:avLst/>
          </a:prstGeom>
          <a:noFill/>
          <a:ln/>
        </p:spPr>
        <p:txBody>
          <a:bodyPr wrap="square" lIns="0" tIns="0" rIns="0" bIns="0" rtlCol="0" anchor="t"/>
          <a:lstStyle/>
          <a:p>
            <a:pPr marL="0" indent="0">
              <a:lnSpc>
                <a:spcPts val="2300"/>
              </a:lnSpc>
              <a:buNone/>
            </a:pPr>
            <a:r>
              <a:rPr lang="en-US" sz="1400" dirty="0">
                <a:solidFill>
                  <a:schemeClr val="bg1"/>
                </a:solidFill>
                <a:latin typeface="Inter" pitchFamily="34" charset="0"/>
                <a:ea typeface="Inter" pitchFamily="34" charset="-122"/>
                <a:cs typeface="Inter" pitchFamily="34" charset="-120"/>
              </a:rPr>
              <a:t>The cloud-based architecture allows for seamless scalability to handle large volumes of forms, ensuring efficient processing and minimizing turnaround times.</a:t>
            </a:r>
            <a:endParaRPr lang="en-US" sz="1400" dirty="0">
              <a:solidFill>
                <a:schemeClr val="bg1"/>
              </a:solidFill>
            </a:endParaRPr>
          </a:p>
        </p:txBody>
      </p:sp>
      <p:sp>
        <p:nvSpPr>
          <p:cNvPr id="11" name="Shape 9">
            <a:extLst>
              <a:ext uri="{FF2B5EF4-FFF2-40B4-BE49-F238E27FC236}">
                <a16:creationId xmlns:a16="http://schemas.microsoft.com/office/drawing/2014/main" id="{7C0C1CF9-21B8-46CF-4331-1E29775586D7}"/>
              </a:ext>
            </a:extLst>
          </p:cNvPr>
          <p:cNvSpPr/>
          <p:nvPr/>
        </p:nvSpPr>
        <p:spPr>
          <a:xfrm>
            <a:off x="1053752" y="4347639"/>
            <a:ext cx="448122" cy="396066"/>
          </a:xfrm>
          <a:prstGeom prst="roundRect">
            <a:avLst>
              <a:gd name="adj" fmla="val 18669"/>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w="7620">
            <a:solidFill>
              <a:srgbClr val="B2D4E5"/>
            </a:solidFill>
            <a:prstDash val="solid"/>
          </a:ln>
        </p:spPr>
      </p:sp>
      <p:sp>
        <p:nvSpPr>
          <p:cNvPr id="12" name="Text 10">
            <a:extLst>
              <a:ext uri="{FF2B5EF4-FFF2-40B4-BE49-F238E27FC236}">
                <a16:creationId xmlns:a16="http://schemas.microsoft.com/office/drawing/2014/main" id="{1777DE68-1064-89D0-3B4C-A0D2BD03CB2A}"/>
              </a:ext>
            </a:extLst>
          </p:cNvPr>
          <p:cNvSpPr/>
          <p:nvPr/>
        </p:nvSpPr>
        <p:spPr>
          <a:xfrm>
            <a:off x="1178529" y="4409552"/>
            <a:ext cx="177519" cy="277280"/>
          </a:xfrm>
          <a:prstGeom prst="rect">
            <a:avLst/>
          </a:prstGeom>
          <a:noFill/>
          <a:ln/>
        </p:spPr>
        <p:txBody>
          <a:bodyPr wrap="none" lIns="0" tIns="0" rIns="0" bIns="0" rtlCol="0" anchor="t"/>
          <a:lstStyle/>
          <a:p>
            <a:pPr marL="0" indent="0" algn="ctr">
              <a:lnSpc>
                <a:spcPts val="2250"/>
              </a:lnSpc>
              <a:buNone/>
            </a:pPr>
            <a:r>
              <a:rPr lang="en-US" sz="2250" b="1" dirty="0">
                <a:solidFill>
                  <a:schemeClr val="bg1"/>
                </a:solidFill>
                <a:latin typeface="Petrona" pitchFamily="34" charset="0"/>
                <a:ea typeface="Petrona" pitchFamily="34" charset="-122"/>
                <a:cs typeface="Petrona" pitchFamily="34" charset="-120"/>
              </a:rPr>
              <a:t>3</a:t>
            </a:r>
            <a:endParaRPr lang="en-US" sz="2250" dirty="0">
              <a:solidFill>
                <a:schemeClr val="bg1"/>
              </a:solidFill>
            </a:endParaRPr>
          </a:p>
        </p:txBody>
      </p:sp>
      <p:sp>
        <p:nvSpPr>
          <p:cNvPr id="13" name="Text 11">
            <a:extLst>
              <a:ext uri="{FF2B5EF4-FFF2-40B4-BE49-F238E27FC236}">
                <a16:creationId xmlns:a16="http://schemas.microsoft.com/office/drawing/2014/main" id="{F42291DF-1C02-3940-4A65-0B776365ED99}"/>
              </a:ext>
            </a:extLst>
          </p:cNvPr>
          <p:cNvSpPr/>
          <p:nvPr/>
        </p:nvSpPr>
        <p:spPr>
          <a:xfrm>
            <a:off x="1650611" y="4347639"/>
            <a:ext cx="3981841" cy="288805"/>
          </a:xfrm>
          <a:prstGeom prst="rect">
            <a:avLst/>
          </a:prstGeom>
          <a:noFill/>
          <a:ln/>
        </p:spPr>
        <p:txBody>
          <a:bodyPr wrap="none" lIns="0" tIns="0" rIns="0" bIns="0" rtlCol="0" anchor="t"/>
          <a:lstStyle/>
          <a:p>
            <a:pPr marL="0" indent="0">
              <a:lnSpc>
                <a:spcPts val="2350"/>
              </a:lnSpc>
              <a:buNone/>
            </a:pPr>
            <a:r>
              <a:rPr lang="en-US" sz="1850" b="1" dirty="0">
                <a:solidFill>
                  <a:schemeClr val="bg1"/>
                </a:solidFill>
                <a:latin typeface="Petrona" pitchFamily="34" charset="0"/>
                <a:ea typeface="Petrona" pitchFamily="34" charset="-122"/>
                <a:cs typeface="Petrona" pitchFamily="34" charset="-120"/>
              </a:rPr>
              <a:t>Data Integration and Automation</a:t>
            </a:r>
            <a:endParaRPr lang="en-US" sz="1850" dirty="0">
              <a:solidFill>
                <a:schemeClr val="bg1"/>
              </a:solidFill>
            </a:endParaRPr>
          </a:p>
        </p:txBody>
      </p:sp>
      <p:sp>
        <p:nvSpPr>
          <p:cNvPr id="14" name="Text 12">
            <a:extLst>
              <a:ext uri="{FF2B5EF4-FFF2-40B4-BE49-F238E27FC236}">
                <a16:creationId xmlns:a16="http://schemas.microsoft.com/office/drawing/2014/main" id="{513CF5E2-187D-A6CB-F773-043C6BE6816F}"/>
              </a:ext>
            </a:extLst>
          </p:cNvPr>
          <p:cNvSpPr/>
          <p:nvPr/>
        </p:nvSpPr>
        <p:spPr>
          <a:xfrm>
            <a:off x="1650611" y="4680104"/>
            <a:ext cx="9793828" cy="563233"/>
          </a:xfrm>
          <a:prstGeom prst="rect">
            <a:avLst/>
          </a:prstGeom>
          <a:noFill/>
          <a:ln/>
        </p:spPr>
        <p:txBody>
          <a:bodyPr wrap="square" lIns="0" tIns="0" rIns="0" bIns="0" rtlCol="0" anchor="t"/>
          <a:lstStyle/>
          <a:p>
            <a:pPr marL="0" indent="0">
              <a:lnSpc>
                <a:spcPts val="2300"/>
              </a:lnSpc>
              <a:buNone/>
            </a:pPr>
            <a:r>
              <a:rPr lang="en-US" sz="1400" dirty="0">
                <a:solidFill>
                  <a:schemeClr val="bg1"/>
                </a:solidFill>
                <a:latin typeface="Inter" pitchFamily="34" charset="0"/>
                <a:ea typeface="Inter" pitchFamily="34" charset="-122"/>
                <a:cs typeface="Inter" pitchFamily="34" charset="-120"/>
              </a:rPr>
              <a:t>The system is designed to seamlessly integrate with existing healthcare systems, automating the process of diagnosis extraction and streamlining data management.</a:t>
            </a:r>
            <a:endParaRPr lang="en-US" sz="1400" dirty="0">
              <a:solidFill>
                <a:schemeClr val="bg1"/>
              </a:solidFill>
            </a:endParaRPr>
          </a:p>
        </p:txBody>
      </p:sp>
      <p:sp>
        <p:nvSpPr>
          <p:cNvPr id="15" name="Shape 13">
            <a:extLst>
              <a:ext uri="{FF2B5EF4-FFF2-40B4-BE49-F238E27FC236}">
                <a16:creationId xmlns:a16="http://schemas.microsoft.com/office/drawing/2014/main" id="{23182EF2-D3BF-D644-F6DA-0160E6015397}"/>
              </a:ext>
            </a:extLst>
          </p:cNvPr>
          <p:cNvSpPr/>
          <p:nvPr/>
        </p:nvSpPr>
        <p:spPr>
          <a:xfrm>
            <a:off x="1053752" y="5554100"/>
            <a:ext cx="448122" cy="396066"/>
          </a:xfrm>
          <a:prstGeom prst="roundRect">
            <a:avLst>
              <a:gd name="adj" fmla="val 18669"/>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w="7620">
            <a:solidFill>
              <a:srgbClr val="B2D4E5"/>
            </a:solidFill>
            <a:prstDash val="solid"/>
          </a:ln>
        </p:spPr>
      </p:sp>
      <p:sp>
        <p:nvSpPr>
          <p:cNvPr id="16" name="Text 14">
            <a:extLst>
              <a:ext uri="{FF2B5EF4-FFF2-40B4-BE49-F238E27FC236}">
                <a16:creationId xmlns:a16="http://schemas.microsoft.com/office/drawing/2014/main" id="{F425287D-6973-CD1F-55E6-DD456FB782CF}"/>
              </a:ext>
            </a:extLst>
          </p:cNvPr>
          <p:cNvSpPr/>
          <p:nvPr/>
        </p:nvSpPr>
        <p:spPr>
          <a:xfrm>
            <a:off x="1182338" y="5616012"/>
            <a:ext cx="169127" cy="277280"/>
          </a:xfrm>
          <a:prstGeom prst="rect">
            <a:avLst/>
          </a:prstGeom>
          <a:noFill/>
          <a:ln/>
        </p:spPr>
        <p:txBody>
          <a:bodyPr wrap="none" lIns="0" tIns="0" rIns="0" bIns="0" rtlCol="0" anchor="t"/>
          <a:lstStyle/>
          <a:p>
            <a:pPr marL="0" indent="0" algn="ctr">
              <a:lnSpc>
                <a:spcPts val="2250"/>
              </a:lnSpc>
              <a:buNone/>
            </a:pPr>
            <a:r>
              <a:rPr lang="en-US" sz="2250" b="1" dirty="0">
                <a:solidFill>
                  <a:schemeClr val="bg1"/>
                </a:solidFill>
                <a:latin typeface="Petrona" pitchFamily="34" charset="0"/>
                <a:ea typeface="Petrona" pitchFamily="34" charset="-122"/>
                <a:cs typeface="Petrona" pitchFamily="34" charset="-120"/>
              </a:rPr>
              <a:t>4</a:t>
            </a:r>
            <a:endParaRPr lang="en-US" sz="2250" dirty="0">
              <a:solidFill>
                <a:schemeClr val="bg1"/>
              </a:solidFill>
            </a:endParaRPr>
          </a:p>
        </p:txBody>
      </p:sp>
      <p:sp>
        <p:nvSpPr>
          <p:cNvPr id="17" name="Text 15">
            <a:extLst>
              <a:ext uri="{FF2B5EF4-FFF2-40B4-BE49-F238E27FC236}">
                <a16:creationId xmlns:a16="http://schemas.microsoft.com/office/drawing/2014/main" id="{F8BFF48F-F31E-BF93-78AF-7D5A20E3F97D}"/>
              </a:ext>
            </a:extLst>
          </p:cNvPr>
          <p:cNvSpPr/>
          <p:nvPr/>
        </p:nvSpPr>
        <p:spPr>
          <a:xfrm>
            <a:off x="1650611" y="5554100"/>
            <a:ext cx="3008781" cy="288805"/>
          </a:xfrm>
          <a:prstGeom prst="rect">
            <a:avLst/>
          </a:prstGeom>
          <a:noFill/>
          <a:ln/>
        </p:spPr>
        <p:txBody>
          <a:bodyPr wrap="none" lIns="0" tIns="0" rIns="0" bIns="0" rtlCol="0" anchor="t"/>
          <a:lstStyle/>
          <a:p>
            <a:pPr marL="0" indent="0">
              <a:lnSpc>
                <a:spcPts val="2350"/>
              </a:lnSpc>
              <a:buNone/>
            </a:pPr>
            <a:r>
              <a:rPr lang="en-US" sz="1850" b="1" dirty="0">
                <a:solidFill>
                  <a:schemeClr val="bg1"/>
                </a:solidFill>
                <a:latin typeface="Petrona" pitchFamily="34" charset="0"/>
                <a:ea typeface="Petrona" pitchFamily="34" charset="-122"/>
                <a:cs typeface="Petrona" pitchFamily="34" charset="-120"/>
              </a:rPr>
              <a:t>Security and Compliance</a:t>
            </a:r>
            <a:endParaRPr lang="en-US" sz="1850" dirty="0">
              <a:solidFill>
                <a:schemeClr val="bg1"/>
              </a:solidFill>
            </a:endParaRPr>
          </a:p>
        </p:txBody>
      </p:sp>
      <p:sp>
        <p:nvSpPr>
          <p:cNvPr id="18" name="Text 16">
            <a:extLst>
              <a:ext uri="{FF2B5EF4-FFF2-40B4-BE49-F238E27FC236}">
                <a16:creationId xmlns:a16="http://schemas.microsoft.com/office/drawing/2014/main" id="{D15E5C9D-075D-DC01-986C-74DAC33F3950}"/>
              </a:ext>
            </a:extLst>
          </p:cNvPr>
          <p:cNvSpPr/>
          <p:nvPr/>
        </p:nvSpPr>
        <p:spPr>
          <a:xfrm>
            <a:off x="1650611" y="5860878"/>
            <a:ext cx="10092211" cy="563233"/>
          </a:xfrm>
          <a:prstGeom prst="rect">
            <a:avLst/>
          </a:prstGeom>
          <a:noFill/>
          <a:ln/>
        </p:spPr>
        <p:txBody>
          <a:bodyPr wrap="square" lIns="0" tIns="0" rIns="0" bIns="0" rtlCol="0" anchor="t"/>
          <a:lstStyle/>
          <a:p>
            <a:pPr marL="0" indent="0">
              <a:lnSpc>
                <a:spcPts val="2300"/>
              </a:lnSpc>
              <a:buNone/>
            </a:pPr>
            <a:r>
              <a:rPr lang="en-US" sz="1400" dirty="0">
                <a:solidFill>
                  <a:schemeClr val="bg1"/>
                </a:solidFill>
                <a:latin typeface="Inter" pitchFamily="34" charset="0"/>
                <a:ea typeface="Inter" pitchFamily="34" charset="-122"/>
                <a:cs typeface="Inter" pitchFamily="34" charset="-120"/>
              </a:rPr>
              <a:t>We prioritize data security and compliance with industry standards, ensuring the confidentiality and integrity of patient information.</a:t>
            </a:r>
            <a:endParaRPr lang="en-US" sz="14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
            <a:extLst>
              <a:ext uri="{FF2B5EF4-FFF2-40B4-BE49-F238E27FC236}">
                <a16:creationId xmlns:a16="http://schemas.microsoft.com/office/drawing/2014/main" id="{91CD8085-14A1-CD10-7145-930D23E05FA6}"/>
              </a:ext>
            </a:extLst>
          </p:cNvPr>
          <p:cNvSpPr/>
          <p:nvPr/>
        </p:nvSpPr>
        <p:spPr>
          <a:xfrm>
            <a:off x="6279696" y="1820364"/>
            <a:ext cx="4396908" cy="2175311"/>
          </a:xfrm>
          <a:prstGeom prst="roundRect">
            <a:avLst>
              <a:gd name="adj" fmla="val 5580"/>
            </a:avLst>
          </a:prstGeom>
          <a:solidFill>
            <a:schemeClr val="accent1">
              <a:lumMod val="40000"/>
              <a:lumOff val="60000"/>
            </a:schemeClr>
          </a:solidFill>
          <a:ln w="7620">
            <a:solidFill>
              <a:srgbClr val="B2D4E5"/>
            </a:solidFill>
            <a:prstDash val="solid"/>
          </a:ln>
        </p:spPr>
      </p:sp>
      <p:sp>
        <p:nvSpPr>
          <p:cNvPr id="2" name="TextBox 1">
            <a:extLst>
              <a:ext uri="{FF2B5EF4-FFF2-40B4-BE49-F238E27FC236}">
                <a16:creationId xmlns:a16="http://schemas.microsoft.com/office/drawing/2014/main" id="{EBD4EFD4-D3B8-4F22-51F7-639B9EB6CF09}"/>
              </a:ext>
            </a:extLst>
          </p:cNvPr>
          <p:cNvSpPr txBox="1"/>
          <p:nvPr/>
        </p:nvSpPr>
        <p:spPr>
          <a:xfrm>
            <a:off x="461172" y="1118475"/>
            <a:ext cx="762686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kern="1200" dirty="0">
                <a:solidFill>
                  <a:srgbClr val="FFFFFF">
                    <a:lumMod val="95000"/>
                  </a:srgbClr>
                </a:solidFill>
                <a:effectLst>
                  <a:glow rad="139700">
                    <a:srgbClr val="156082">
                      <a:satMod val="175000"/>
                      <a:alpha val="40000"/>
                    </a:srgbClr>
                  </a:glow>
                  <a:outerShdw blurRad="50800" dist="38100" dir="2700000" algn="tl" rotWithShape="0">
                    <a:prstClr val="black">
                      <a:alpha val="40000"/>
                    </a:prstClr>
                  </a:outerShdw>
                </a:effectLst>
                <a:latin typeface="Petrona" pitchFamily="34" charset="0"/>
              </a:rPr>
              <a:t>FUTURE POSSIBLE ENHANCEMENTS:</a:t>
            </a:r>
            <a:endParaRPr lang="en-IN" dirty="0"/>
          </a:p>
        </p:txBody>
      </p:sp>
      <p:sp>
        <p:nvSpPr>
          <p:cNvPr id="4" name="Shape 1">
            <a:extLst>
              <a:ext uri="{FF2B5EF4-FFF2-40B4-BE49-F238E27FC236}">
                <a16:creationId xmlns:a16="http://schemas.microsoft.com/office/drawing/2014/main" id="{1DF31C5F-EFB0-0FA0-65DF-8AA04AD5AECC}"/>
              </a:ext>
            </a:extLst>
          </p:cNvPr>
          <p:cNvSpPr/>
          <p:nvPr/>
        </p:nvSpPr>
        <p:spPr>
          <a:xfrm>
            <a:off x="1637376" y="1811143"/>
            <a:ext cx="4396908" cy="2175310"/>
          </a:xfrm>
          <a:prstGeom prst="roundRect">
            <a:avLst>
              <a:gd name="adj" fmla="val 5580"/>
            </a:avLst>
          </a:prstGeom>
          <a:solidFill>
            <a:schemeClr val="accent1">
              <a:lumMod val="40000"/>
              <a:lumOff val="60000"/>
            </a:schemeClr>
          </a:solidFill>
          <a:ln w="7620">
            <a:solidFill>
              <a:schemeClr val="tx1"/>
            </a:solidFill>
            <a:prstDash val="solid"/>
          </a:ln>
        </p:spPr>
      </p:sp>
      <p:sp>
        <p:nvSpPr>
          <p:cNvPr id="5" name="Text 2">
            <a:extLst>
              <a:ext uri="{FF2B5EF4-FFF2-40B4-BE49-F238E27FC236}">
                <a16:creationId xmlns:a16="http://schemas.microsoft.com/office/drawing/2014/main" id="{AF1141E5-D841-3DEF-4474-A04E36D08368}"/>
              </a:ext>
            </a:extLst>
          </p:cNvPr>
          <p:cNvSpPr/>
          <p:nvPr/>
        </p:nvSpPr>
        <p:spPr>
          <a:xfrm>
            <a:off x="2112013" y="2054501"/>
            <a:ext cx="1130457" cy="433846"/>
          </a:xfrm>
          <a:prstGeom prst="rect">
            <a:avLst/>
          </a:prstGeom>
          <a:noFill/>
          <a:ln/>
        </p:spPr>
        <p:txBody>
          <a:bodyPr wrap="none" lIns="0" tIns="0" rIns="0" bIns="0" rtlCol="0" anchor="t"/>
          <a:lstStyle/>
          <a:p>
            <a:pPr marL="0" indent="0">
              <a:lnSpc>
                <a:spcPts val="2200"/>
              </a:lnSpc>
              <a:buNone/>
            </a:pPr>
            <a:r>
              <a:rPr lang="en-US" sz="2000" b="1" dirty="0">
                <a:solidFill>
                  <a:srgbClr val="272525"/>
                </a:solidFill>
                <a:latin typeface="Petrona" pitchFamily="34" charset="0"/>
                <a:ea typeface="Petrona" pitchFamily="34" charset="-122"/>
                <a:cs typeface="Petrona" pitchFamily="34" charset="-120"/>
              </a:rPr>
              <a:t>Multilingual Support</a:t>
            </a:r>
            <a:endParaRPr lang="en-US" sz="2000" dirty="0"/>
          </a:p>
        </p:txBody>
      </p:sp>
      <p:sp>
        <p:nvSpPr>
          <p:cNvPr id="6" name="Text 3">
            <a:extLst>
              <a:ext uri="{FF2B5EF4-FFF2-40B4-BE49-F238E27FC236}">
                <a16:creationId xmlns:a16="http://schemas.microsoft.com/office/drawing/2014/main" id="{7934F79A-578B-09B8-19CB-330BCAF668A3}"/>
              </a:ext>
            </a:extLst>
          </p:cNvPr>
          <p:cNvSpPr/>
          <p:nvPr/>
        </p:nvSpPr>
        <p:spPr>
          <a:xfrm>
            <a:off x="2112013" y="2439500"/>
            <a:ext cx="3606452" cy="846626"/>
          </a:xfrm>
          <a:prstGeom prst="rect">
            <a:avLst/>
          </a:prstGeom>
          <a:noFill/>
          <a:ln/>
        </p:spPr>
        <p:txBody>
          <a:bodyPr wrap="square" lIns="0" tIns="0" rIns="0" bIns="0" rtlCol="0" anchor="t"/>
          <a:lstStyle/>
          <a:p>
            <a:pPr marL="0" indent="0">
              <a:lnSpc>
                <a:spcPts val="2100"/>
              </a:lnSpc>
              <a:buNone/>
            </a:pPr>
            <a:r>
              <a:rPr lang="en-US" sz="1600" dirty="0">
                <a:solidFill>
                  <a:srgbClr val="272525"/>
                </a:solidFill>
                <a:latin typeface="Times New Roman" panose="02020603050405020304" pitchFamily="18" charset="0"/>
                <a:ea typeface="Inter" pitchFamily="34" charset="-122"/>
                <a:cs typeface="Times New Roman" panose="02020603050405020304" pitchFamily="18" charset="0"/>
              </a:rPr>
              <a:t>Extending the system to support multiple languages will cater to a wider range of healthcare providers and institutions worldwide, enabling global accessibility and utilization.</a:t>
            </a:r>
            <a:endParaRPr lang="en-US" sz="1600" dirty="0">
              <a:latin typeface="Times New Roman" panose="02020603050405020304" pitchFamily="18" charset="0"/>
              <a:cs typeface="Times New Roman" panose="02020603050405020304" pitchFamily="18" charset="0"/>
            </a:endParaRPr>
          </a:p>
        </p:txBody>
      </p:sp>
      <p:sp>
        <p:nvSpPr>
          <p:cNvPr id="8" name="Text 5">
            <a:extLst>
              <a:ext uri="{FF2B5EF4-FFF2-40B4-BE49-F238E27FC236}">
                <a16:creationId xmlns:a16="http://schemas.microsoft.com/office/drawing/2014/main" id="{A18861C4-0469-C266-3B3A-38BE254A859F}"/>
              </a:ext>
            </a:extLst>
          </p:cNvPr>
          <p:cNvSpPr/>
          <p:nvPr/>
        </p:nvSpPr>
        <p:spPr>
          <a:xfrm>
            <a:off x="6562877" y="2037903"/>
            <a:ext cx="1669861" cy="461743"/>
          </a:xfrm>
          <a:prstGeom prst="rect">
            <a:avLst/>
          </a:prstGeom>
          <a:noFill/>
          <a:ln/>
        </p:spPr>
        <p:txBody>
          <a:bodyPr wrap="none" lIns="0" tIns="0" rIns="0" bIns="0" rtlCol="0" anchor="t"/>
          <a:lstStyle/>
          <a:p>
            <a:pPr marL="0" indent="0">
              <a:lnSpc>
                <a:spcPts val="2200"/>
              </a:lnSpc>
              <a:buNone/>
            </a:pPr>
            <a:r>
              <a:rPr lang="en-US" sz="2000" b="1" dirty="0">
                <a:solidFill>
                  <a:srgbClr val="272525"/>
                </a:solidFill>
                <a:latin typeface="Petrona" pitchFamily="34" charset="0"/>
                <a:ea typeface="Petrona" pitchFamily="34" charset="-122"/>
                <a:cs typeface="Petrona" pitchFamily="34" charset="-120"/>
              </a:rPr>
              <a:t>Real-Time Diagnosis Extraction</a:t>
            </a:r>
            <a:endParaRPr lang="en-US" sz="2000" dirty="0"/>
          </a:p>
        </p:txBody>
      </p:sp>
      <p:sp>
        <p:nvSpPr>
          <p:cNvPr id="9" name="Text 6">
            <a:extLst>
              <a:ext uri="{FF2B5EF4-FFF2-40B4-BE49-F238E27FC236}">
                <a16:creationId xmlns:a16="http://schemas.microsoft.com/office/drawing/2014/main" id="{EE78242A-FA81-DD39-4204-5A7E2A34CE8D}"/>
              </a:ext>
            </a:extLst>
          </p:cNvPr>
          <p:cNvSpPr/>
          <p:nvPr/>
        </p:nvSpPr>
        <p:spPr>
          <a:xfrm>
            <a:off x="6577677" y="2419737"/>
            <a:ext cx="3800946" cy="901065"/>
          </a:xfrm>
          <a:prstGeom prst="rect">
            <a:avLst/>
          </a:prstGeom>
          <a:noFill/>
          <a:ln/>
        </p:spPr>
        <p:txBody>
          <a:bodyPr wrap="square" lIns="0" tIns="0" rIns="0" bIns="0" rtlCol="0" anchor="t"/>
          <a:lstStyle/>
          <a:p>
            <a:pPr marL="0" indent="0">
              <a:lnSpc>
                <a:spcPts val="2100"/>
              </a:lnSpc>
              <a:buNone/>
            </a:pPr>
            <a:r>
              <a:rPr lang="en-US" sz="1600" dirty="0">
                <a:solidFill>
                  <a:srgbClr val="272525"/>
                </a:solidFill>
                <a:latin typeface="Times New Roman" panose="02020603050405020304" pitchFamily="18" charset="0"/>
                <a:ea typeface="Inter" pitchFamily="34" charset="-122"/>
                <a:cs typeface="Times New Roman" panose="02020603050405020304" pitchFamily="18" charset="0"/>
              </a:rPr>
              <a:t>Developing real-time capabilities for diagnosis extraction will significantly accelerate the process, allowing for immediate access to critical medical information.</a:t>
            </a:r>
            <a:endParaRPr lang="en-US" sz="1600" dirty="0">
              <a:latin typeface="Times New Roman" panose="02020603050405020304" pitchFamily="18" charset="0"/>
              <a:cs typeface="Times New Roman" panose="02020603050405020304" pitchFamily="18" charset="0"/>
            </a:endParaRPr>
          </a:p>
        </p:txBody>
      </p:sp>
      <p:sp>
        <p:nvSpPr>
          <p:cNvPr id="17" name="Shape 1">
            <a:extLst>
              <a:ext uri="{FF2B5EF4-FFF2-40B4-BE49-F238E27FC236}">
                <a16:creationId xmlns:a16="http://schemas.microsoft.com/office/drawing/2014/main" id="{EB92A8F8-9B47-A09E-2B9C-F47E72E9FEC0}"/>
              </a:ext>
            </a:extLst>
          </p:cNvPr>
          <p:cNvSpPr/>
          <p:nvPr/>
        </p:nvSpPr>
        <p:spPr>
          <a:xfrm>
            <a:off x="6287718" y="4213215"/>
            <a:ext cx="4396908" cy="2363084"/>
          </a:xfrm>
          <a:prstGeom prst="roundRect">
            <a:avLst>
              <a:gd name="adj" fmla="val 5580"/>
            </a:avLst>
          </a:prstGeom>
          <a:solidFill>
            <a:schemeClr val="accent1">
              <a:lumMod val="40000"/>
              <a:lumOff val="60000"/>
            </a:schemeClr>
          </a:solidFill>
          <a:ln w="7620">
            <a:solidFill>
              <a:srgbClr val="B2D4E5"/>
            </a:solidFill>
            <a:prstDash val="solid"/>
          </a:ln>
        </p:spPr>
      </p:sp>
      <p:sp>
        <p:nvSpPr>
          <p:cNvPr id="18" name="Shape 1">
            <a:extLst>
              <a:ext uri="{FF2B5EF4-FFF2-40B4-BE49-F238E27FC236}">
                <a16:creationId xmlns:a16="http://schemas.microsoft.com/office/drawing/2014/main" id="{D73F6A11-7B1C-A766-A0EC-D1173BC41102}"/>
              </a:ext>
            </a:extLst>
          </p:cNvPr>
          <p:cNvSpPr/>
          <p:nvPr/>
        </p:nvSpPr>
        <p:spPr>
          <a:xfrm>
            <a:off x="1638518" y="4228663"/>
            <a:ext cx="4396908" cy="2334171"/>
          </a:xfrm>
          <a:prstGeom prst="roundRect">
            <a:avLst>
              <a:gd name="adj" fmla="val 5580"/>
            </a:avLst>
          </a:prstGeom>
          <a:solidFill>
            <a:schemeClr val="accent1">
              <a:lumMod val="40000"/>
              <a:lumOff val="60000"/>
            </a:schemeClr>
          </a:solidFill>
          <a:ln w="7620">
            <a:solidFill>
              <a:srgbClr val="B2D4E5"/>
            </a:solidFill>
            <a:prstDash val="solid"/>
          </a:ln>
        </p:spPr>
      </p:sp>
      <p:sp>
        <p:nvSpPr>
          <p:cNvPr id="19" name="Text 2">
            <a:extLst>
              <a:ext uri="{FF2B5EF4-FFF2-40B4-BE49-F238E27FC236}">
                <a16:creationId xmlns:a16="http://schemas.microsoft.com/office/drawing/2014/main" id="{2102DE10-DEFB-60E2-17C6-80FD0CF8568B}"/>
              </a:ext>
            </a:extLst>
          </p:cNvPr>
          <p:cNvSpPr/>
          <p:nvPr/>
        </p:nvSpPr>
        <p:spPr>
          <a:xfrm>
            <a:off x="2112013" y="4457205"/>
            <a:ext cx="3463678" cy="846625"/>
          </a:xfrm>
          <a:prstGeom prst="rect">
            <a:avLst/>
          </a:prstGeom>
          <a:noFill/>
          <a:ln/>
        </p:spPr>
        <p:txBody>
          <a:bodyPr wrap="none" lIns="0" tIns="0" rIns="0" bIns="0" rtlCol="0" anchor="t"/>
          <a:lstStyle/>
          <a:p>
            <a:pPr marL="0" indent="0">
              <a:lnSpc>
                <a:spcPts val="2200"/>
              </a:lnSpc>
              <a:buNone/>
            </a:pPr>
            <a:r>
              <a:rPr lang="en-US" sz="2000" b="1" dirty="0">
                <a:solidFill>
                  <a:srgbClr val="272525"/>
                </a:solidFill>
                <a:latin typeface="Petrona" pitchFamily="34" charset="0"/>
                <a:ea typeface="Petrona" pitchFamily="34" charset="-122"/>
                <a:cs typeface="Petrona" pitchFamily="34" charset="-120"/>
              </a:rPr>
              <a:t>Integration with Electronic </a:t>
            </a:r>
            <a:br>
              <a:rPr lang="en-US" sz="2000" b="1" dirty="0">
                <a:solidFill>
                  <a:srgbClr val="272525"/>
                </a:solidFill>
                <a:latin typeface="Petrona" pitchFamily="34" charset="0"/>
                <a:ea typeface="Petrona" pitchFamily="34" charset="-122"/>
                <a:cs typeface="Petrona" pitchFamily="34" charset="-120"/>
              </a:rPr>
            </a:br>
            <a:r>
              <a:rPr lang="en-US" sz="2000" b="1" dirty="0">
                <a:solidFill>
                  <a:srgbClr val="272525"/>
                </a:solidFill>
                <a:latin typeface="Petrona" pitchFamily="34" charset="0"/>
                <a:ea typeface="Petrona" pitchFamily="34" charset="-122"/>
                <a:cs typeface="Petrona" pitchFamily="34" charset="-120"/>
              </a:rPr>
              <a:t>Health Records (EHRs)</a:t>
            </a:r>
            <a:endParaRPr lang="en-US" sz="2000" dirty="0"/>
          </a:p>
        </p:txBody>
      </p:sp>
      <p:sp>
        <p:nvSpPr>
          <p:cNvPr id="20" name="Text 3">
            <a:extLst>
              <a:ext uri="{FF2B5EF4-FFF2-40B4-BE49-F238E27FC236}">
                <a16:creationId xmlns:a16="http://schemas.microsoft.com/office/drawing/2014/main" id="{D795560E-E1BF-0529-F3BA-37E62A12ED42}"/>
              </a:ext>
            </a:extLst>
          </p:cNvPr>
          <p:cNvSpPr/>
          <p:nvPr/>
        </p:nvSpPr>
        <p:spPr>
          <a:xfrm>
            <a:off x="2118229" y="5122728"/>
            <a:ext cx="3709753" cy="846626"/>
          </a:xfrm>
          <a:prstGeom prst="rect">
            <a:avLst/>
          </a:prstGeom>
          <a:noFill/>
          <a:ln/>
        </p:spPr>
        <p:txBody>
          <a:bodyPr wrap="square" lIns="0" tIns="0" rIns="0" bIns="0" rtlCol="0" anchor="t"/>
          <a:lstStyle/>
          <a:p>
            <a:pPr marL="0" indent="0">
              <a:lnSpc>
                <a:spcPts val="2100"/>
              </a:lnSpc>
              <a:buNone/>
            </a:pPr>
            <a:r>
              <a:rPr lang="en-US" sz="1600" dirty="0">
                <a:solidFill>
                  <a:srgbClr val="272525"/>
                </a:solidFill>
                <a:latin typeface="Times New Roman" panose="02020603050405020304" pitchFamily="18" charset="0"/>
                <a:ea typeface="Inter" pitchFamily="34" charset="-122"/>
                <a:cs typeface="Times New Roman" panose="02020603050405020304" pitchFamily="18" charset="0"/>
              </a:rPr>
              <a:t>Integrating the system with existing EHR systems will streamline data flow and provide a comprehensive view of patient health records, enhancing clinical decision-making.</a:t>
            </a:r>
            <a:endParaRPr lang="en-US" sz="1600" dirty="0">
              <a:latin typeface="Times New Roman" panose="02020603050405020304" pitchFamily="18" charset="0"/>
              <a:cs typeface="Times New Roman" panose="02020603050405020304" pitchFamily="18" charset="0"/>
            </a:endParaRPr>
          </a:p>
        </p:txBody>
      </p:sp>
      <p:sp>
        <p:nvSpPr>
          <p:cNvPr id="21" name="Text 5">
            <a:extLst>
              <a:ext uri="{FF2B5EF4-FFF2-40B4-BE49-F238E27FC236}">
                <a16:creationId xmlns:a16="http://schemas.microsoft.com/office/drawing/2014/main" id="{C6395E31-6FDB-7EDA-65F4-26DD99B7D928}"/>
              </a:ext>
            </a:extLst>
          </p:cNvPr>
          <p:cNvSpPr/>
          <p:nvPr/>
        </p:nvSpPr>
        <p:spPr>
          <a:xfrm>
            <a:off x="6562876" y="4418774"/>
            <a:ext cx="1669861" cy="461743"/>
          </a:xfrm>
          <a:prstGeom prst="rect">
            <a:avLst/>
          </a:prstGeom>
          <a:noFill/>
          <a:ln/>
        </p:spPr>
        <p:txBody>
          <a:bodyPr wrap="none" lIns="0" tIns="0" rIns="0" bIns="0" rtlCol="0" anchor="t"/>
          <a:lstStyle/>
          <a:p>
            <a:pPr marL="0" indent="0">
              <a:lnSpc>
                <a:spcPts val="2200"/>
              </a:lnSpc>
              <a:buNone/>
            </a:pPr>
            <a:r>
              <a:rPr lang="en-US" sz="2000" b="1" dirty="0">
                <a:solidFill>
                  <a:srgbClr val="272525"/>
                </a:solidFill>
                <a:latin typeface="Petrona" pitchFamily="34" charset="0"/>
                <a:ea typeface="Petrona" pitchFamily="34" charset="-122"/>
                <a:cs typeface="Petrona" pitchFamily="34" charset="-120"/>
              </a:rPr>
              <a:t>Advanced Analytics and </a:t>
            </a:r>
            <a:br>
              <a:rPr lang="en-US" sz="2000" b="1" dirty="0">
                <a:solidFill>
                  <a:srgbClr val="272525"/>
                </a:solidFill>
                <a:latin typeface="Petrona" pitchFamily="34" charset="0"/>
                <a:ea typeface="Petrona" pitchFamily="34" charset="-122"/>
                <a:cs typeface="Petrona" pitchFamily="34" charset="-120"/>
              </a:rPr>
            </a:br>
            <a:r>
              <a:rPr lang="en-US" sz="2000" b="1" dirty="0">
                <a:solidFill>
                  <a:srgbClr val="272525"/>
                </a:solidFill>
                <a:latin typeface="Petrona" pitchFamily="34" charset="0"/>
                <a:ea typeface="Petrona" pitchFamily="34" charset="-122"/>
                <a:cs typeface="Petrona" pitchFamily="34" charset="-120"/>
              </a:rPr>
              <a:t>Predictive Modeling</a:t>
            </a:r>
            <a:endParaRPr lang="en-US" sz="2000" dirty="0"/>
          </a:p>
        </p:txBody>
      </p:sp>
      <p:sp>
        <p:nvSpPr>
          <p:cNvPr id="22" name="Text 6">
            <a:extLst>
              <a:ext uri="{FF2B5EF4-FFF2-40B4-BE49-F238E27FC236}">
                <a16:creationId xmlns:a16="http://schemas.microsoft.com/office/drawing/2014/main" id="{69DF1B39-18D3-85F2-A160-70DAD702240D}"/>
              </a:ext>
            </a:extLst>
          </p:cNvPr>
          <p:cNvSpPr/>
          <p:nvPr/>
        </p:nvSpPr>
        <p:spPr>
          <a:xfrm>
            <a:off x="6585698" y="5030297"/>
            <a:ext cx="3967783" cy="901065"/>
          </a:xfrm>
          <a:prstGeom prst="rect">
            <a:avLst/>
          </a:prstGeom>
          <a:noFill/>
          <a:ln/>
        </p:spPr>
        <p:txBody>
          <a:bodyPr wrap="square" lIns="0" tIns="0" rIns="0" bIns="0" rtlCol="0" anchor="t"/>
          <a:lstStyle/>
          <a:p>
            <a:pPr marL="0" indent="0">
              <a:lnSpc>
                <a:spcPts val="2100"/>
              </a:lnSpc>
              <a:buNone/>
            </a:pPr>
            <a:r>
              <a:rPr lang="en-US" sz="1600" dirty="0">
                <a:solidFill>
                  <a:srgbClr val="272525"/>
                </a:solidFill>
                <a:latin typeface="Times New Roman" panose="02020603050405020304" pitchFamily="18" charset="0"/>
                <a:ea typeface="Inter" pitchFamily="34" charset="-122"/>
                <a:cs typeface="Times New Roman" panose="02020603050405020304" pitchFamily="18" charset="0"/>
              </a:rPr>
              <a:t>Leveraging the extracted diagnoses to develop advanced analytics and predictive models will enable healthcare professionals to gain insights into disease patterns, identify trends, and optimize patient care.</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301</TotalTime>
  <Words>1420</Words>
  <Application>Microsoft Office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Aptos Display</vt:lpstr>
      <vt:lpstr>Arial</vt:lpstr>
      <vt:lpstr>Book Antiqua</vt:lpstr>
      <vt:lpstr>Calibri</vt:lpstr>
      <vt:lpstr>Colonna MT</vt:lpstr>
      <vt:lpstr>Inter</vt:lpstr>
      <vt:lpstr>Petrona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Khushi</dc:creator>
  <cp:lastModifiedBy>Khushi Kashyap</cp:lastModifiedBy>
  <cp:revision>2</cp:revision>
  <dcterms:modified xsi:type="dcterms:W3CDTF">2024-09-25T13:36:18Z</dcterms:modified>
</cp:coreProperties>
</file>