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60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0" b="37311"/>
          <a:stretch/>
        </p:blipFill>
        <p:spPr>
          <a:xfrm>
            <a:off x="-1" y="10"/>
            <a:ext cx="121888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4202" y="758952"/>
            <a:ext cx="5701477" cy="356616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4201" y="4645152"/>
            <a:ext cx="5704249" cy="1143000"/>
          </a:xfrm>
        </p:spPr>
        <p:txBody>
          <a:bodyPr>
            <a:normAutofit/>
          </a:bodyPr>
          <a:lstStyle/>
          <a:p>
            <a:r>
              <a:rPr lang="en-US" dirty="0"/>
              <a:t>OF INSTAGRAM</a:t>
            </a:r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25FBD20C-DCED-4E97-9C65-AA32D674C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5536"/>
            <a:ext cx="4653435" cy="45469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2C12D33E-6694-4D0C-8293-F6EFB1D90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9" r="-1" b="3640"/>
          <a:stretch/>
        </p:blipFill>
        <p:spPr>
          <a:xfrm>
            <a:off x="0" y="1321308"/>
            <a:ext cx="4489703" cy="4215384"/>
          </a:xfrm>
          <a:prstGeom prst="rect">
            <a:avLst/>
          </a:prstGeom>
        </p:spPr>
      </p:pic>
      <p:cxnSp>
        <p:nvCxnSpPr>
          <p:cNvPr id="50" name="Straight Connector 3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5037" y="4474741"/>
            <a:ext cx="55581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30ED7-BC16-40EA-A1C0-AC47788D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N" dirty="0"/>
              <a:t>RELIABILITY &amp; REDUNDANCY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94C5694-236D-4E14-B001-2A6089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220334"/>
            <a:ext cx="5115347" cy="20972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292822-DE53-42B5-95D5-A0AC353F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Multiple duplicates of services can be made to run, so that if any of the services goes down the remaining services can be active and running</a:t>
            </a:r>
          </a:p>
          <a:p>
            <a:pPr lvl="1"/>
            <a:r>
              <a:rPr lang="en-US" dirty="0"/>
              <a:t>There by creating a backup as well as single point failure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464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3E735-91CD-4C0B-B154-D67F684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NEWSFEED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CF3F-D51A-496A-9840-D1FD43F1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lvl="1"/>
            <a:r>
              <a:rPr lang="en-IN" sz="2400" dirty="0"/>
              <a:t>Minimum No of followers for a user is 0 followers</a:t>
            </a:r>
          </a:p>
          <a:p>
            <a:pPr lvl="1"/>
            <a:r>
              <a:rPr lang="en-IN" sz="2400" dirty="0"/>
              <a:t>Maximum no of followers for a user right now is for Ronaldo which is </a:t>
            </a:r>
            <a:r>
              <a:rPr lang="en-IN" sz="2400" dirty="0" err="1"/>
              <a:t>approx</a:t>
            </a:r>
            <a:r>
              <a:rPr lang="en-IN" sz="2400" dirty="0"/>
              <a:t> around 219mn and growing</a:t>
            </a:r>
          </a:p>
          <a:p>
            <a:pPr lvl="1"/>
            <a:r>
              <a:rPr lang="en-IN" sz="2400" dirty="0"/>
              <a:t>So based on the activity of the followers these feeds are generated</a:t>
            </a:r>
          </a:p>
          <a:p>
            <a:pPr lvl="1"/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OPTIMIZING THE FEEDS:</a:t>
            </a:r>
          </a:p>
          <a:p>
            <a:pPr lvl="1"/>
            <a:r>
              <a:rPr lang="en-IN" sz="2400" dirty="0"/>
              <a:t>Pre- calculate the feeds(delay in generating the media for the followers)</a:t>
            </a:r>
          </a:p>
          <a:p>
            <a:pPr lvl="1"/>
            <a:r>
              <a:rPr lang="en-IN" sz="2400" dirty="0"/>
              <a:t>Batch Processing</a:t>
            </a:r>
          </a:p>
          <a:p>
            <a:pPr lvl="1"/>
            <a:r>
              <a:rPr lang="en-IN" sz="2400" dirty="0"/>
              <a:t>Use of cache</a:t>
            </a:r>
          </a:p>
        </p:txBody>
      </p:sp>
    </p:spTree>
    <p:extLst>
      <p:ext uri="{BB962C8B-B14F-4D97-AF65-F5344CB8AC3E}">
        <p14:creationId xmlns:p14="http://schemas.microsoft.com/office/powerpoint/2010/main" val="39811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940CE-C08F-40A0-90D6-614DB750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IN" sz="4400">
                <a:solidFill>
                  <a:srgbClr val="FFFFFF"/>
                </a:solidFill>
              </a:rPr>
              <a:t>DATA SHARDING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E989-BEF9-4ACB-833E-25576D8B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lvl="1"/>
            <a:r>
              <a:rPr lang="en-IN" sz="2400" dirty="0"/>
              <a:t>PARTITION BASED ON USERID: Having unique USERID and storing all the photos inside this UNIQUE id can create a problem when any of the services of the DB goes down, then the data of that particular USER will completely be down</a:t>
            </a:r>
          </a:p>
          <a:p>
            <a:pPr lvl="1"/>
            <a:r>
              <a:rPr lang="en-IN" sz="2400" dirty="0"/>
              <a:t>PARTITION BASED ON PHOTOID: Having unique </a:t>
            </a:r>
            <a:r>
              <a:rPr lang="en-IN" sz="2400" dirty="0" err="1"/>
              <a:t>photoid</a:t>
            </a:r>
            <a:r>
              <a:rPr lang="en-IN" sz="2400" dirty="0"/>
              <a:t> instead of </a:t>
            </a:r>
            <a:r>
              <a:rPr lang="en-IN" sz="2400" dirty="0" err="1"/>
              <a:t>userid</a:t>
            </a:r>
            <a:r>
              <a:rPr lang="en-IN" sz="2400" dirty="0"/>
              <a:t> can solve the above problem</a:t>
            </a:r>
          </a:p>
        </p:txBody>
      </p:sp>
    </p:spTree>
    <p:extLst>
      <p:ext uri="{BB962C8B-B14F-4D97-AF65-F5344CB8AC3E}">
        <p14:creationId xmlns:p14="http://schemas.microsoft.com/office/powerpoint/2010/main" val="127827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lvl="0" algn="r"/>
            <a:r>
              <a:rPr lang="en-US" sz="4400" i="1" dirty="0"/>
              <a:t>UPLOAD PHOTOS</a:t>
            </a:r>
            <a:br>
              <a:rPr lang="en-US" sz="4400" i="1" dirty="0"/>
            </a:br>
            <a:r>
              <a:rPr lang="en-US" sz="4400" i="1" dirty="0"/>
              <a:t>VIEW UPLOADED PHOTO</a:t>
            </a:r>
            <a:br>
              <a:rPr lang="en-US" sz="4400" i="1" dirty="0"/>
            </a:br>
            <a:r>
              <a:rPr lang="en-US" sz="4400" i="1" dirty="0"/>
              <a:t>FOLLOW USERS</a:t>
            </a:r>
            <a:br>
              <a:rPr lang="en-US" sz="4400" i="1" dirty="0"/>
            </a:br>
            <a:r>
              <a:rPr lang="en-US" sz="4400" i="1" dirty="0"/>
              <a:t>VIEW FEEDS</a:t>
            </a:r>
            <a:br>
              <a:rPr lang="en-US" sz="4400" i="1" dirty="0"/>
            </a:br>
            <a:r>
              <a:rPr lang="en-US" sz="4400" i="1" dirty="0"/>
              <a:t>LIKE AND COMMENT ON PHOTOS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GENERAL FEATURES OF INSTAGRAM FOR THE USERS: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4FE03-A854-4B25-9310-1E460427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IN" sz="4400">
                <a:solidFill>
                  <a:srgbClr val="FFFFFF"/>
                </a:solidFill>
              </a:rPr>
              <a:t>PER DAY USERS: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E7BC-7C2D-47A2-A5FA-73DBE9AB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IN" sz="2400" dirty="0"/>
              <a:t>On an assumption:</a:t>
            </a:r>
          </a:p>
          <a:p>
            <a:pPr lvl="1"/>
            <a:r>
              <a:rPr lang="en-IN" sz="2400" dirty="0"/>
              <a:t>1 billion active users per day</a:t>
            </a:r>
          </a:p>
          <a:p>
            <a:pPr lvl="1"/>
            <a:r>
              <a:rPr lang="en-IN" sz="2400" dirty="0"/>
              <a:t>Media size(photo) assuming it as 100kb</a:t>
            </a:r>
          </a:p>
          <a:p>
            <a:pPr lvl="1"/>
            <a:r>
              <a:rPr lang="en-IN" sz="2400" dirty="0"/>
              <a:t>So at min (1bn)/24*3600</a:t>
            </a:r>
          </a:p>
          <a:p>
            <a:pPr lvl="1"/>
            <a:r>
              <a:rPr lang="en-IN" sz="2400" dirty="0"/>
              <a:t>On an average 1160 photos per second</a:t>
            </a:r>
          </a:p>
          <a:p>
            <a:pPr marL="201168" lvl="1" indent="0">
              <a:buNone/>
            </a:pPr>
            <a:r>
              <a:rPr lang="en-IN" sz="2400" dirty="0"/>
              <a:t>SPACE REQUIRED PER DAY:</a:t>
            </a:r>
          </a:p>
          <a:p>
            <a:pPr lvl="1"/>
            <a:r>
              <a:rPr lang="en-IN" sz="2400" dirty="0"/>
              <a:t>1bn * 100gb</a:t>
            </a:r>
          </a:p>
          <a:p>
            <a:pPr lvl="1"/>
            <a:r>
              <a:rPr lang="en-IN" sz="2400" dirty="0"/>
              <a:t>And it has maintain the photos for a very long time assuming here as 10 years -&gt; then our calculation looks like this</a:t>
            </a:r>
          </a:p>
          <a:p>
            <a:pPr marL="201168" lvl="1" indent="0">
              <a:buNone/>
            </a:pPr>
            <a:r>
              <a:rPr lang="en-IN" sz="2400" dirty="0"/>
              <a:t>	1bn * 100 * 365 *10gb</a:t>
            </a:r>
          </a:p>
        </p:txBody>
      </p:sp>
    </p:spTree>
    <p:extLst>
      <p:ext uri="{BB962C8B-B14F-4D97-AF65-F5344CB8AC3E}">
        <p14:creationId xmlns:p14="http://schemas.microsoft.com/office/powerpoint/2010/main" val="325980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1D51-EF52-4D24-A545-783C2AAA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 THEOREM: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2A38-1F17-4E6B-8D1F-2D9D0834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C: CONSISTENCY- EVENTUAL CONSISTENCY</a:t>
            </a:r>
          </a:p>
          <a:p>
            <a:r>
              <a:rPr lang="en-IN" dirty="0"/>
              <a:t>A: AVAILABILITY- AVAILABLE TO ALL</a:t>
            </a:r>
          </a:p>
          <a:p>
            <a:r>
              <a:rPr lang="en-IN" dirty="0"/>
              <a:t>P: PARTITION- WHICH MEANS SHARDING OF DATA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So Instagram opts for </a:t>
            </a:r>
            <a:r>
              <a:rPr lang="en-IN" b="1" dirty="0"/>
              <a:t>AP</a:t>
            </a:r>
            <a:r>
              <a:rPr lang="en-IN" dirty="0"/>
              <a:t> &amp; for consistency it opts for </a:t>
            </a:r>
            <a:r>
              <a:rPr lang="en-IN" b="1" dirty="0"/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140967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BF8C38A6-E9B6-4E08-A2DF-328D6B8D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964" y="643538"/>
            <a:ext cx="9005172" cy="35570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4E5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F5DC1-3080-4599-B248-38948CE8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REQUIREMENTS FOR BUILDING IT:</a:t>
            </a:r>
          </a:p>
        </p:txBody>
      </p:sp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4F6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A443B-7083-4CE7-A3C6-24B58ECB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TIME PERIOD OF AVAILABILITY OF PHOTOS (MANAGEMENT OF IMAGES)</a:t>
            </a:r>
            <a:br>
              <a:rPr lang="en-US" sz="1400"/>
            </a:br>
            <a:r>
              <a:rPr lang="en-US" sz="1400"/>
              <a:t>LATENCY IN NEWS FEED</a:t>
            </a:r>
          </a:p>
          <a:p>
            <a:pPr>
              <a:lnSpc>
                <a:spcPct val="90000"/>
              </a:lnSpc>
            </a:pPr>
            <a:r>
              <a:rPr lang="en-US" sz="1400"/>
              <a:t>CONSISTENCY (WITH THE HELP OF CAP THEOREM)</a:t>
            </a:r>
          </a:p>
          <a:p>
            <a:pPr>
              <a:lnSpc>
                <a:spcPct val="90000"/>
              </a:lnSpc>
            </a:pPr>
            <a:r>
              <a:rPr lang="en-US" sz="1400"/>
              <a:t>LATENCY OF NEWFEED(BEFORE IT WAS 100ms NOW REDUCED TO 10ms)</a:t>
            </a:r>
          </a:p>
        </p:txBody>
      </p:sp>
    </p:spTree>
    <p:extLst>
      <p:ext uri="{BB962C8B-B14F-4D97-AF65-F5344CB8AC3E}">
        <p14:creationId xmlns:p14="http://schemas.microsoft.com/office/powerpoint/2010/main" val="119377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10BD0-535A-4F61-B777-CBEC7CED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DATABASE USED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79B206-C132-4BE0-9AAF-8B31C6CB0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VARIOUS DATABASES ARE USED FOR VARIOUS PURPOSE: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STORE IMAGES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AGGREGATE DATA(CASSANDRA)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STORE THE ACTIVITY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A580D4D-8985-446E-B763-9D84D7298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1" r="18459" b="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77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F7CF19-38A4-4F0D-8B6F-9C8D3DBAC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3" y="643538"/>
            <a:ext cx="10236093" cy="35570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465C1-8367-4C9C-8C2C-B53E743D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DATABASE SIZE SCHEMA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C2574F-B96A-407B-8590-C153AC09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</a:rPr>
              <a:t>NOSQL is preferred for Instagram photos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Key Value pair can be used (Key – </a:t>
            </a:r>
            <a:r>
              <a:rPr lang="en-US" dirty="0" err="1">
                <a:solidFill>
                  <a:srgbClr val="FFFFFF"/>
                </a:solidFill>
              </a:rPr>
              <a:t>PhotoID</a:t>
            </a:r>
            <a:r>
              <a:rPr lang="en-US" dirty="0">
                <a:solidFill>
                  <a:srgbClr val="FFFFFF"/>
                </a:solidFill>
              </a:rPr>
              <a:t>, Value- Respective Object)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2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F9C6E-3F89-4CA6-953B-8A2953DB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sz="4000"/>
              <a:t>COMPONENT DESIGN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E109F-AA82-42CC-A9D3-FCDA06E6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824287"/>
            <a:ext cx="6583227" cy="294599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ADA0F2-3082-4819-9F04-746A9140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Usually there are more read operations than write ones</a:t>
            </a:r>
          </a:p>
          <a:p>
            <a:pPr lvl="1"/>
            <a:r>
              <a:rPr lang="en-US" dirty="0"/>
              <a:t>Hence separate DBS for read and write</a:t>
            </a:r>
          </a:p>
          <a:p>
            <a:pPr lvl="1"/>
            <a:r>
              <a:rPr lang="en-US" dirty="0"/>
              <a:t>Make use of Caching while read operation is performed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30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D62E-DFBC-4CB8-A0BF-B4E76E44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DIAGRAM WHEN USER POSTS ANY MEDIA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89AEF1-7DBE-4709-B175-BCCBD4157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537465"/>
            <a:ext cx="10058400" cy="2902258"/>
          </a:xfrm>
        </p:spPr>
      </p:pic>
    </p:spTree>
    <p:extLst>
      <p:ext uri="{BB962C8B-B14F-4D97-AF65-F5344CB8AC3E}">
        <p14:creationId xmlns:p14="http://schemas.microsoft.com/office/powerpoint/2010/main" val="93459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Times New Roman</vt:lpstr>
      <vt:lpstr>1_RetrospectVTI</vt:lpstr>
      <vt:lpstr>SYSTEM ARCHITECTURE</vt:lpstr>
      <vt:lpstr>UPLOAD PHOTOS VIEW UPLOADED PHOTO FOLLOW USERS VIEW FEEDS LIKE AND COMMENT ON PHOTOS</vt:lpstr>
      <vt:lpstr>PER DAY USERS:</vt:lpstr>
      <vt:lpstr>CAP THEOREM:</vt:lpstr>
      <vt:lpstr>REQUIREMENTS FOR BUILDING IT:</vt:lpstr>
      <vt:lpstr>DATABASE USED</vt:lpstr>
      <vt:lpstr>DATABASE SIZE SCHEMA</vt:lpstr>
      <vt:lpstr>COMPONENT DESIGN</vt:lpstr>
      <vt:lpstr>SEQUENTIAL DIAGRAM WHEN USER POSTS ANY MEDIA</vt:lpstr>
      <vt:lpstr>RELIABILITY &amp; REDUNDANCY</vt:lpstr>
      <vt:lpstr>NEWSFEED GENERATION</vt:lpstr>
      <vt:lpstr>DATA SHARDING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2020-07-21T06:04:36Z</dcterms:created>
  <dcterms:modified xsi:type="dcterms:W3CDTF">2020-07-21T06:09:58Z</dcterms:modified>
</cp:coreProperties>
</file>