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3"/>
  </p:notesMasterIdLst>
  <p:sldIdLst>
    <p:sldId id="274" r:id="rId3"/>
    <p:sldId id="257" r:id="rId4"/>
    <p:sldId id="269" r:id="rId5"/>
    <p:sldId id="268" r:id="rId6"/>
    <p:sldId id="273" r:id="rId7"/>
    <p:sldId id="272" r:id="rId8"/>
    <p:sldId id="271"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30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674316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26761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618778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937362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29/01/2025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54550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29/01/2025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56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29/01/2025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34218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641581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02698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3159183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35833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29/01/2025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7332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19" name="Google Shape;87;p13">
            <a:extLst>
              <a:ext uri="{FF2B5EF4-FFF2-40B4-BE49-F238E27FC236}">
                <a16:creationId xmlns:a16="http://schemas.microsoft.com/office/drawing/2014/main" id="{D39FE98D-FCCA-95A6-8E3D-B92D996BB6A0}"/>
              </a:ext>
            </a:extLst>
          </p:cNvPr>
          <p:cNvSpPr txBox="1">
            <a:spLocks noGrp="1"/>
          </p:cNvSpPr>
          <p:nvPr>
            <p:ph type="ctrTitle"/>
          </p:nvPr>
        </p:nvSpPr>
        <p:spPr>
          <a:xfrm>
            <a:off x="802044" y="902839"/>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2400" dirty="0"/>
              <a:t>Smart Career Counseling System: A Comprehensive Assessment Tool</a:t>
            </a:r>
            <a:endParaRPr sz="2400" dirty="0">
              <a:solidFill>
                <a:schemeClr val="tx1"/>
              </a:solidFill>
              <a:latin typeface="Cambria" panose="02040503050406030204" pitchFamily="18" charset="0"/>
              <a:ea typeface="Cambria" panose="02040503050406030204" pitchFamily="18" charset="0"/>
            </a:endParaRPr>
          </a:p>
        </p:txBody>
      </p:sp>
      <p:sp>
        <p:nvSpPr>
          <p:cNvPr id="20" name="Google Shape;88;p13">
            <a:extLst>
              <a:ext uri="{FF2B5EF4-FFF2-40B4-BE49-F238E27FC236}">
                <a16:creationId xmlns:a16="http://schemas.microsoft.com/office/drawing/2014/main" id="{167563E7-E2FF-77D5-CF45-3C8DD77AE6BF}"/>
              </a:ext>
            </a:extLst>
          </p:cNvPr>
          <p:cNvSpPr txBox="1">
            <a:spLocks noGrp="1"/>
          </p:cNvSpPr>
          <p:nvPr>
            <p:ph type="subTitle" idx="1"/>
          </p:nvPr>
        </p:nvSpPr>
        <p:spPr>
          <a:xfrm>
            <a:off x="790469" y="1733326"/>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CDV-G07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21" name="Google Shape;89;p13">
            <a:extLst>
              <a:ext uri="{FF2B5EF4-FFF2-40B4-BE49-F238E27FC236}">
                <a16:creationId xmlns:a16="http://schemas.microsoft.com/office/drawing/2014/main" id="{CD5FB4B4-F4E4-B0FB-5C7E-BCCB299594C3}"/>
              </a:ext>
            </a:extLst>
          </p:cNvPr>
          <p:cNvGraphicFramePr/>
          <p:nvPr/>
        </p:nvGraphicFramePr>
        <p:xfrm>
          <a:off x="553347" y="2193028"/>
          <a:ext cx="5418675" cy="2194620"/>
        </p:xfrm>
        <a:graphic>
          <a:graphicData uri="http://schemas.openxmlformats.org/drawingml/2006/table">
            <a:tbl>
              <a:tblPr firstRow="1" bandRow="1">
                <a:tableStyleId>{3B4B98B0-60AC-42C2-AFA5-B58CD77FA1E5}</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20211CDV0012</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Nishad Babu Sulikeri</a:t>
                      </a:r>
                      <a:endParaRPr sz="1800" u="none" strike="noStrike" cap="none" dirty="0"/>
                    </a:p>
                  </a:txBody>
                  <a:tcPr marL="91450" marR="91450" marT="45725" marB="45725" anchor="ct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20211CDV0011</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Ganesh V Hegde</a:t>
                      </a:r>
                      <a:endParaRPr sz="1800" u="none" strike="noStrike" cap="none" dirty="0"/>
                    </a:p>
                  </a:txBody>
                  <a:tcPr marL="91450" marR="91450" marT="45725" marB="45725" anchor="ct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20211CDV0029</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Dinesh Kumar Reddy M</a:t>
                      </a:r>
                      <a:endParaRPr sz="1800" u="none" strike="noStrike" cap="none" dirty="0"/>
                    </a:p>
                  </a:txBody>
                  <a:tcPr marL="91450" marR="91450" marT="45725" marB="45725" anchor="ct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20211CDV0030</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K Vamsi Krishna</a:t>
                      </a:r>
                      <a:endParaRPr sz="1800" u="none" strike="noStrike" cap="none" dirty="0"/>
                    </a:p>
                  </a:txBody>
                  <a:tcPr marL="91450" marR="91450" marT="45725" marB="45725" anchor="ct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r>
                        <a:rPr lang="en-US" sz="1800" u="none" strike="noStrike" cap="none" dirty="0"/>
                        <a:t>20211CDV0004</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err="1"/>
                        <a:t>Manishimha</a:t>
                      </a:r>
                      <a:r>
                        <a:rPr lang="en-US" sz="1800" u="none" strike="noStrike" cap="none" dirty="0"/>
                        <a:t> G</a:t>
                      </a:r>
                      <a:endParaRPr sz="1800"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
        <p:nvSpPr>
          <p:cNvPr id="22" name="Google Shape;90;p13">
            <a:extLst>
              <a:ext uri="{FF2B5EF4-FFF2-40B4-BE49-F238E27FC236}">
                <a16:creationId xmlns:a16="http://schemas.microsoft.com/office/drawing/2014/main" id="{C99AA39E-1577-4486-B876-BC761DC9DFF1}"/>
              </a:ext>
            </a:extLst>
          </p:cNvPr>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defTabSz="914400" rtl="0" eaLnBrk="1" fontAlgn="auto" latinLnBrk="0" hangingPunct="1">
              <a:lnSpc>
                <a:spcPct val="100000"/>
              </a:lnSpc>
              <a:spcBef>
                <a:spcPts val="0"/>
              </a:spcBef>
              <a:spcAft>
                <a:spcPts val="0"/>
              </a:spcAft>
              <a:buClr>
                <a:srgbClr val="17365D"/>
              </a:buClr>
              <a:buSzPts val="2000"/>
              <a:buFont typeface="Arial"/>
              <a:buNone/>
              <a:tabLst/>
              <a:defRPr/>
            </a:pPr>
            <a:r>
              <a:rPr kumimoji="0" lang="en-GB" sz="2000" b="1" i="0" u="none" strike="noStrike" kern="120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Under the Supervision of,</a:t>
            </a:r>
            <a:endParaRPr kumimoji="0" sz="2000" b="1" i="0" u="none" strike="noStrike" kern="120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endParaRPr>
          </a:p>
          <a:p>
            <a:pPr marL="0" marR="0" lvl="0" indent="0" algn="ctr" defTabSz="914400" rtl="0" eaLnBrk="1" fontAlgn="auto" latinLnBrk="0" hangingPunct="1">
              <a:lnSpc>
                <a:spcPct val="100000"/>
              </a:lnSpc>
              <a:spcBef>
                <a:spcPts val="340"/>
              </a:spcBef>
              <a:spcAft>
                <a:spcPts val="0"/>
              </a:spcAft>
              <a:buClr>
                <a:srgbClr val="17365D"/>
              </a:buClr>
              <a:buSzPts val="1700"/>
              <a:buFont typeface="Arial"/>
              <a:buNone/>
              <a:tabLst/>
              <a:defRPr/>
            </a:pPr>
            <a:r>
              <a:rPr kumimoji="0" lang="en-GB" sz="1700" b="1" i="0" u="none" strike="noStrike" kern="120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Ms. </a:t>
            </a:r>
            <a:r>
              <a:rPr kumimoji="0" lang="en-GB" sz="1700" b="1" i="0" u="none" strike="noStrike" kern="1200" cap="none" spc="0" normalizeH="0" baseline="0" noProof="0" dirty="0" err="1">
                <a:ln>
                  <a:noFill/>
                </a:ln>
                <a:solidFill>
                  <a:srgbClr val="17365D"/>
                </a:solidFill>
                <a:effectLst/>
                <a:uLnTx/>
                <a:uFillTx/>
                <a:latin typeface="Cambria" panose="02040503050406030204" pitchFamily="18" charset="0"/>
                <a:ea typeface="Cambria" panose="02040503050406030204" pitchFamily="18" charset="0"/>
                <a:cs typeface="Verdana"/>
                <a:sym typeface="Verdana"/>
              </a:rPr>
              <a:t>Ashishika</a:t>
            </a:r>
            <a:r>
              <a:rPr kumimoji="0" lang="en-GB" sz="1700" b="1" i="0" u="none" strike="noStrike" kern="120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 Singh</a:t>
            </a:r>
            <a:endParaRPr kumimoji="0" sz="1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p>
            <a:pPr marL="0" marR="0" lvl="0" indent="0" algn="ctr" defTabSz="914400" rtl="0" eaLnBrk="1" fontAlgn="auto" latinLnBrk="0" hangingPunct="1">
              <a:lnSpc>
                <a:spcPct val="100000"/>
              </a:lnSpc>
              <a:spcBef>
                <a:spcPts val="340"/>
              </a:spcBef>
              <a:spcAft>
                <a:spcPts val="0"/>
              </a:spcAft>
              <a:buClr>
                <a:srgbClr val="17365D"/>
              </a:buClr>
              <a:buSzPts val="1700"/>
              <a:buFont typeface="Arial"/>
              <a:buNone/>
              <a:tabLst/>
              <a:defRPr/>
            </a:pPr>
            <a:r>
              <a:rPr kumimoji="0" lang="en-GB" sz="1700" b="1" i="0" u="none" strike="noStrike" kern="120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Assistant Professor,</a:t>
            </a:r>
            <a:r>
              <a:rPr kumimoji="0" lang="en-GB" sz="1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a:t>
            </a:r>
            <a:r>
              <a:rPr kumimoji="0" lang="en-GB" sz="1700" b="1" i="0" u="none" strike="noStrike" kern="120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School of Computer Science and Engineering</a:t>
            </a:r>
            <a:endParaRPr kumimoji="0" sz="1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p>
            <a:pPr marL="0" marR="0" lvl="0" indent="0" algn="ctr" defTabSz="914400" rtl="0" eaLnBrk="1" fontAlgn="auto" latinLnBrk="0" hangingPunct="1">
              <a:lnSpc>
                <a:spcPct val="100000"/>
              </a:lnSpc>
              <a:spcBef>
                <a:spcPts val="340"/>
              </a:spcBef>
              <a:spcAft>
                <a:spcPts val="0"/>
              </a:spcAft>
              <a:buClr>
                <a:srgbClr val="17365D"/>
              </a:buClr>
              <a:buSzPts val="1700"/>
              <a:buFont typeface="Arial"/>
              <a:buNone/>
              <a:tabLst/>
              <a:defRPr/>
            </a:pPr>
            <a:r>
              <a:rPr kumimoji="0" lang="en-GB" sz="1700" b="1" i="0" u="none" strike="noStrike" kern="120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Presidency University</a:t>
            </a:r>
            <a:endParaRPr kumimoji="0" sz="1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p>
            <a:pPr marL="0" marR="0" lvl="0" indent="0" algn="l" defTabSz="914400" rtl="0" eaLnBrk="1" fontAlgn="auto" latinLnBrk="0" hangingPunct="1">
              <a:lnSpc>
                <a:spcPct val="100000"/>
              </a:lnSpc>
              <a:spcBef>
                <a:spcPts val="400"/>
              </a:spcBef>
              <a:spcAft>
                <a:spcPts val="0"/>
              </a:spcAft>
              <a:buClr>
                <a:srgbClr val="17365D"/>
              </a:buClr>
              <a:buSzPts val="2000"/>
              <a:buFont typeface="Arial"/>
              <a:buNone/>
              <a:tabLst/>
              <a:defRPr/>
            </a:pPr>
            <a:endParaRPr kumimoji="0" sz="2000" b="1" i="0" u="none" strike="noStrike" kern="120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endParaRPr>
          </a:p>
        </p:txBody>
      </p:sp>
      <p:sp>
        <p:nvSpPr>
          <p:cNvPr id="23" name="Google Shape;91;p13">
            <a:extLst>
              <a:ext uri="{FF2B5EF4-FFF2-40B4-BE49-F238E27FC236}">
                <a16:creationId xmlns:a16="http://schemas.microsoft.com/office/drawing/2014/main" id="{996631B9-BD06-6940-0B72-8D985FD4BA14}"/>
              </a:ext>
            </a:extLst>
          </p:cNvPr>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GB" sz="2000" b="1" i="0" u="none" strike="noStrike" kern="120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PIP4004 University Project</a:t>
            </a:r>
            <a:endParaRPr kumimoji="0" sz="1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p>
        </p:txBody>
      </p:sp>
      <p:sp>
        <p:nvSpPr>
          <p:cNvPr id="24" name="Google Shape;91;p13">
            <a:extLst>
              <a:ext uri="{FF2B5EF4-FFF2-40B4-BE49-F238E27FC236}">
                <a16:creationId xmlns:a16="http://schemas.microsoft.com/office/drawing/2014/main" id="{2BF4E605-2FA1-9F4A-D723-9FACB1846DA8}"/>
              </a:ext>
            </a:extLst>
          </p:cNvPr>
          <p:cNvSpPr txBox="1"/>
          <p:nvPr/>
        </p:nvSpPr>
        <p:spPr>
          <a:xfrm>
            <a:off x="83447" y="4720987"/>
            <a:ext cx="12249915" cy="1562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US" sz="2000" b="1" i="0" u="none" strike="noStrike" kern="1200" cap="none" spc="0" normalizeH="0" baseline="0" noProof="0" dirty="0">
                <a:ln>
                  <a:noFill/>
                </a:ln>
                <a:solidFill>
                  <a:srgbClr val="4F81BD"/>
                </a:solidFill>
                <a:effectLst/>
                <a:uLnTx/>
                <a:uFillTx/>
                <a:latin typeface="Cambria" panose="02040503050406030204" pitchFamily="18" charset="0"/>
                <a:ea typeface="Cambria" panose="02040503050406030204" pitchFamily="18" charset="0"/>
                <a:cs typeface="Verdana"/>
                <a:sym typeface="Verdana"/>
              </a:rPr>
              <a:t>Name of the Program: </a:t>
            </a:r>
            <a:r>
              <a:rPr kumimoji="0" lang="en-US" sz="2000" b="1" i="0" u="none" strike="noStrike" kern="1200" cap="none" spc="0" normalizeH="0" baseline="0" noProof="0" dirty="0" err="1">
                <a:ln>
                  <a:noFill/>
                </a:ln>
                <a:solidFill>
                  <a:prstClr val="black"/>
                </a:solidFill>
                <a:effectLst/>
                <a:uLnTx/>
                <a:uFillTx/>
                <a:latin typeface="Cambria" panose="02040503050406030204" pitchFamily="18" charset="0"/>
                <a:ea typeface="Cambria" panose="02040503050406030204" pitchFamily="18" charset="0"/>
                <a:cs typeface="Verdana"/>
                <a:sym typeface="Verdana"/>
              </a:rPr>
              <a:t>B.Tech</a:t>
            </a:r>
            <a:r>
              <a:rPr kumimoji="0" lang="en-US" sz="20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Verdana"/>
                <a:sym typeface="Verdana"/>
              </a:rPr>
              <a:t> – Computer Science and Technology (DevOps)</a:t>
            </a:r>
          </a:p>
          <a:p>
            <a:pPr marL="0" marR="0" lvl="0" indent="0" algn="l"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US" sz="2000" b="1" i="0" u="none" strike="noStrike" kern="1200" cap="none" spc="0" normalizeH="0" baseline="0" noProof="0" dirty="0">
                <a:ln>
                  <a:noFill/>
                </a:ln>
                <a:solidFill>
                  <a:srgbClr val="4F81BD"/>
                </a:solidFill>
                <a:effectLst/>
                <a:uLnTx/>
                <a:uFillTx/>
                <a:latin typeface="Cambria" panose="02040503050406030204" pitchFamily="18" charset="0"/>
                <a:ea typeface="Cambria" panose="02040503050406030204" pitchFamily="18" charset="0"/>
                <a:cs typeface="Verdana"/>
                <a:sym typeface="Verdana"/>
              </a:rPr>
              <a:t>Name of the HoD: </a:t>
            </a:r>
            <a:r>
              <a:rPr kumimoji="0" lang="en-US" sz="20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Verdana"/>
                <a:sym typeface="Verdana"/>
              </a:rPr>
              <a:t>Dr. S </a:t>
            </a:r>
            <a:r>
              <a:rPr kumimoji="0" lang="en-US" sz="2000" b="1" i="0" u="none" strike="noStrike" kern="1200" cap="none" spc="0" normalizeH="0" baseline="0" noProof="0" dirty="0" err="1">
                <a:ln>
                  <a:noFill/>
                </a:ln>
                <a:solidFill>
                  <a:prstClr val="black"/>
                </a:solidFill>
                <a:effectLst/>
                <a:uLnTx/>
                <a:uFillTx/>
                <a:latin typeface="Cambria" panose="02040503050406030204" pitchFamily="18" charset="0"/>
                <a:ea typeface="Cambria" panose="02040503050406030204" pitchFamily="18" charset="0"/>
                <a:cs typeface="Verdana"/>
                <a:sym typeface="Verdana"/>
              </a:rPr>
              <a:t>Pravinth</a:t>
            </a:r>
            <a:r>
              <a:rPr kumimoji="0" lang="en-US" sz="20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Verdana"/>
                <a:sym typeface="Verdana"/>
              </a:rPr>
              <a:t> Raj</a:t>
            </a:r>
          </a:p>
          <a:p>
            <a:pPr marL="0" marR="0" lvl="0" indent="0" algn="l"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US" sz="2000" b="1" i="0" u="none" strike="noStrike" kern="1200" cap="none" spc="0" normalizeH="0" baseline="0" noProof="0" dirty="0">
                <a:ln>
                  <a:noFill/>
                </a:ln>
                <a:solidFill>
                  <a:srgbClr val="4F81BD"/>
                </a:solidFill>
                <a:effectLst/>
                <a:uLnTx/>
                <a:uFillTx/>
                <a:latin typeface="Cambria" panose="02040503050406030204" pitchFamily="18" charset="0"/>
                <a:ea typeface="Cambria" panose="02040503050406030204" pitchFamily="18" charset="0"/>
                <a:cs typeface="Verdana"/>
                <a:sym typeface="Verdana"/>
              </a:rPr>
              <a:t>Name of the Program Project Coordinator:  </a:t>
            </a:r>
            <a:r>
              <a:rPr kumimoji="0" lang="en-US" sz="20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Verdana"/>
                <a:sym typeface="Verdana"/>
              </a:rPr>
              <a:t>Suma N G</a:t>
            </a:r>
          </a:p>
          <a:p>
            <a:pPr marL="0" marR="0" lvl="0" indent="0" algn="l" defTabSz="914400" rtl="0" eaLnBrk="1" fontAlgn="auto" latinLnBrk="0" hangingPunct="1">
              <a:lnSpc>
                <a:spcPct val="100000"/>
              </a:lnSpc>
              <a:spcBef>
                <a:spcPts val="0"/>
              </a:spcBef>
              <a:spcAft>
                <a:spcPts val="0"/>
              </a:spcAft>
              <a:buClr>
                <a:srgbClr val="17365D"/>
              </a:buClr>
              <a:buSzPct val="100000"/>
              <a:buFontTx/>
              <a:buNone/>
              <a:tabLst/>
              <a:defRPr/>
            </a:pPr>
            <a:r>
              <a:rPr kumimoji="0" lang="en-US" sz="2000" b="1" i="0" u="none" strike="noStrike" kern="1200" cap="none" spc="0" normalizeH="0" baseline="0" noProof="0" dirty="0">
                <a:ln>
                  <a:noFill/>
                </a:ln>
                <a:solidFill>
                  <a:srgbClr val="4F81BD"/>
                </a:solidFill>
                <a:effectLst/>
                <a:uLnTx/>
                <a:uFillTx/>
                <a:latin typeface="Cambria" panose="02040503050406030204" pitchFamily="18" charset="0"/>
                <a:ea typeface="Cambria" panose="02040503050406030204" pitchFamily="18" charset="0"/>
                <a:cs typeface="Verdana"/>
                <a:sym typeface="Verdana"/>
              </a:rPr>
              <a:t>Name of the School Project Coordinators: </a:t>
            </a:r>
            <a:r>
              <a:rPr kumimoji="0" lang="en-US" sz="20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Verdana"/>
                <a:sym typeface="Verdana"/>
              </a:rPr>
              <a:t>Dr. Sampath A K / Dr. Abdul Khadar A / Mr. Md Ziaur Rahman</a:t>
            </a:r>
            <a:endParaRPr kumimoji="0" sz="20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PSCS_144</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Ministry of Education</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 The project team shall establish an interactive AI based model that will help students to choose from careers. The model should handhold student in assessing his capabilities and subsequently help him in deciding a career path.</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Complicated</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US" dirty="0">
                <a:latin typeface="Cambria" panose="02040503050406030204" pitchFamily="18" charset="0"/>
                <a:ea typeface="Cambria" panose="02040503050406030204" pitchFamily="18" charset="0"/>
              </a:rPr>
              <a:t>HTML: For structuring the web pages and the tests.</a:t>
            </a:r>
          </a:p>
          <a:p>
            <a:pPr marL="152400" indent="0" algn="just">
              <a:spcBef>
                <a:spcPts val="0"/>
              </a:spcBef>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US" dirty="0">
                <a:latin typeface="Cambria" panose="02040503050406030204" pitchFamily="18" charset="0"/>
                <a:ea typeface="Cambria" panose="02040503050406030204" pitchFamily="18" charset="0"/>
              </a:rPr>
              <a:t>CSS: For styling the web pages and making them responsive and visually appealing.</a:t>
            </a:r>
          </a:p>
          <a:p>
            <a:pPr marL="152400" indent="0" algn="just">
              <a:spcBef>
                <a:spcPts val="0"/>
              </a:spcBef>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US" dirty="0">
                <a:latin typeface="Cambria" panose="02040503050406030204" pitchFamily="18" charset="0"/>
                <a:ea typeface="Cambria" panose="02040503050406030204" pitchFamily="18" charset="0"/>
              </a:rPr>
              <a:t>JavaScript: For implementing the logic of the tests, calculating scores, and providing career recommendations based on the user input.</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673903" y="784185"/>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342900" lvl="0" indent="-190500" algn="just" rtl="0">
              <a:lnSpc>
                <a:spcPct val="150000"/>
              </a:lnSpc>
              <a:spcBef>
                <a:spcPts val="0"/>
              </a:spcBef>
              <a:spcAft>
                <a:spcPts val="0"/>
              </a:spcAft>
              <a:buClr>
                <a:schemeClr val="dk1"/>
              </a:buClr>
              <a:buSzPct val="100000"/>
              <a:buNone/>
            </a:pPr>
            <a:endParaRPr lang="en-US" sz="1200" dirty="0">
              <a:latin typeface="Cambria" panose="02040503050406030204" pitchFamily="18" charset="0"/>
              <a:ea typeface="Cambria" panose="02040503050406030204" pitchFamily="18" charset="0"/>
            </a:endParaRPr>
          </a:p>
          <a:p>
            <a:pPr marL="438150" indent="-285750" algn="just">
              <a:lnSpc>
                <a:spcPct val="150000"/>
              </a:lnSpc>
              <a:spcBef>
                <a:spcPts val="0"/>
              </a:spcBef>
              <a:buSzPct val="100000"/>
            </a:pPr>
            <a:r>
              <a:rPr lang="en-US" sz="1600" b="1" dirty="0">
                <a:latin typeface="Times New Roman" panose="02020603050405020304" pitchFamily="18" charset="0"/>
                <a:ea typeface="Cambria" panose="02040503050406030204" pitchFamily="18" charset="0"/>
                <a:cs typeface="Times New Roman" panose="02020603050405020304" pitchFamily="18" charset="0"/>
              </a:rPr>
              <a:t>Text Editor/IDE:</a:t>
            </a:r>
          </a:p>
          <a:p>
            <a:pPr marL="342900" lvl="0" indent="-190500" rtl="0">
              <a:lnSpc>
                <a:spcPct val="150000"/>
              </a:lnSpc>
              <a:spcBef>
                <a:spcPts val="0"/>
              </a:spcBef>
              <a:spcAft>
                <a:spcPts val="0"/>
              </a:spcAft>
              <a:buClr>
                <a:schemeClr val="dk1"/>
              </a:buClr>
              <a:buSzPct val="100000"/>
              <a:buNone/>
            </a:pPr>
            <a:r>
              <a:rPr lang="en-US" sz="1600" dirty="0">
                <a:latin typeface="Times New Roman" panose="02020603050405020304" pitchFamily="18" charset="0"/>
                <a:ea typeface="Cambria" panose="02040503050406030204" pitchFamily="18" charset="0"/>
                <a:cs typeface="Times New Roman" panose="02020603050405020304" pitchFamily="18" charset="0"/>
              </a:rPr>
              <a:t>      Visual Studio Code (Recommended): A powerful and popular code editor with support for HTML, CSS, JavaScript, and       many extensions for web development.</a:t>
            </a:r>
          </a:p>
          <a:p>
            <a:pPr marL="342900" lvl="0" indent="-190500" algn="just" rtl="0">
              <a:lnSpc>
                <a:spcPct val="150000"/>
              </a:lnSpc>
              <a:spcBef>
                <a:spcPts val="0"/>
              </a:spcBef>
              <a:spcAft>
                <a:spcPts val="0"/>
              </a:spcAft>
              <a:buClr>
                <a:schemeClr val="dk1"/>
              </a:buClr>
              <a:buSzPct val="100000"/>
              <a:buNone/>
            </a:pPr>
            <a:endParaRPr lang="en-US" sz="1400" dirty="0">
              <a:latin typeface="Times New Roman" panose="02020603050405020304" pitchFamily="18" charset="0"/>
              <a:ea typeface="Cambria" panose="020405030504060302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Version Control:</a:t>
            </a:r>
            <a:endParaRPr lang="en-US" sz="1600" dirty="0">
              <a:latin typeface="Times New Roman" panose="02020603050405020304" pitchFamily="18" charset="0"/>
              <a:cs typeface="Times New Roman" panose="02020603050405020304" pitchFamily="18" charset="0"/>
            </a:endParaRPr>
          </a:p>
          <a:p>
            <a:pPr marL="76200" indent="0">
              <a:buNone/>
            </a:pPr>
            <a:r>
              <a:rPr lang="en-US" sz="1600" b="1" dirty="0">
                <a:latin typeface="Times New Roman" panose="02020603050405020304" pitchFamily="18" charset="0"/>
                <a:cs typeface="Times New Roman" panose="02020603050405020304" pitchFamily="18" charset="0"/>
              </a:rPr>
              <a:t>Git</a:t>
            </a:r>
            <a:r>
              <a:rPr lang="en-US" sz="1600" dirty="0">
                <a:latin typeface="Times New Roman" panose="02020603050405020304" pitchFamily="18" charset="0"/>
                <a:cs typeface="Times New Roman" panose="02020603050405020304" pitchFamily="18" charset="0"/>
              </a:rPr>
              <a:t>: For version control to manage changes and collaborate on the project.</a:t>
            </a:r>
          </a:p>
          <a:p>
            <a:pPr marL="76200" indent="0">
              <a:buNone/>
            </a:pPr>
            <a:r>
              <a:rPr lang="en-US" sz="1600" b="1" dirty="0">
                <a:latin typeface="Times New Roman" panose="02020603050405020304" pitchFamily="18" charset="0"/>
                <a:cs typeface="Times New Roman" panose="02020603050405020304" pitchFamily="18" charset="0"/>
              </a:rPr>
              <a:t>GitHub</a:t>
            </a:r>
            <a:r>
              <a:rPr lang="en-US" sz="1600" dirty="0">
                <a:latin typeface="Times New Roman" panose="02020603050405020304" pitchFamily="18" charset="0"/>
                <a:cs typeface="Times New Roman" panose="02020603050405020304" pitchFamily="18" charset="0"/>
              </a:rPr>
              <a:t> or </a:t>
            </a:r>
            <a:r>
              <a:rPr lang="en-US" sz="1600" b="1" dirty="0">
                <a:latin typeface="Times New Roman" panose="02020603050405020304" pitchFamily="18" charset="0"/>
                <a:cs typeface="Times New Roman" panose="02020603050405020304" pitchFamily="18" charset="0"/>
              </a:rPr>
              <a:t>GitLab</a:t>
            </a:r>
            <a:r>
              <a:rPr lang="en-US" sz="1600" dirty="0">
                <a:latin typeface="Times New Roman" panose="02020603050405020304" pitchFamily="18" charset="0"/>
                <a:cs typeface="Times New Roman" panose="02020603050405020304" pitchFamily="18" charset="0"/>
              </a:rPr>
              <a:t>: Platforms for hosting the code and managing version control.</a:t>
            </a:r>
          </a:p>
          <a:p>
            <a:pPr marL="76200" indent="0">
              <a:buNone/>
            </a:pPr>
            <a:endParaRPr lang="en-US" sz="14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Frontend Technologies:</a:t>
            </a:r>
            <a:endParaRPr lang="en-US" sz="1600" dirty="0">
              <a:latin typeface="Times New Roman" panose="02020603050405020304" pitchFamily="18" charset="0"/>
              <a:cs typeface="Times New Roman" panose="02020603050405020304" pitchFamily="18" charset="0"/>
            </a:endParaRPr>
          </a:p>
          <a:p>
            <a:pPr marL="76200" indent="0">
              <a:buNone/>
            </a:pPr>
            <a:r>
              <a:rPr lang="en-US" sz="1600" b="1" dirty="0">
                <a:latin typeface="Times New Roman" panose="02020603050405020304" pitchFamily="18" charset="0"/>
                <a:cs typeface="Times New Roman" panose="02020603050405020304" pitchFamily="18" charset="0"/>
              </a:rPr>
              <a:t>HTML5</a:t>
            </a:r>
            <a:r>
              <a:rPr lang="en-US" sz="1600" dirty="0">
                <a:latin typeface="Times New Roman" panose="02020603050405020304" pitchFamily="18" charset="0"/>
                <a:cs typeface="Times New Roman" panose="02020603050405020304" pitchFamily="18" charset="0"/>
              </a:rPr>
              <a:t>: For structuring the web pages.</a:t>
            </a:r>
          </a:p>
          <a:p>
            <a:pPr marL="76200" indent="0">
              <a:buNone/>
            </a:pPr>
            <a:r>
              <a:rPr lang="en-US" sz="1600" b="1" dirty="0">
                <a:latin typeface="Times New Roman" panose="02020603050405020304" pitchFamily="18" charset="0"/>
                <a:cs typeface="Times New Roman" panose="02020603050405020304" pitchFamily="18" charset="0"/>
              </a:rPr>
              <a:t>CSS3</a:t>
            </a:r>
            <a:r>
              <a:rPr lang="en-US" sz="1600" dirty="0">
                <a:latin typeface="Times New Roman" panose="02020603050405020304" pitchFamily="18" charset="0"/>
                <a:cs typeface="Times New Roman" panose="02020603050405020304" pitchFamily="18" charset="0"/>
              </a:rPr>
              <a:t>: For styling the web pages.</a:t>
            </a:r>
          </a:p>
          <a:p>
            <a:pPr marL="76200" indent="0">
              <a:buNone/>
            </a:pPr>
            <a:r>
              <a:rPr lang="en-US" sz="1600" b="1" dirty="0">
                <a:latin typeface="Times New Roman" panose="02020603050405020304" pitchFamily="18" charset="0"/>
                <a:cs typeface="Times New Roman" panose="02020603050405020304" pitchFamily="18" charset="0"/>
              </a:rPr>
              <a:t>JavaScript</a:t>
            </a:r>
            <a:r>
              <a:rPr lang="en-US" sz="1600" dirty="0">
                <a:latin typeface="Times New Roman" panose="02020603050405020304" pitchFamily="18" charset="0"/>
                <a:cs typeface="Times New Roman" panose="02020603050405020304" pitchFamily="18" charset="0"/>
              </a:rPr>
              <a:t>: For adding interactivity and logic to the website.</a:t>
            </a:r>
          </a:p>
          <a:p>
            <a:pPr marL="76200" indent="0">
              <a:buNone/>
            </a:pPr>
            <a:endParaRPr lang="en-US" sz="1050" dirty="0"/>
          </a:p>
          <a:p>
            <a:pPr marL="342900" lvl="0" indent="-190500" algn="just" rtl="0">
              <a:lnSpc>
                <a:spcPct val="150000"/>
              </a:lnSpc>
              <a:spcBef>
                <a:spcPts val="0"/>
              </a:spcBef>
              <a:spcAft>
                <a:spcPts val="0"/>
              </a:spcAft>
              <a:buClr>
                <a:schemeClr val="dk1"/>
              </a:buClr>
              <a:buSzPct val="100000"/>
              <a:buNone/>
            </a:pPr>
            <a:endParaRPr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a:bodyPr>
          <a:lstStyle/>
          <a:p>
            <a:pPr marL="495300" indent="-342900" algn="just">
              <a:lnSpc>
                <a:spcPct val="200000"/>
              </a:lnSpc>
              <a:spcBef>
                <a:spcPts val="0"/>
              </a:spcBef>
              <a:buSzPct val="100000"/>
            </a:pPr>
            <a:r>
              <a:rPr lang="en-US" b="1" dirty="0">
                <a:latin typeface="Times New Roman" panose="02020603050405020304" pitchFamily="18" charset="0"/>
                <a:cs typeface="Times New Roman" panose="02020603050405020304" pitchFamily="18" charset="0"/>
              </a:rPr>
              <a:t>Aptitude Tests</a:t>
            </a:r>
            <a:r>
              <a:rPr lang="en-US" dirty="0">
                <a:latin typeface="Times New Roman" panose="02020603050405020304" pitchFamily="18" charset="0"/>
                <a:cs typeface="Times New Roman" panose="02020603050405020304" pitchFamily="18" charset="0"/>
              </a:rPr>
              <a:t> – Logical reasoning, verbal ability, numerical skills, interests, and personality traits.</a:t>
            </a:r>
          </a:p>
          <a:p>
            <a:pPr marL="495300" indent="-342900" algn="just">
              <a:lnSpc>
                <a:spcPct val="200000"/>
              </a:lnSpc>
              <a:spcBef>
                <a:spcPts val="0"/>
              </a:spcBef>
              <a:buSzPct val="100000"/>
            </a:pPr>
            <a:r>
              <a:rPr lang="en-US" b="1" dirty="0">
                <a:latin typeface="Times New Roman" panose="02020603050405020304" pitchFamily="18" charset="0"/>
                <a:cs typeface="Times New Roman" panose="02020603050405020304" pitchFamily="18" charset="0"/>
              </a:rPr>
              <a:t>AI Career Recommendations</a:t>
            </a:r>
            <a:r>
              <a:rPr lang="en-US" dirty="0">
                <a:latin typeface="Times New Roman" panose="02020603050405020304" pitchFamily="18" charset="0"/>
                <a:cs typeface="Times New Roman" panose="02020603050405020304" pitchFamily="18" charset="0"/>
              </a:rPr>
              <a:t> – Suggest careers based on test scores and learning patterns.</a:t>
            </a:r>
          </a:p>
          <a:p>
            <a:pPr marL="495300" indent="-342900" algn="just">
              <a:lnSpc>
                <a:spcPct val="200000"/>
              </a:lnSpc>
              <a:spcBef>
                <a:spcPts val="0"/>
              </a:spcBef>
              <a:buSzPct val="100000"/>
            </a:pPr>
            <a:r>
              <a:rPr lang="en-US" b="1" dirty="0">
                <a:latin typeface="Times New Roman" panose="02020603050405020304" pitchFamily="18" charset="0"/>
                <a:cs typeface="Times New Roman" panose="02020603050405020304" pitchFamily="18" charset="0"/>
              </a:rPr>
              <a:t>Career Path Guidance</a:t>
            </a:r>
            <a:r>
              <a:rPr lang="en-US" dirty="0">
                <a:latin typeface="Times New Roman" panose="02020603050405020304" pitchFamily="18" charset="0"/>
                <a:cs typeface="Times New Roman" panose="02020603050405020304" pitchFamily="18" charset="0"/>
              </a:rPr>
              <a:t> – Show education, skills, and job roles required for a career.</a:t>
            </a:r>
          </a:p>
          <a:p>
            <a:pPr marL="495300" indent="-342900" algn="just">
              <a:lnSpc>
                <a:spcPct val="200000"/>
              </a:lnSpc>
              <a:spcBef>
                <a:spcPts val="0"/>
              </a:spcBef>
              <a:buSzPct val="100000"/>
            </a:pPr>
            <a:r>
              <a:rPr lang="en-US" b="1" dirty="0">
                <a:latin typeface="Times New Roman" panose="02020603050405020304" pitchFamily="18" charset="0"/>
                <a:cs typeface="Times New Roman" panose="02020603050405020304" pitchFamily="18" charset="0"/>
              </a:rPr>
              <a:t>AI Chatbot Counselor</a:t>
            </a:r>
            <a:r>
              <a:rPr lang="en-US" dirty="0">
                <a:latin typeface="Times New Roman" panose="02020603050405020304" pitchFamily="18" charset="0"/>
                <a:cs typeface="Times New Roman" panose="02020603050405020304" pitchFamily="18" charset="0"/>
              </a:rPr>
              <a:t> – Answer student queries about careers and courses.</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Add APA Citation for all references.</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Use the below link for various APA styles :</a:t>
            </a: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https://www.indeed.com/career-advice/career-development/how-to-cite-a-research-paper</a:t>
            </a: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492</Words>
  <Application>Microsoft Office PowerPoint</Application>
  <PresentationFormat>Widescreen</PresentationFormat>
  <Paragraphs>82</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Cambria</vt:lpstr>
      <vt:lpstr>Times New Roman</vt:lpstr>
      <vt:lpstr>Verdana</vt:lpstr>
      <vt:lpstr>Wingdings</vt:lpstr>
      <vt:lpstr>Bioinformatics</vt:lpstr>
      <vt:lpstr>1_Bioinformatics</vt:lpstr>
      <vt:lpstr>Smart Career Counseling System: A Comprehensive Assessment Tool</vt:lpstr>
      <vt:lpstr>Content</vt:lpstr>
      <vt:lpstr>Problem Statement Number: PSCS_144</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Nishad Babu Sulikeri</cp:lastModifiedBy>
  <cp:revision>40</cp:revision>
  <dcterms:modified xsi:type="dcterms:W3CDTF">2025-01-29T08:58:29Z</dcterms:modified>
</cp:coreProperties>
</file>