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2374900" y="2387600"/>
            <a:ext cx="19621500" cy="48768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2374900" y="7251700"/>
            <a:ext cx="19621500" cy="205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“Type a quote here.”"/>
          <p:cNvSpPr txBox="1"/>
          <p:nvPr>
            <p:ph type="body" sz="quarter" idx="21"/>
          </p:nvPr>
        </p:nvSpPr>
        <p:spPr>
          <a:xfrm>
            <a:off x="2374900" y="6045200"/>
            <a:ext cx="19621500" cy="1117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5" name="–Johnny Appleseed"/>
          <p:cNvSpPr txBox="1"/>
          <p:nvPr>
            <p:ph type="body" sz="quarter" idx="22"/>
          </p:nvPr>
        </p:nvSpPr>
        <p:spPr>
          <a:xfrm>
            <a:off x="2374900" y="8953500"/>
            <a:ext cx="19621500" cy="850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yramids of Giza silhouetted against an orange sunset"/>
          <p:cNvSpPr/>
          <p:nvPr>
            <p:ph type="pic" idx="21"/>
          </p:nvPr>
        </p:nvSpPr>
        <p:spPr>
          <a:xfrm>
            <a:off x="0" y="-1816100"/>
            <a:ext cx="24384000" cy="16088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yramids of Giza silhouetted against an orange sunset"/>
          <p:cNvSpPr/>
          <p:nvPr>
            <p:ph type="pic" idx="21"/>
          </p:nvPr>
        </p:nvSpPr>
        <p:spPr>
          <a:xfrm>
            <a:off x="2273300" y="-3352800"/>
            <a:ext cx="19850100" cy="1294656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2374900" y="9080500"/>
            <a:ext cx="19621500" cy="1905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2374900" y="11010900"/>
            <a:ext cx="19621500" cy="1930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2374900" y="5143500"/>
            <a:ext cx="19621500" cy="3429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yramids of Giza silhouetted against an orange sunset"/>
          <p:cNvSpPr/>
          <p:nvPr>
            <p:ph type="pic" idx="21"/>
          </p:nvPr>
        </p:nvSpPr>
        <p:spPr>
          <a:xfrm>
            <a:off x="10998200" y="1930400"/>
            <a:ext cx="15167286" cy="10007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1816100" y="1943100"/>
            <a:ext cx="10502900" cy="5626100"/>
          </a:xfrm>
          <a:prstGeom prst="rect">
            <a:avLst/>
          </a:prstGeom>
        </p:spPr>
        <p:txBody>
          <a:bodyPr anchor="b"/>
          <a:lstStyle>
            <a:lvl1pPr algn="ctr">
              <a:defRPr sz="94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1816100" y="7556500"/>
            <a:ext cx="10502900" cy="4216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2374900" y="4127500"/>
            <a:ext cx="19621500" cy="8191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yramids of Giza silhouetted against an orange sunset"/>
          <p:cNvSpPr/>
          <p:nvPr>
            <p:ph type="pic" sz="half" idx="21"/>
          </p:nvPr>
        </p:nvSpPr>
        <p:spPr>
          <a:xfrm>
            <a:off x="10109200" y="3606800"/>
            <a:ext cx="12472592" cy="8382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2374900" y="4140200"/>
            <a:ext cx="9410700" cy="7874000"/>
          </a:xfrm>
          <a:prstGeom prst="rect">
            <a:avLst/>
          </a:prstGeom>
        </p:spPr>
        <p:txBody>
          <a:bodyPr/>
          <a:lstStyle>
            <a:lvl1pPr marL="533400" indent="-533400">
              <a:spcBef>
                <a:spcPts val="3900"/>
              </a:spcBef>
              <a:buBlip>
                <a:blip r:embed="rId2"/>
              </a:buBlip>
              <a:defRPr sz="4200"/>
            </a:lvl1pPr>
            <a:lvl2pPr marL="1066800" indent="-533400">
              <a:spcBef>
                <a:spcPts val="3900"/>
              </a:spcBef>
              <a:buBlip>
                <a:blip r:embed="rId2"/>
              </a:buBlip>
              <a:defRPr sz="4200"/>
            </a:lvl2pPr>
            <a:lvl3pPr marL="1600200" indent="-533400">
              <a:spcBef>
                <a:spcPts val="3900"/>
              </a:spcBef>
              <a:buBlip>
                <a:blip r:embed="rId2"/>
              </a:buBlip>
              <a:defRPr sz="4200"/>
            </a:lvl3pPr>
            <a:lvl4pPr marL="2133600" indent="-533400">
              <a:spcBef>
                <a:spcPts val="3900"/>
              </a:spcBef>
              <a:buBlip>
                <a:blip r:embed="rId2"/>
              </a:buBlip>
              <a:defRPr sz="4200"/>
            </a:lvl4pPr>
            <a:lvl5pPr marL="2667000" indent="-533400"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CCURACY"/>
          <p:cNvSpPr txBox="1"/>
          <p:nvPr/>
        </p:nvSpPr>
        <p:spPr>
          <a:xfrm>
            <a:off x="765924" y="1656932"/>
            <a:ext cx="210986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800"/>
              </a:spcBef>
              <a:defRPr sz="2800">
                <a:solidFill>
                  <a:srgbClr val="D5D5D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ACCURACY</a:t>
            </a:r>
          </a:p>
        </p:txBody>
      </p:sp>
      <p:sp>
        <p:nvSpPr>
          <p:cNvPr id="85" name="Text"/>
          <p:cNvSpPr txBox="1"/>
          <p:nvPr/>
        </p:nvSpPr>
        <p:spPr>
          <a:xfrm>
            <a:off x="10023226" y="6511639"/>
            <a:ext cx="1270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800"/>
              </a:spcBef>
              <a:defRPr sz="1600">
                <a:solidFill>
                  <a:srgbClr val="D5D5D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6" name="Text"/>
          <p:cNvSpPr txBox="1"/>
          <p:nvPr/>
        </p:nvSpPr>
        <p:spPr>
          <a:xfrm>
            <a:off x="12128499" y="6384639"/>
            <a:ext cx="1270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/>
            </a:pPr>
          </a:p>
        </p:txBody>
      </p:sp>
      <p:pic>
        <p:nvPicPr>
          <p:cNvPr id="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84003" y="6877208"/>
            <a:ext cx="9711571" cy="6102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9803" y="6848498"/>
            <a:ext cx="8440797" cy="615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5498" y="6848498"/>
            <a:ext cx="5930901" cy="615950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Top 10 countries with booking percentage"/>
          <p:cNvSpPr txBox="1"/>
          <p:nvPr/>
        </p:nvSpPr>
        <p:spPr>
          <a:xfrm>
            <a:off x="8903448" y="6797883"/>
            <a:ext cx="501973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Top 10 countries with booking percentage</a:t>
            </a:r>
          </a:p>
        </p:txBody>
      </p:sp>
      <p:sp>
        <p:nvSpPr>
          <p:cNvPr id="91" name="Bookings wrt  type of journey"/>
          <p:cNvSpPr txBox="1"/>
          <p:nvPr/>
        </p:nvSpPr>
        <p:spPr>
          <a:xfrm>
            <a:off x="18497619" y="7084459"/>
            <a:ext cx="413474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Bookings wrt  type of journey</a:t>
            </a:r>
          </a:p>
        </p:txBody>
      </p:sp>
      <p:sp>
        <p:nvSpPr>
          <p:cNvPr id="92" name="OBSERVATIONS"/>
          <p:cNvSpPr txBox="1"/>
          <p:nvPr/>
        </p:nvSpPr>
        <p:spPr>
          <a:xfrm>
            <a:off x="695448" y="2997199"/>
            <a:ext cx="265062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700">
                <a:solidFill>
                  <a:srgbClr val="82C6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 sz="2400"/>
            </a:pPr>
            <a:r>
              <a:rPr sz="2700"/>
              <a:t>OBSERVATIONS</a:t>
            </a:r>
          </a:p>
        </p:txBody>
      </p:sp>
      <p:sp>
        <p:nvSpPr>
          <p:cNvPr id="93" name="Text"/>
          <p:cNvSpPr txBox="1"/>
          <p:nvPr/>
        </p:nvSpPr>
        <p:spPr>
          <a:xfrm>
            <a:off x="12192000" y="6565899"/>
            <a:ext cx="12700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600">
                <a:solidFill>
                  <a:srgbClr val="D5D5D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4" name="ACCURACY OF THE RANDOM FOREST MODEL IS 0.92"/>
          <p:cNvSpPr txBox="1"/>
          <p:nvPr/>
        </p:nvSpPr>
        <p:spPr>
          <a:xfrm>
            <a:off x="724419" y="2263565"/>
            <a:ext cx="994222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010000"/>
                </a:solidFill>
              </a:defRPr>
            </a:lvl1pPr>
          </a:lstStyle>
          <a:p>
            <a:pPr/>
            <a:r>
              <a:t>ACCURACY OF THE RANDOM FOREST MODEL IS 0.92</a:t>
            </a:r>
          </a:p>
        </p:txBody>
      </p:sp>
      <p:sp>
        <p:nvSpPr>
          <p:cNvPr id="95" name="Most of the bookings were completed on first half of the week , Monday being on the top and Saturday on the bottom…"/>
          <p:cNvSpPr txBox="1"/>
          <p:nvPr/>
        </p:nvSpPr>
        <p:spPr>
          <a:xfrm>
            <a:off x="762954" y="3625224"/>
            <a:ext cx="20894963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854807" indent="-854807" algn="l">
              <a:buSzPct val="100000"/>
              <a:buAutoNum type="arabicPeriod" startAt="1"/>
              <a:defRPr sz="3000">
                <a:solidFill>
                  <a:srgbClr val="000000"/>
                </a:solidFill>
              </a:defRPr>
            </a:pPr>
            <a:r>
              <a:t>Most of the bookings were completed on first half of the week , Monday being on the top and Saturday on the bottom </a:t>
            </a:r>
          </a:p>
          <a:p>
            <a:pPr marL="854807" indent="-854807" algn="l">
              <a:buSzPct val="100000"/>
              <a:buAutoNum type="arabicPeriod" startAt="1"/>
              <a:defRPr sz="3000">
                <a:solidFill>
                  <a:srgbClr val="000000"/>
                </a:solidFill>
              </a:defRPr>
            </a:pPr>
            <a:r>
              <a:t>Most of the trips were round-trip </a:t>
            </a:r>
          </a:p>
          <a:p>
            <a:pPr marL="854807" indent="-854807" algn="l">
              <a:buSzPct val="100000"/>
              <a:buAutoNum type="arabicPeriod" startAt="1"/>
              <a:defRPr sz="3000">
                <a:solidFill>
                  <a:srgbClr val="000000"/>
                </a:solidFill>
              </a:defRPr>
            </a:pPr>
            <a:r>
              <a:t>Internet was mainly the source of booking </a:t>
            </a:r>
          </a:p>
          <a:p>
            <a:pPr marL="854807" indent="-854807" algn="l">
              <a:buSzPct val="100000"/>
              <a:buAutoNum type="arabicPeriod" startAt="1"/>
              <a:defRPr sz="3000">
                <a:solidFill>
                  <a:srgbClr val="000000"/>
                </a:solidFill>
              </a:defRPr>
            </a:pPr>
            <a:r>
              <a:t>Australia , Malaysia, South Korea were top contributor in booking of tickets.</a:t>
            </a:r>
          </a:p>
        </p:txBody>
      </p:sp>
      <p:sp>
        <p:nvSpPr>
          <p:cNvPr id="96" name="BRITISH AIRWAYS CUSTOMER BOOKING BEHAVIOUR ANALYSIS AND PREDICTION"/>
          <p:cNvSpPr txBox="1"/>
          <p:nvPr/>
        </p:nvSpPr>
        <p:spPr>
          <a:xfrm>
            <a:off x="2720262" y="825707"/>
            <a:ext cx="1907047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BRITISH AIRWAYS CUSTOMER BOOKING BEHAVIOUR ANALYSIS AND PREDICTION  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74900" y="1651000"/>
            <a:ext cx="19621500" cy="1041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ext"/>
          <p:cNvSpPr txBox="1"/>
          <p:nvPr/>
        </p:nvSpPr>
        <p:spPr>
          <a:xfrm>
            <a:off x="11539227" y="6314789"/>
            <a:ext cx="1305546" cy="1079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2387600" y="889000"/>
            <a:ext cx="19621500" cy="295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93858" y="13144500"/>
            <a:ext cx="393205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660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1320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981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2641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33020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3962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4622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5283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5943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