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5"/>
  </p:notesMasterIdLst>
  <p:handoutMasterIdLst>
    <p:handoutMasterId r:id="rId16"/>
  </p:handoutMasterIdLst>
  <p:sldIdLst>
    <p:sldId id="446" r:id="rId5"/>
    <p:sldId id="447" r:id="rId6"/>
    <p:sldId id="458" r:id="rId7"/>
    <p:sldId id="427" r:id="rId8"/>
    <p:sldId id="459" r:id="rId9"/>
    <p:sldId id="457" r:id="rId10"/>
    <p:sldId id="460" r:id="rId11"/>
    <p:sldId id="461" r:id="rId12"/>
    <p:sldId id="462" r:id="rId13"/>
    <p:sldId id="4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8C5896"/>
    <a:srgbClr val="7C6560"/>
    <a:srgbClr val="29282D"/>
    <a:srgbClr val="E288B6"/>
    <a:srgbClr val="D75078"/>
    <a:srgbClr val="B38F6A"/>
    <a:srgbClr val="6667A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4/6/2022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4/6/2022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66792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4515034"/>
            <a:ext cx="7458635" cy="1043084"/>
          </a:xfrm>
        </p:spPr>
        <p:txBody>
          <a:bodyPr anchor="t" anchorCtr="0">
            <a:normAutofit/>
          </a:bodyPr>
          <a:lstStyle/>
          <a:p>
            <a:r>
              <a:rPr lang="en-US" dirty="0"/>
              <a:t>SHILL BIDDING DATASET</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0" name="Picture 2" descr="65,515 Thank You Stock Photos, Pictures &amp; Royalty-Free Images - iStock">
            <a:extLst>
              <a:ext uri="{FF2B5EF4-FFF2-40B4-BE49-F238E27FC236}">
                <a16:creationId xmlns:a16="http://schemas.microsoft.com/office/drawing/2014/main" id="{3F8C265F-1D5A-4962-8007-808864DFB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990601"/>
            <a:ext cx="10001250"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t>BATCH-9</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1577788" y="2240280"/>
            <a:ext cx="6496364" cy="4197096"/>
          </a:xfrm>
        </p:spPr>
        <p:txBody>
          <a:bodyPr/>
          <a:lstStyle/>
          <a:p>
            <a:r>
              <a:rPr lang="en-US" sz="3200" dirty="0"/>
              <a:t>PROJECT MEMBERS:</a:t>
            </a:r>
          </a:p>
          <a:p>
            <a:endParaRPr lang="en-US" sz="3200" dirty="0"/>
          </a:p>
          <a:p>
            <a:r>
              <a:rPr lang="en-US" sz="3200" dirty="0"/>
              <a:t>2003A52102</a:t>
            </a:r>
          </a:p>
          <a:p>
            <a:endParaRPr lang="en-US" sz="3200" dirty="0"/>
          </a:p>
          <a:p>
            <a:r>
              <a:rPr lang="en-US" sz="3200" dirty="0"/>
              <a:t>2003A52128</a:t>
            </a:r>
          </a:p>
          <a:p>
            <a:endParaRPr lang="en-US" sz="3200" dirty="0"/>
          </a:p>
          <a:p>
            <a:r>
              <a:rPr lang="en-US" sz="3200" dirty="0"/>
              <a:t>2003A52113</a:t>
            </a:r>
          </a:p>
          <a:p>
            <a:endParaRPr lang="en-US" sz="3200" dirty="0"/>
          </a:p>
          <a:p>
            <a:r>
              <a:rPr lang="en-US" sz="3200" dirty="0"/>
              <a:t>2003A52116</a:t>
            </a:r>
            <a:endParaRPr lang="en-US" dirty="0"/>
          </a:p>
          <a:p>
            <a:endParaRPr lang="en-US" dirty="0"/>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2B0865-FD20-4D58-95B8-6476028DF7F4}"/>
              </a:ext>
            </a:extLst>
          </p:cNvPr>
          <p:cNvSpPr>
            <a:spLocks noGrp="1"/>
          </p:cNvSpPr>
          <p:nvPr>
            <p:ph type="title"/>
          </p:nvPr>
        </p:nvSpPr>
        <p:spPr>
          <a:xfrm>
            <a:off x="123825" y="247650"/>
            <a:ext cx="11508193" cy="1061197"/>
          </a:xfrm>
        </p:spPr>
        <p:txBody>
          <a:bodyPr/>
          <a:lstStyle/>
          <a:p>
            <a:r>
              <a:rPr lang="en-US" dirty="0">
                <a:solidFill>
                  <a:schemeClr val="tx1"/>
                </a:solidFill>
              </a:rPr>
              <a:t>INTRODUCTION:</a:t>
            </a:r>
            <a:endParaRPr lang="en-IN" dirty="0">
              <a:solidFill>
                <a:schemeClr val="tx1"/>
              </a:solidFill>
            </a:endParaRPr>
          </a:p>
        </p:txBody>
      </p:sp>
      <p:sp>
        <p:nvSpPr>
          <p:cNvPr id="4" name="Text Placeholder 3">
            <a:extLst>
              <a:ext uri="{FF2B5EF4-FFF2-40B4-BE49-F238E27FC236}">
                <a16:creationId xmlns:a16="http://schemas.microsoft.com/office/drawing/2014/main" id="{9A470BDE-28E6-4660-873B-AB0E9A270FEA}"/>
              </a:ext>
            </a:extLst>
          </p:cNvPr>
          <p:cNvSpPr>
            <a:spLocks noGrp="1"/>
          </p:cNvSpPr>
          <p:nvPr>
            <p:ph type="body" sz="quarter" idx="14"/>
          </p:nvPr>
        </p:nvSpPr>
        <p:spPr>
          <a:xfrm>
            <a:off x="381000" y="1162050"/>
            <a:ext cx="11372850" cy="5534025"/>
          </a:xfrm>
        </p:spPr>
        <p:txBody>
          <a:bodyPr/>
          <a:lstStyle/>
          <a:p>
            <a:pPr algn="just"/>
            <a:r>
              <a:rPr lang="en-US" sz="2800" dirty="0">
                <a:solidFill>
                  <a:srgbClr val="002060"/>
                </a:solidFill>
                <a:latin typeface="Times New Roman" panose="02020603050405020304" pitchFamily="18" charset="0"/>
                <a:cs typeface="Times New Roman" panose="02020603050405020304" pitchFamily="18" charset="0"/>
              </a:rPr>
              <a:t>As online auctions become more prevalent worldwide, they are increasingly targeted by various types of cyber-crimes. In-auction fraud, such as shill bidding (SB), is considered the most challenging to detect. SB has been recognized as the predominant form of online auction fraud. It is difficult to identify due to its similarity to normal bidding behavior. The complexity of finding and defining SB patterns makes it resistant to discovery. Also, the unavailability of SB datasets that are based on actual e-auctions makes the development of SB detection and classification models challenging. Therefore, the prerequisite task that is necessary to perform, in order to achieve our goals in this work, is to scrape a large number of eBay auctions of a popular product, which we did successfully. After preprocessing the raw data which is a very difficult and time consuming operation, we build a high-quality SB dataset based on reliable SB strategies. One of our goals is to share the SB dataset with other researchers, to provide them with an opportunity to test their prediction models based on real fraud data.</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94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lstStyle/>
          <a:p>
            <a:r>
              <a:rPr lang="en-US" dirty="0"/>
              <a:t>Online BIDDING</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200" y="2779776"/>
            <a:ext cx="3465576" cy="3255264"/>
          </a:xfrm>
        </p:spPr>
        <p:txBody>
          <a:bodyPr>
            <a:noAutofit/>
          </a:bodyPr>
          <a:lstStyle/>
          <a:p>
            <a:r>
              <a:rPr lang="en-US" b="1" i="0" dirty="0">
                <a:solidFill>
                  <a:schemeClr val="accent5">
                    <a:lumMod val="50000"/>
                  </a:schemeClr>
                </a:solidFill>
                <a:effectLst/>
                <a:latin typeface="Times New Roman" panose="02020603050405020304" pitchFamily="18" charset="0"/>
                <a:cs typeface="Times New Roman" panose="02020603050405020304" pitchFamily="18" charset="0"/>
              </a:rPr>
              <a:t>Online bidding means an electronic procurement process in which the Authority receives bids from vendors for goods, services, construction, or information services over the Internet in a real-time, competitive bidding event.</a:t>
            </a:r>
            <a:endParaRPr lang="en-US"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E2F8B561-B516-48E0-BE07-E910E21B5F4A}"/>
              </a:ext>
            </a:extLst>
          </p:cNvPr>
          <p:cNvSpPr>
            <a:spLocks noGrp="1"/>
          </p:cNvSpPr>
          <p:nvPr>
            <p:ph type="pic" sz="quarter" idx="15"/>
          </p:nvPr>
        </p:nvSpPr>
        <p:spPr/>
      </p:sp>
      <p:pic>
        <p:nvPicPr>
          <p:cNvPr id="1026" name="Picture 2" descr="Bidzapp – India's First Skill Based Auction Platform Online in India. Hurry  Up! Bidding Now For Your's Choice Cateories Auction Items Now">
            <a:extLst>
              <a:ext uri="{FF2B5EF4-FFF2-40B4-BE49-F238E27FC236}">
                <a16:creationId xmlns:a16="http://schemas.microsoft.com/office/drawing/2014/main" id="{03589617-3ACD-42D5-BEFD-4EEA68C5C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299" y="276225"/>
            <a:ext cx="7429501" cy="634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17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A5356-D585-4802-B51A-637296240FB1}"/>
              </a:ext>
            </a:extLst>
          </p:cNvPr>
          <p:cNvSpPr>
            <a:spLocks noGrp="1"/>
          </p:cNvSpPr>
          <p:nvPr>
            <p:ph type="title"/>
          </p:nvPr>
        </p:nvSpPr>
        <p:spPr>
          <a:xfrm>
            <a:off x="457199" y="276226"/>
            <a:ext cx="11174819" cy="904874"/>
          </a:xfrm>
        </p:spPr>
        <p:txBody>
          <a:bodyPr/>
          <a:lstStyle/>
          <a:p>
            <a:r>
              <a:rPr lang="en-US" dirty="0">
                <a:solidFill>
                  <a:schemeClr val="tx1"/>
                </a:solidFill>
              </a:rPr>
              <a:t>PROBLEM STATEMENT</a:t>
            </a:r>
            <a:endParaRPr lang="en-IN" dirty="0">
              <a:solidFill>
                <a:schemeClr val="tx1"/>
              </a:solidFill>
            </a:endParaRPr>
          </a:p>
        </p:txBody>
      </p:sp>
      <p:sp>
        <p:nvSpPr>
          <p:cNvPr id="4" name="Text Placeholder 3">
            <a:extLst>
              <a:ext uri="{FF2B5EF4-FFF2-40B4-BE49-F238E27FC236}">
                <a16:creationId xmlns:a16="http://schemas.microsoft.com/office/drawing/2014/main" id="{CA24F717-4A78-402F-A16F-5EFDBDCF062D}"/>
              </a:ext>
            </a:extLst>
          </p:cNvPr>
          <p:cNvSpPr>
            <a:spLocks noGrp="1"/>
          </p:cNvSpPr>
          <p:nvPr>
            <p:ph type="body" sz="quarter" idx="14"/>
          </p:nvPr>
        </p:nvSpPr>
        <p:spPr>
          <a:xfrm>
            <a:off x="628649" y="1019175"/>
            <a:ext cx="11106151" cy="5418202"/>
          </a:xfrm>
        </p:spPr>
        <p:txBody>
          <a:bodyPr/>
          <a:lstStyle/>
          <a:p>
            <a:pPr algn="just"/>
            <a:r>
              <a:rPr lang="en-US" sz="2800" dirty="0">
                <a:solidFill>
                  <a:schemeClr val="accent5">
                    <a:lumMod val="50000"/>
                  </a:schemeClr>
                </a:solidFill>
                <a:latin typeface="Times New Roman" panose="02020603050405020304" pitchFamily="18" charset="0"/>
                <a:cs typeface="Times New Roman" panose="02020603050405020304" pitchFamily="18" charset="0"/>
              </a:rPr>
              <a:t> </a:t>
            </a:r>
          </a:p>
          <a:p>
            <a:pPr algn="just"/>
            <a:r>
              <a:rPr lang="en-US" sz="2800" dirty="0">
                <a:solidFill>
                  <a:schemeClr val="accent5">
                    <a:lumMod val="50000"/>
                  </a:schemeClr>
                </a:solidFill>
                <a:latin typeface="Times New Roman" panose="02020603050405020304" pitchFamily="18" charset="0"/>
                <a:cs typeface="Times New Roman" panose="02020603050405020304" pitchFamily="18" charset="0"/>
              </a:rPr>
              <a:t>Shill Bidding (SB) is the most common auction fraud but the most difficult to detect due to its similarity to normal bidding </a:t>
            </a:r>
            <a:r>
              <a:rPr lang="en-US" sz="2800" dirty="0" err="1">
                <a:solidFill>
                  <a:schemeClr val="accent5">
                    <a:lumMod val="50000"/>
                  </a:schemeClr>
                </a:solidFill>
                <a:latin typeface="Times New Roman" panose="02020603050405020304" pitchFamily="18" charset="0"/>
                <a:cs typeface="Times New Roman" panose="02020603050405020304" pitchFamily="18" charset="0"/>
              </a:rPr>
              <a:t>behaviour</a:t>
            </a:r>
            <a:r>
              <a:rPr lang="en-US" sz="2800" dirty="0">
                <a:solidFill>
                  <a:schemeClr val="accent5">
                    <a:lumMod val="50000"/>
                  </a:schemeClr>
                </a:solidFill>
                <a:latin typeface="Times New Roman" panose="02020603050405020304" pitchFamily="18" charset="0"/>
                <a:cs typeface="Times New Roman" panose="02020603050405020304" pitchFamily="18" charset="0"/>
              </a:rPr>
              <a:t>. A shill bidder is a malicious user (the fraudulent seller and/or his accomplices) who bids aggressively in order to drive up the price of the product only to benefit the owner of the auction. SB may cause a massive money loss for genuine sellers and bidders in the context of high priced products and also products with unknown value in the market, such as antiques [Bra10]. As mentioned in [Tre18, DSX09], excessive SB could lead to a market failure. Online auctions may affect the users’ confidence, which may negatively impacts the auctioning business.</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54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591478-4786-4BC3-8448-472278428A0B}"/>
              </a:ext>
            </a:extLst>
          </p:cNvPr>
          <p:cNvSpPr>
            <a:spLocks noGrp="1"/>
          </p:cNvSpPr>
          <p:nvPr>
            <p:ph type="title"/>
          </p:nvPr>
        </p:nvSpPr>
        <p:spPr>
          <a:xfrm>
            <a:off x="457199" y="420624"/>
            <a:ext cx="11174819" cy="693801"/>
          </a:xfrm>
        </p:spPr>
        <p:txBody>
          <a:bodyPr/>
          <a:lstStyle/>
          <a:p>
            <a:r>
              <a:rPr lang="en-US" dirty="0">
                <a:solidFill>
                  <a:schemeClr val="tx1"/>
                </a:solidFill>
                <a:latin typeface="Segoe UI Light" panose="020B0502040204020203" pitchFamily="34" charset="0"/>
                <a:cs typeface="Segoe UI Light" panose="020B0502040204020203" pitchFamily="34" charset="0"/>
              </a:rPr>
              <a:t>APPROACH</a:t>
            </a:r>
            <a:endParaRPr lang="en-IN" dirty="0">
              <a:solidFill>
                <a:schemeClr val="tx1"/>
              </a:solidFill>
              <a:latin typeface="Segoe UI Light" panose="020B0502040204020203" pitchFamily="34" charset="0"/>
              <a:cs typeface="Segoe UI Light" panose="020B0502040204020203" pitchFamily="34" charset="0"/>
            </a:endParaRPr>
          </a:p>
        </p:txBody>
      </p:sp>
      <p:sp>
        <p:nvSpPr>
          <p:cNvPr id="4" name="Text Placeholder 3">
            <a:extLst>
              <a:ext uri="{FF2B5EF4-FFF2-40B4-BE49-F238E27FC236}">
                <a16:creationId xmlns:a16="http://schemas.microsoft.com/office/drawing/2014/main" id="{44E65DD0-E099-42E2-A301-92B910914949}"/>
              </a:ext>
            </a:extLst>
          </p:cNvPr>
          <p:cNvSpPr>
            <a:spLocks noGrp="1"/>
          </p:cNvSpPr>
          <p:nvPr>
            <p:ph type="body" sz="quarter" idx="14"/>
          </p:nvPr>
        </p:nvSpPr>
        <p:spPr>
          <a:xfrm>
            <a:off x="457198" y="995082"/>
            <a:ext cx="11334752" cy="5615827"/>
          </a:xfrm>
        </p:spPr>
        <p:txBody>
          <a:bodyPr/>
          <a:lstStyle/>
          <a:p>
            <a:pPr marL="457200" indent="-457200" algn="just">
              <a:buFont typeface="Wingdings" panose="05000000000000000000" pitchFamily="2" charset="2"/>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 In this thesis, we produced a high-quality Shill Bidding training dataset based on a recently collected data from eBay. The generated high-quality SB training dataset is not classified; thus, it will be a very challenging task since the classification quality based on machine learning algorithms depends on how accurate the labels of the existing instances.</a:t>
            </a:r>
          </a:p>
          <a:p>
            <a:pPr marL="457200" indent="-457200" algn="just">
              <a:buFont typeface="Wingdings" panose="05000000000000000000" pitchFamily="2" charset="2"/>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The process of labeling instances is among the most difficult and complicated steps that confront traditional supervised </a:t>
            </a:r>
            <a:r>
              <a:rPr lang="en-US" sz="2800" dirty="0" err="1">
                <a:solidFill>
                  <a:schemeClr val="accent5">
                    <a:lumMod val="50000"/>
                  </a:schemeClr>
                </a:solidFill>
                <a:latin typeface="Times New Roman" panose="02020603050405020304" pitchFamily="18" charset="0"/>
                <a:cs typeface="Times New Roman" panose="02020603050405020304" pitchFamily="18" charset="0"/>
              </a:rPr>
              <a:t>classificat</a:t>
            </a:r>
            <a:r>
              <a:rPr lang="en-IN" sz="2800" dirty="0">
                <a:solidFill>
                  <a:schemeClr val="accent5">
                    <a:lumMod val="50000"/>
                  </a:schemeClr>
                </a:solidFill>
                <a:latin typeface="Times New Roman" panose="02020603050405020304" pitchFamily="18" charset="0"/>
                <a:cs typeface="Times New Roman" panose="02020603050405020304" pitchFamily="18" charset="0"/>
              </a:rPr>
              <a:t>ions in real-world applications.</a:t>
            </a:r>
          </a:p>
          <a:p>
            <a:pPr algn="just"/>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IN" sz="3600" dirty="0">
              <a:solidFill>
                <a:schemeClr val="tx1"/>
              </a:solidFill>
              <a:latin typeface="Times New Roman" panose="02020603050405020304" pitchFamily="18" charset="0"/>
              <a:cs typeface="Times New Roman" panose="02020603050405020304" pitchFamily="18" charset="0"/>
            </a:endParaRPr>
          </a:p>
          <a:p>
            <a:pPr algn="just"/>
            <a:r>
              <a:rPr lang="en-US" sz="3600" dirty="0">
                <a:solidFill>
                  <a:schemeClr val="tx1"/>
                </a:solidFill>
                <a:latin typeface="Segoe UI Light" panose="020B0502040204020203" pitchFamily="34" charset="0"/>
                <a:cs typeface="Segoe UI Light" panose="020B0502040204020203" pitchFamily="34" charset="0"/>
              </a:rPr>
              <a:t>DATASET INFORMATION</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No. of instances = 6321</a:t>
            </a:r>
          </a:p>
          <a:p>
            <a:pPr marL="342900" indent="-342900" algn="just">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No. of attributes = 11</a:t>
            </a:r>
          </a:p>
          <a:p>
            <a:pPr marL="342900" indent="-342900" algn="just">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Attribute Breakdown = 10 quantitative input variable, 1 quantitative output variable</a:t>
            </a:r>
          </a:p>
          <a:p>
            <a:pPr marL="285750" indent="-285750" algn="just">
              <a:buFont typeface="Wingdings" panose="05000000000000000000" pitchFamily="2" charset="2"/>
              <a:buChar char="§"/>
            </a:pP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17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EFAE67-88B8-4760-A64B-B35D5A405D20}"/>
              </a:ext>
            </a:extLst>
          </p:cNvPr>
          <p:cNvSpPr>
            <a:spLocks noGrp="1"/>
          </p:cNvSpPr>
          <p:nvPr>
            <p:ph type="title"/>
          </p:nvPr>
        </p:nvSpPr>
        <p:spPr>
          <a:xfrm>
            <a:off x="457199" y="1"/>
            <a:ext cx="11174819" cy="1238250"/>
          </a:xfrm>
        </p:spPr>
        <p:txBody>
          <a:bodyPr/>
          <a:lstStyle/>
          <a:p>
            <a:r>
              <a:rPr lang="en-US" dirty="0">
                <a:solidFill>
                  <a:schemeClr val="tx1"/>
                </a:solidFill>
              </a:rPr>
              <a:t>ATTRIBUTE INFORMATION:</a:t>
            </a:r>
            <a:endParaRPr lang="en-IN" dirty="0">
              <a:solidFill>
                <a:schemeClr val="tx1"/>
              </a:solidFill>
            </a:endParaRPr>
          </a:p>
        </p:txBody>
      </p:sp>
      <p:sp>
        <p:nvSpPr>
          <p:cNvPr id="4" name="Text Placeholder 3">
            <a:extLst>
              <a:ext uri="{FF2B5EF4-FFF2-40B4-BE49-F238E27FC236}">
                <a16:creationId xmlns:a16="http://schemas.microsoft.com/office/drawing/2014/main" id="{1D817313-FEB4-4FA1-8E5A-B10DC7D7F837}"/>
              </a:ext>
            </a:extLst>
          </p:cNvPr>
          <p:cNvSpPr>
            <a:spLocks noGrp="1"/>
          </p:cNvSpPr>
          <p:nvPr>
            <p:ph type="body" sz="quarter" idx="14"/>
          </p:nvPr>
        </p:nvSpPr>
        <p:spPr>
          <a:xfrm>
            <a:off x="495478" y="762000"/>
            <a:ext cx="9877424" cy="5305107"/>
          </a:xfrm>
        </p:spPr>
        <p:txBody>
          <a:bodyPr/>
          <a:lstStyle/>
          <a:p>
            <a:pPr>
              <a:lnSpc>
                <a:spcPct val="150000"/>
              </a:lnSpc>
            </a:pPr>
            <a:r>
              <a:rPr lang="en-US" sz="2400" b="0" i="0" dirty="0">
                <a:solidFill>
                  <a:srgbClr val="FF0000"/>
                </a:solidFill>
                <a:effectLst/>
                <a:latin typeface="Times New Roman" panose="02020603050405020304" pitchFamily="18" charset="0"/>
                <a:cs typeface="Times New Roman" panose="02020603050405020304" pitchFamily="18" charset="0"/>
              </a:rPr>
              <a:t>Record ID: </a:t>
            </a:r>
            <a:r>
              <a:rPr lang="en-US" sz="2400" b="0" i="0" dirty="0">
                <a:solidFill>
                  <a:srgbClr val="002060"/>
                </a:solidFill>
                <a:effectLst/>
                <a:latin typeface="Times New Roman" panose="02020603050405020304" pitchFamily="18" charset="0"/>
                <a:cs typeface="Times New Roman" panose="02020603050405020304" pitchFamily="18" charset="0"/>
              </a:rPr>
              <a:t>Unique identifier of a record in the dataset.</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Auction ID: </a:t>
            </a:r>
            <a:r>
              <a:rPr lang="en-US" sz="2400" b="0" i="0" dirty="0">
                <a:solidFill>
                  <a:srgbClr val="002060"/>
                </a:solidFill>
                <a:effectLst/>
                <a:latin typeface="Times New Roman" panose="02020603050405020304" pitchFamily="18" charset="0"/>
                <a:cs typeface="Times New Roman" panose="02020603050405020304" pitchFamily="18" charset="0"/>
              </a:rPr>
              <a:t>Unique identifier of an auction.</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Bidder ID: </a:t>
            </a:r>
            <a:r>
              <a:rPr lang="en-US" sz="2400" b="0" i="0" dirty="0">
                <a:solidFill>
                  <a:srgbClr val="002060"/>
                </a:solidFill>
                <a:effectLst/>
                <a:latin typeface="Times New Roman" panose="02020603050405020304" pitchFamily="18" charset="0"/>
                <a:cs typeface="Times New Roman" panose="02020603050405020304" pitchFamily="18" charset="0"/>
              </a:rPr>
              <a:t>Unique identifier of a bidder.</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Bidder Tendency: </a:t>
            </a:r>
            <a:r>
              <a:rPr lang="en-US" sz="2400" b="0" i="0" dirty="0">
                <a:solidFill>
                  <a:srgbClr val="002060"/>
                </a:solidFill>
                <a:effectLst/>
                <a:latin typeface="Times New Roman" panose="02020603050405020304" pitchFamily="18" charset="0"/>
                <a:cs typeface="Times New Roman" panose="02020603050405020304" pitchFamily="18" charset="0"/>
              </a:rPr>
              <a:t>A shill bidder participates exclusively in auctions of few sellers rather than a diversified lot. This is a collusive act involving the fraudulent seller and an accomplice.</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Bidding Ratio: </a:t>
            </a:r>
            <a:r>
              <a:rPr lang="en-US" sz="2400" b="0" i="0" dirty="0">
                <a:solidFill>
                  <a:srgbClr val="002060"/>
                </a:solidFill>
                <a:effectLst/>
                <a:latin typeface="Times New Roman" panose="02020603050405020304" pitchFamily="18" charset="0"/>
                <a:cs typeface="Times New Roman" panose="02020603050405020304" pitchFamily="18" charset="0"/>
              </a:rPr>
              <a:t>A shill bidder participates more frequently to raise the auction price and attract higher bids from legitimate participants.</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Successive Outbidding: </a:t>
            </a:r>
            <a:r>
              <a:rPr lang="en-US" sz="2400" b="0" i="0" dirty="0">
                <a:solidFill>
                  <a:srgbClr val="002060"/>
                </a:solidFill>
                <a:effectLst/>
                <a:latin typeface="Times New Roman" panose="02020603050405020304" pitchFamily="18" charset="0"/>
                <a:cs typeface="Times New Roman" panose="02020603050405020304" pitchFamily="18" charset="0"/>
              </a:rPr>
              <a:t>A shill bidder successively outbids himself even though he is the current winner to increase the price gradually with small consecutive increments.</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002060"/>
                </a:solidFill>
                <a:effectLst/>
                <a:latin typeface="Times New Roman" panose="02020603050405020304" pitchFamily="18" charset="0"/>
                <a:cs typeface="Times New Roman" panose="02020603050405020304" pitchFamily="18" charset="0"/>
              </a:rPr>
              <a:t> </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43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A1B7A4-504E-49FF-B49A-8C11A714EED0}"/>
              </a:ext>
            </a:extLst>
          </p:cNvPr>
          <p:cNvSpPr>
            <a:spLocks noGrp="1"/>
          </p:cNvSpPr>
          <p:nvPr>
            <p:ph type="body" sz="quarter" idx="14"/>
          </p:nvPr>
        </p:nvSpPr>
        <p:spPr>
          <a:xfrm>
            <a:off x="552451" y="552450"/>
            <a:ext cx="11287124" cy="6115050"/>
          </a:xfrm>
        </p:spPr>
        <p:txBody>
          <a:bodyPr/>
          <a:lstStyle/>
          <a:p>
            <a:pPr>
              <a:lnSpc>
                <a:spcPct val="150000"/>
              </a:lnSpc>
            </a:pPr>
            <a:r>
              <a:rPr lang="en-US" sz="2400" b="0" i="0" dirty="0">
                <a:solidFill>
                  <a:srgbClr val="FF0000"/>
                </a:solidFill>
                <a:effectLst/>
                <a:latin typeface="Times New Roman" panose="02020603050405020304" pitchFamily="18" charset="0"/>
                <a:cs typeface="Times New Roman" panose="02020603050405020304" pitchFamily="18" charset="0"/>
              </a:rPr>
              <a:t>Last Bidding: </a:t>
            </a:r>
            <a:r>
              <a:rPr lang="en-US" sz="2400" b="0" i="0" dirty="0">
                <a:solidFill>
                  <a:srgbClr val="002060"/>
                </a:solidFill>
                <a:effectLst/>
                <a:latin typeface="Times New Roman" panose="02020603050405020304" pitchFamily="18" charset="0"/>
                <a:cs typeface="Times New Roman" panose="02020603050405020304" pitchFamily="18" charset="0"/>
              </a:rPr>
              <a:t>A shill bidder becomes inactive at the last stage of the auction (more than 90\% of the auction duration) to avoid winning the auction.</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Auction Bids: </a:t>
            </a:r>
            <a:r>
              <a:rPr lang="en-US" sz="2400" b="0" i="0" dirty="0">
                <a:solidFill>
                  <a:srgbClr val="002060"/>
                </a:solidFill>
                <a:effectLst/>
                <a:latin typeface="Times New Roman" panose="02020603050405020304" pitchFamily="18" charset="0"/>
                <a:cs typeface="Times New Roman" panose="02020603050405020304" pitchFamily="18" charset="0"/>
              </a:rPr>
              <a:t>Auctions with SB activities tend to have a much higher number of bids than the average of bids in concurrent auctions.</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002060"/>
                </a:solidFill>
                <a:effectLst/>
                <a:latin typeface="Times New Roman" panose="02020603050405020304" pitchFamily="18" charset="0"/>
                <a:cs typeface="Times New Roman" panose="02020603050405020304" pitchFamily="18" charset="0"/>
              </a:rPr>
              <a:t>Auction Starting Price: a shill bidder usually offers a small starting price to attract legitimate bidders into the auction.</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Early Bidding: </a:t>
            </a:r>
            <a:r>
              <a:rPr lang="en-US" sz="2400" b="0" i="0" dirty="0">
                <a:solidFill>
                  <a:srgbClr val="002060"/>
                </a:solidFill>
                <a:effectLst/>
                <a:latin typeface="Times New Roman" panose="02020603050405020304" pitchFamily="18" charset="0"/>
                <a:cs typeface="Times New Roman" panose="02020603050405020304" pitchFamily="18" charset="0"/>
              </a:rPr>
              <a:t>A shill bidder tends to bid pretty early in the auction (less than 25\% of the auction duration) to get the attention of auction users.</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Winning Ratio: </a:t>
            </a:r>
            <a:r>
              <a:rPr lang="en-US" sz="2400" b="0" i="0" dirty="0">
                <a:solidFill>
                  <a:srgbClr val="002060"/>
                </a:solidFill>
                <a:effectLst/>
                <a:latin typeface="Times New Roman" panose="02020603050405020304" pitchFamily="18" charset="0"/>
                <a:cs typeface="Times New Roman" panose="02020603050405020304" pitchFamily="18" charset="0"/>
              </a:rPr>
              <a:t>A shill bidder competes in many auctions but hardly wins any auctions.</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Auction Duration: </a:t>
            </a:r>
            <a:r>
              <a:rPr lang="en-US" sz="2400" b="0" i="0" dirty="0">
                <a:solidFill>
                  <a:srgbClr val="002060"/>
                </a:solidFill>
                <a:effectLst/>
                <a:latin typeface="Times New Roman" panose="02020603050405020304" pitchFamily="18" charset="0"/>
                <a:cs typeface="Times New Roman" panose="02020603050405020304" pitchFamily="18" charset="0"/>
              </a:rPr>
              <a:t>How long an auction lasted.</a:t>
            </a:r>
            <a:br>
              <a:rPr lang="en-US" sz="2400" dirty="0">
                <a:solidFill>
                  <a:srgbClr val="00206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Class: </a:t>
            </a:r>
            <a:r>
              <a:rPr lang="en-US" sz="2400" b="0" i="0" dirty="0">
                <a:solidFill>
                  <a:srgbClr val="002060"/>
                </a:solidFill>
                <a:effectLst/>
                <a:latin typeface="Times New Roman" panose="02020603050405020304" pitchFamily="18" charset="0"/>
                <a:cs typeface="Times New Roman" panose="02020603050405020304" pitchFamily="18" charset="0"/>
              </a:rPr>
              <a:t>0 for normal </a:t>
            </a:r>
            <a:r>
              <a:rPr lang="en-US" sz="2400" b="0" i="0" dirty="0" err="1">
                <a:solidFill>
                  <a:srgbClr val="002060"/>
                </a:solidFill>
                <a:effectLst/>
                <a:latin typeface="Times New Roman" panose="02020603050405020304" pitchFamily="18" charset="0"/>
                <a:cs typeface="Times New Roman" panose="02020603050405020304" pitchFamily="18" charset="0"/>
              </a:rPr>
              <a:t>behaviour</a:t>
            </a:r>
            <a:r>
              <a:rPr lang="en-US" sz="2400" b="0" i="0" dirty="0">
                <a:solidFill>
                  <a:srgbClr val="002060"/>
                </a:solidFill>
                <a:effectLst/>
                <a:latin typeface="Times New Roman" panose="02020603050405020304" pitchFamily="18" charset="0"/>
                <a:cs typeface="Times New Roman" panose="02020603050405020304" pitchFamily="18" charset="0"/>
              </a:rPr>
              <a:t> bidding; 1 for otherwise.</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76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5ED64E-7AA0-4890-8F40-7E17379B64E6}"/>
              </a:ext>
            </a:extLst>
          </p:cNvPr>
          <p:cNvSpPr>
            <a:spLocks noGrp="1"/>
          </p:cNvSpPr>
          <p:nvPr>
            <p:ph type="title"/>
          </p:nvPr>
        </p:nvSpPr>
        <p:spPr>
          <a:xfrm>
            <a:off x="457199" y="420625"/>
            <a:ext cx="11174819" cy="855726"/>
          </a:xfrm>
        </p:spPr>
        <p:txBody>
          <a:bodyPr/>
          <a:lstStyle/>
          <a:p>
            <a:r>
              <a:rPr lang="en-US" dirty="0">
                <a:solidFill>
                  <a:schemeClr val="tx1"/>
                </a:solidFill>
              </a:rPr>
              <a:t>CONCLUSION</a:t>
            </a:r>
            <a:endParaRPr lang="en-IN" dirty="0">
              <a:solidFill>
                <a:schemeClr val="tx1"/>
              </a:solidFill>
            </a:endParaRPr>
          </a:p>
        </p:txBody>
      </p:sp>
      <p:sp>
        <p:nvSpPr>
          <p:cNvPr id="4" name="Text Placeholder 3">
            <a:extLst>
              <a:ext uri="{FF2B5EF4-FFF2-40B4-BE49-F238E27FC236}">
                <a16:creationId xmlns:a16="http://schemas.microsoft.com/office/drawing/2014/main" id="{C0482E8E-7D52-4BB2-83DA-B8A013FC12EB}"/>
              </a:ext>
            </a:extLst>
          </p:cNvPr>
          <p:cNvSpPr>
            <a:spLocks noGrp="1"/>
          </p:cNvSpPr>
          <p:nvPr>
            <p:ph type="body" sz="quarter" idx="14"/>
          </p:nvPr>
        </p:nvSpPr>
        <p:spPr>
          <a:xfrm>
            <a:off x="723900" y="1276351"/>
            <a:ext cx="10908118" cy="5161025"/>
          </a:xfrm>
        </p:spPr>
        <p:txBody>
          <a:bodyPr/>
          <a:lstStyle/>
          <a:p>
            <a:pPr marL="342900"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Shill Bidding training datasets of online auctions are highly imbalanced. Imbalanced data have proved to deteriorate the accuracy of the classification models, especially for the minority class. This is a serious concern in fraud detection problems where the minority class, representing the fraud class, has the highest misclassification cost. To the best of our knowledge, this is the first time, the effect of imbalanced data is investigated with incremental classification algorithms. In our empirical study, we have examined the performance of several instance-based classifiers combined with oversampling and under-sampling techniques.</a:t>
            </a:r>
          </a:p>
          <a:p>
            <a:pPr marL="342900"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In the study the attribute CLASS helps us to </a:t>
            </a:r>
            <a:r>
              <a:rPr lang="en-US" sz="2800" dirty="0" err="1">
                <a:solidFill>
                  <a:srgbClr val="002060"/>
                </a:solidFill>
                <a:latin typeface="Times New Roman" panose="02020603050405020304" pitchFamily="18" charset="0"/>
                <a:cs typeface="Times New Roman" panose="02020603050405020304" pitchFamily="18" charset="0"/>
              </a:rPr>
              <a:t>indentify</a:t>
            </a:r>
            <a:r>
              <a:rPr lang="en-US" sz="2800" dirty="0">
                <a:solidFill>
                  <a:srgbClr val="002060"/>
                </a:solidFill>
                <a:latin typeface="Times New Roman" panose="02020603050405020304" pitchFamily="18" charset="0"/>
                <a:cs typeface="Times New Roman" panose="02020603050405020304" pitchFamily="18" charset="0"/>
              </a:rPr>
              <a:t> whether the bid is normal or fraud. If the outcome is ‘0’ then it is a normal </a:t>
            </a:r>
            <a:r>
              <a:rPr lang="en-US" sz="2800" dirty="0" err="1">
                <a:solidFill>
                  <a:srgbClr val="002060"/>
                </a:solidFill>
                <a:latin typeface="Times New Roman" panose="02020603050405020304" pitchFamily="18" charset="0"/>
                <a:cs typeface="Times New Roman" panose="02020603050405020304" pitchFamily="18" charset="0"/>
              </a:rPr>
              <a:t>behaviour</a:t>
            </a:r>
            <a:r>
              <a:rPr lang="en-US" sz="2800" dirty="0">
                <a:solidFill>
                  <a:srgbClr val="002060"/>
                </a:solidFill>
                <a:latin typeface="Times New Roman" panose="02020603050405020304" pitchFamily="18" charset="0"/>
                <a:cs typeface="Times New Roman" panose="02020603050405020304" pitchFamily="18" charset="0"/>
              </a:rPr>
              <a:t> of bidding and if the outcome is ‘1’ then there is a fraud undertook in the bidding.   </a:t>
            </a:r>
          </a:p>
          <a:p>
            <a:pPr marL="342900" indent="-342900" algn="just">
              <a:buFont typeface="Wingdings" panose="05000000000000000000" pitchFamily="2" charset="2"/>
              <a:buChar char="§"/>
            </a:pPr>
            <a:endParaRPr lang="en-US" sz="2800"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55790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Pantone Color of the Year 2022</Template>
  <TotalTime>99</TotalTime>
  <Words>926</Words>
  <Application>Microsoft Office PowerPoint</Application>
  <PresentationFormat>Widescreen</PresentationFormat>
  <Paragraphs>37</Paragraphs>
  <Slides>10</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Calibri</vt:lpstr>
      <vt:lpstr>Segoe UI</vt:lpstr>
      <vt:lpstr>Segoe UI Light</vt:lpstr>
      <vt:lpstr>Times New Roman</vt:lpstr>
      <vt:lpstr>Wingdings</vt:lpstr>
      <vt:lpstr>Balancing Act</vt:lpstr>
      <vt:lpstr>Wellspring</vt:lpstr>
      <vt:lpstr>Star of the show</vt:lpstr>
      <vt:lpstr>Amusements</vt:lpstr>
      <vt:lpstr>SHILL BIDDING DATASET</vt:lpstr>
      <vt:lpstr>BATCH-9</vt:lpstr>
      <vt:lpstr>INTRODUCTION:</vt:lpstr>
      <vt:lpstr>Online BIDDING</vt:lpstr>
      <vt:lpstr>PROBLEM STATEMENT</vt:lpstr>
      <vt:lpstr>APPROACH</vt:lpstr>
      <vt:lpstr>ATTRIBUTE INFORMATION: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SHILL BIDDING DATASET</dc:title>
  <dc:creator>afroz</dc:creator>
  <cp:lastModifiedBy>afroz</cp:lastModifiedBy>
  <cp:revision>31</cp:revision>
  <dcterms:created xsi:type="dcterms:W3CDTF">2022-04-05T08:57:57Z</dcterms:created>
  <dcterms:modified xsi:type="dcterms:W3CDTF">2022-04-06T09:25:22Z</dcterms:modified>
</cp:coreProperties>
</file>