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7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png"/><Relationship Id="rId4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AC85-B38D-4CFF-8BF7-A4DE44402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漫谈树上算法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CD2A9-26FC-4547-8A95-C2F5CC2AF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罗中瑭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8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3477-7BDE-45FC-9ED8-57FA28CF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天天爱跑步 </a:t>
            </a:r>
            <a:r>
              <a:rPr lang="en-US" altLang="zh-CN" dirty="0"/>
              <a:t>NOIP2016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243C-4D5A-4278-991F-7CC490C42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个节点的树上有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个人，第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号人在第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秒从自己的起点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跑到自己的终点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假设每个人经过每条边都需要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秒</a:t>
                </a:r>
                <a:endParaRPr lang="en-US" altLang="zh-CN" dirty="0"/>
              </a:p>
              <a:p>
                <a:r>
                  <a:rPr lang="zh-CN" altLang="en-US" dirty="0"/>
                  <a:t>对第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个节点问第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秒其上有多少人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均是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243C-4D5A-4278-991F-7CC490C42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3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16DF-2646-437B-B785-968001B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7785A-50D6-4E27-8C4D-2D0DA8CBF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对于每个跑步预处理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两段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这段，点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能观察到的条件是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r>
                  <a:rPr lang="zh-CN" altLang="en-US" dirty="0"/>
                  <a:t>因此维护一个数组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代表经过当前这个点有多少个跑步的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对每个儿子深度优先搜索递归，之后如果这个点是某些跑步的起点，则把对应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加一</m:t>
                    </m:r>
                  </m:oMath>
                </a14:m>
                <a:r>
                  <a:rPr lang="zh-CN" altLang="en-US" dirty="0"/>
                  <a:t> ，统计答案，然后同样如果这个点是某些跑步的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点，则把对应的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h𝑐𝑛𝑡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减一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这段，点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能观察到的条件是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同理</a:t>
                </a:r>
                <a:endParaRPr lang="en-US" altLang="zh-CN" dirty="0"/>
              </a:p>
              <a:p>
                <a:r>
                  <a:rPr lang="zh-CN" altLang="en-US" dirty="0"/>
                  <a:t>记得不要把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点统计两次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7785A-50D6-4E27-8C4D-2D0DA8CBF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62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987C-0917-4D9B-8240-B427E5D5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C1D05-8316-4EC2-B629-5F6D875C2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二叉查找树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左子树的所有节点比根小，右子树的所有节点比根大，且左右子树都是二叉查找树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可以查找元素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:r>
                  <a:rPr lang="zh-CN" altLang="en-US" dirty="0"/>
                  <a:t>查找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7</a:t>
                </a:r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11→14→19→17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可以插入元素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:r>
                  <a:rPr lang="zh-CN" altLang="en-US" dirty="0"/>
                  <a:t>插入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11→7→10→8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9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的右儿子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期望时间复杂度为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5715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C1D05-8316-4EC2-B629-5F6D875C2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8911194-735D-446B-B1D0-42566511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26" y="2965496"/>
            <a:ext cx="2301439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3768-CFF2-4BBF-8DA3-9AA9C27E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B105-7647-4E7F-BA50-103861B3F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二叉查找树的问题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插入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(11,12,15,14,13)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树的退化</a:t>
                </a:r>
                <a:endParaRPr lang="en-US" altLang="zh-CN" dirty="0"/>
              </a:p>
              <a:p>
                <a:r>
                  <a:rPr lang="zh-CN" altLang="en-US" dirty="0"/>
                  <a:t>如何防止退化？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让二叉查找树尽可能左右平衡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6B105-7647-4E7F-BA50-103861B3F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FBE00169-5022-455C-AF85-F04FBB87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784" y="2733066"/>
            <a:ext cx="1482218" cy="2735817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A4D62C12-9E70-4D9D-AABE-8252C2503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541" y="609600"/>
            <a:ext cx="2274767" cy="2796782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5ABA7754-CF9F-47ED-B6AB-0CDCCE13E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204" y="4171249"/>
            <a:ext cx="2301439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7612-0287-4CDE-AFB3-76DB2FBE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43B-415D-4193-98C1-17946661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endParaRPr lang="en-US" altLang="zh-CN" dirty="0"/>
          </a:p>
          <a:p>
            <a:pPr lvl="1"/>
            <a:r>
              <a:rPr lang="zh-CN" altLang="en-US" dirty="0"/>
              <a:t>调整树的平衡性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F91AE9CD-EBC9-4D40-83F3-75E177E7B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6" r="1404" b="4871"/>
          <a:stretch/>
        </p:blipFill>
        <p:spPr>
          <a:xfrm>
            <a:off x="4548746" y="2832847"/>
            <a:ext cx="1318654" cy="1618130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0A34EA8-625F-420F-8077-481411A1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" b="-1"/>
          <a:stretch/>
        </p:blipFill>
        <p:spPr>
          <a:xfrm>
            <a:off x="6703971" y="2809129"/>
            <a:ext cx="1303133" cy="1641848"/>
          </a:xfrm>
          <a:prstGeom prst="rect">
            <a:avLst/>
          </a:prstGeom>
        </p:spPr>
      </p:pic>
      <p:pic>
        <p:nvPicPr>
          <p:cNvPr id="13" name="Picture 12" descr="Screen Clipping">
            <a:extLst>
              <a:ext uri="{FF2B5EF4-FFF2-40B4-BE49-F238E27FC236}">
                <a16:creationId xmlns:a16="http://schemas.microsoft.com/office/drawing/2014/main" id="{22F82FC9-825F-4ED1-82C1-3C5C1A2D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450977"/>
            <a:ext cx="6901314" cy="21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ECC7-8A91-4B09-AD38-A7497B0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8C67-04AA-4B34-87D9-42F8AF55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如何旋转以保持树的平衡？</a:t>
            </a:r>
            <a:endParaRPr lang="en-US" altLang="zh-CN" dirty="0"/>
          </a:p>
          <a:p>
            <a:pPr lvl="1"/>
            <a:r>
              <a:rPr lang="zh-CN" altLang="en-US" dirty="0"/>
              <a:t>维护每个节点左右子树的深度？</a:t>
            </a:r>
            <a:endParaRPr lang="en-US" altLang="zh-CN" dirty="0"/>
          </a:p>
          <a:p>
            <a:pPr lvl="1"/>
            <a:r>
              <a:rPr lang="zh-CN" altLang="en-US" dirty="0"/>
              <a:t>代码繁琐</a:t>
            </a:r>
            <a:endParaRPr lang="en-US" altLang="zh-CN" dirty="0"/>
          </a:p>
          <a:p>
            <a:pPr lvl="1"/>
            <a:r>
              <a:rPr lang="zh-CN" altLang="en-US" dirty="0"/>
              <a:t>直接让经常使用到的节点处于比较低的高度</a:t>
            </a:r>
            <a:endParaRPr lang="en-US" altLang="zh-CN" dirty="0"/>
          </a:p>
          <a:p>
            <a:r>
              <a:rPr lang="zh-CN" altLang="en-US" dirty="0"/>
              <a:t>伸展树：在每次操作后，将所查询</a:t>
            </a:r>
            <a:r>
              <a:rPr lang="en-US" altLang="zh-CN" dirty="0"/>
              <a:t>/</a:t>
            </a:r>
            <a:r>
              <a:rPr lang="zh-CN" altLang="en-US" dirty="0"/>
              <a:t>所插入的节点旋转到根</a:t>
            </a:r>
            <a:endParaRPr lang="en-US" altLang="zh-CN" dirty="0"/>
          </a:p>
          <a:p>
            <a:r>
              <a:rPr lang="zh-CN" altLang="en-US" dirty="0"/>
              <a:t>反例：</a:t>
            </a:r>
            <a:endParaRPr lang="en-US" altLang="zh-CN" dirty="0"/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1D0E35DF-FE36-4845-8690-9716979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57" y="4054505"/>
            <a:ext cx="1714649" cy="2747248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CF9307FE-F810-4202-A7EE-110650B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28" y="4035453"/>
            <a:ext cx="172608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E8FC-EA17-4CCB-9252-9D40F795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1AD59A-57E9-4B98-B2DE-E190F0E47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Robert Tarjan</a:t>
                </a:r>
                <a:r>
                  <a:rPr lang="zh-CN" altLang="en-US" dirty="0"/>
                  <a:t>的双旋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如果旋转节点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的父亲不是根，那么先将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的父亲向上旋转，再将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向上旋转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均摊时间复杂度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e.g.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1AD59A-57E9-4B98-B2DE-E190F0E47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2A36755A-F2D8-4B69-9AAF-7CBF33E80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22" y="3294114"/>
            <a:ext cx="1714649" cy="2747248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37E4C2F-4441-4150-93F0-D72DE4891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971" y="3294114"/>
            <a:ext cx="1512701" cy="2194750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51E371B2-EC85-4A17-B2A0-2C3753F7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672" y="3320786"/>
            <a:ext cx="1451736" cy="2720576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649F6D09-A4C6-4E14-B1F5-46AEA4C27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012" y="3320786"/>
            <a:ext cx="1272650" cy="2225233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6BD751CC-EE7E-4888-A75C-FEC6FC94E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662" y="3365925"/>
            <a:ext cx="128789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1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A66D-663A-42AB-8C52-7707B040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CA75-E45C-4D53-BA43-84C42905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dirty="0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432BA03-566B-4556-B831-04F37913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679853"/>
            <a:ext cx="8825254" cy="10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9695-579A-4132-8B0F-227C2A2A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E66A9-01AB-486A-8D03-4519BA525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伸展树的应用</a:t>
                </a:r>
                <a:endParaRPr lang="en-US" altLang="zh-CN" dirty="0"/>
              </a:p>
              <a:p>
                <a:pPr lvl="1"/>
                <a:r>
                  <a:rPr lang="en-US" dirty="0" err="1"/>
                  <a:t>std</a:t>
                </a:r>
                <a:r>
                  <a:rPr lang="en-US" dirty="0"/>
                  <a:t>::set/</a:t>
                </a:r>
                <a:r>
                  <a:rPr lang="en-US" dirty="0" err="1"/>
                  <a:t>std</a:t>
                </a:r>
                <a:r>
                  <a:rPr lang="en-US" dirty="0"/>
                  <a:t>::map</a:t>
                </a:r>
              </a:p>
              <a:p>
                <a:r>
                  <a:rPr lang="zh-CN" altLang="en-US" dirty="0"/>
                  <a:t>二叉查找树的性质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中序不变性</a:t>
                </a:r>
                <a:endParaRPr lang="en-US" altLang="zh-CN" dirty="0"/>
              </a:p>
              <a:p>
                <a:pPr lvl="2"/>
                <a:r>
                  <a:rPr lang="en-US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3,7,8,10,11,12,14,17,19,20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zh-CN" altLang="en-US" dirty="0"/>
                  <a:t>用伸展树维护序列</a:t>
                </a:r>
                <a:endParaRPr lang="en-US" altLang="zh-CN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(5,3,9,11,1,10)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支持操作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查询从左到右第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插入一个元素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删除一个元素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E66A9-01AB-486A-8D03-4519BA525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EF433FA8-D738-4D50-AD7B-DA6CCF8A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87" y="647104"/>
            <a:ext cx="2274767" cy="2796782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EBDA5D9-6BEE-4AA5-8CC5-88D79161A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87" y="3644153"/>
            <a:ext cx="2301439" cy="2270957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D73AE9BA-CB8E-42C3-A0F8-2906F5C9E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77"/>
          <a:stretch/>
        </p:blipFill>
        <p:spPr>
          <a:xfrm>
            <a:off x="4113112" y="4156729"/>
            <a:ext cx="1977561" cy="1670749"/>
          </a:xfrm>
          <a:prstGeom prst="rect">
            <a:avLst/>
          </a:prstGeom>
        </p:spPr>
      </p:pic>
      <p:pic>
        <p:nvPicPr>
          <p:cNvPr id="9" name="Picture 8" descr="Screen Clipping">
            <a:extLst>
              <a:ext uri="{FF2B5EF4-FFF2-40B4-BE49-F238E27FC236}">
                <a16:creationId xmlns:a16="http://schemas.microsoft.com/office/drawing/2014/main" id="{439452C7-B45E-46F8-8F49-969E3EE20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178" y="1426541"/>
            <a:ext cx="150127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BE73-1EC8-40F1-AD75-EF180D9F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1BB8F-CE4D-4DA6-9F88-99CE78822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如何找到第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个元素？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对每个节点维护一个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，即为它子树的大小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查询时在树上二分搜索</a:t>
                </a:r>
                <a:endParaRPr lang="en-US" altLang="zh-CN" dirty="0"/>
              </a:p>
              <a:p>
                <a:pPr lvl="2"/>
                <a:r>
                  <a:rPr lang="en-US" dirty="0"/>
                  <a:t>e.g. </a:t>
                </a:r>
                <a:r>
                  <a:rPr lang="zh-CN" altLang="en-US" dirty="0"/>
                  <a:t>查询以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为下标的元素（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为初始下标）：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，因此以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为下标的元素是左子树上以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为下标的元素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，因此以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为下标的元素是右子树上以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−1−1=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下标的元素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5,0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，因此以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为下标的元素正是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号元素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如何插入元素？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和二叉查找树一样查询到欲插入的地方，直接加入即可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1BB8F-CE4D-4DA6-9F88-99CE78822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3333B52-5EAB-47BA-9629-E55149C7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38" y="1963366"/>
            <a:ext cx="1954699" cy="16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0ADF-27CB-49D4-9E9D-7C732AE4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热身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4FE9-C10D-46D7-89B9-6C328B82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如果树上的某个节点在删掉它之后，形成的各个子树的最大节点数最小，则称之为一棵树的重心</a:t>
            </a:r>
            <a:endParaRPr lang="en-US" altLang="zh-CN" dirty="0"/>
          </a:p>
          <a:p>
            <a:r>
              <a:rPr lang="zh-CN" altLang="en-US" dirty="0"/>
              <a:t>给定一棵树，求该树的重心</a:t>
            </a:r>
            <a:endParaRPr lang="en-US" altLang="zh-CN" dirty="0"/>
          </a:p>
          <a:p>
            <a:pPr lvl="1"/>
            <a:r>
              <a:rPr lang="en-US" altLang="zh-CN" dirty="0"/>
              <a:t>e.g. </a:t>
            </a:r>
            <a:r>
              <a:rPr lang="zh-CN" altLang="en-US" dirty="0"/>
              <a:t>右树的重心是</a:t>
            </a:r>
            <a:r>
              <a:rPr lang="en-US" altLang="zh-CN" dirty="0"/>
              <a:t>2</a:t>
            </a:r>
            <a:r>
              <a:rPr lang="zh-CN" altLang="en-US" dirty="0"/>
              <a:t>号节点，因为删除它之后形成的子树最大节点数为</a:t>
            </a:r>
            <a:r>
              <a:rPr lang="en-US" altLang="zh-CN" dirty="0"/>
              <a:t>4</a:t>
            </a:r>
            <a:r>
              <a:rPr lang="zh-CN" altLang="en-US" dirty="0"/>
              <a:t>，最小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Content Placeholder 8" descr="Screen Clipping">
            <a:extLst>
              <a:ext uri="{FF2B5EF4-FFF2-40B4-BE49-F238E27FC236}">
                <a16:creationId xmlns:a16="http://schemas.microsoft.com/office/drawing/2014/main" id="{9F0E6769-3E2D-4A50-975A-BDDACC6C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63" y="3647300"/>
            <a:ext cx="29987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7B21-DE56-4B42-8B1D-A3AC1CFE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F416-5DA4-4ADD-A4AD-F254A4B8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57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532F-59E6-4133-8796-14556349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137C-0D96-42B3-936B-446FED74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DB84B09C-BA2E-4783-A1BF-89728E32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9" y="482819"/>
            <a:ext cx="6218459" cy="6161304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19D74DA9-BEDF-454F-90EB-E6430351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58" y="482819"/>
            <a:ext cx="443141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A015-ED2F-4A2D-95CC-078D141C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047E-AFCB-47A4-A529-419C848AC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合并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代表的区间接在树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代表的区间的后面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先找到树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的最后一个节点，将其旋转到根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显然此时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的根节点没有右儿子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的根接在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根节点的右儿子位置上即可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删除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将欲删除节点旋转到根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直接删除之后合并左右子树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047E-AFCB-47A4-A529-419C848AC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D84DBD91-EC05-429B-8900-B40A0787D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7"/>
          <a:stretch/>
        </p:blipFill>
        <p:spPr>
          <a:xfrm>
            <a:off x="5560911" y="2430226"/>
            <a:ext cx="1977561" cy="1670749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03D9C41A-95E4-4E0F-AF63-36395A602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72" y="2412999"/>
            <a:ext cx="1295512" cy="1687976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899B32F3-E2F3-4F6F-98AC-4EDFE253A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358" y="4000045"/>
            <a:ext cx="1741321" cy="2724386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A8C4156D-6762-4C34-AF56-9F5CFC077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145" y="4100975"/>
            <a:ext cx="2640559" cy="27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0F-23A2-4799-9751-CAE84632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2377C-5623-416D-9111-A00CB0909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为什么要用伸展树维护序列？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区间插入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区间插入时直接把树根加在单点插入的位置即可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区间删除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旋转到树根，再将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旋转到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之下。显然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的左子树代表了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这一区间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82377C-5623-416D-9111-A00CB0909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BDA30E-9C56-4923-B427-7F80B6A59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236994"/>
                  </p:ext>
                </p:extLst>
              </p:nvPr>
            </p:nvGraphicFramePr>
            <p:xfrm>
              <a:off x="1146002" y="2786031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0304">
                      <a:extLst>
                        <a:ext uri="{9D8B030D-6E8A-4147-A177-3AD203B41FA5}">
                          <a16:colId xmlns:a16="http://schemas.microsoft.com/office/drawing/2014/main" val="486741444"/>
                        </a:ext>
                      </a:extLst>
                    </a:gridCol>
                    <a:gridCol w="1680896">
                      <a:extLst>
                        <a:ext uri="{9D8B030D-6E8A-4147-A177-3AD203B41FA5}">
                          <a16:colId xmlns:a16="http://schemas.microsoft.com/office/drawing/2014/main" val="389721815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3745599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4503286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55983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数据结构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查询下标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插入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删除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合并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060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数组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82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271285"/>
                      </a:ext>
                    </a:extLst>
                  </a:tr>
                  <a:tr h="319343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伸展树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98880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0BDA30E-9C56-4923-B427-7F80B6A59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236994"/>
                  </p:ext>
                </p:extLst>
              </p:nvPr>
            </p:nvGraphicFramePr>
            <p:xfrm>
              <a:off x="1146002" y="2786031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0304">
                      <a:extLst>
                        <a:ext uri="{9D8B030D-6E8A-4147-A177-3AD203B41FA5}">
                          <a16:colId xmlns:a16="http://schemas.microsoft.com/office/drawing/2014/main" val="486741444"/>
                        </a:ext>
                      </a:extLst>
                    </a:gridCol>
                    <a:gridCol w="1680896">
                      <a:extLst>
                        <a:ext uri="{9D8B030D-6E8A-4147-A177-3AD203B41FA5}">
                          <a16:colId xmlns:a16="http://schemas.microsoft.com/office/drawing/2014/main" val="389721815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3745599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4503286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55983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数据结构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查询下标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插入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删除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合并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060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数组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841" t="-108197" r="-2916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5" t="-108197" r="-2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108197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375" t="-108197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282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841" t="-208197" r="-2916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5" t="-208197" r="-2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208197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375" t="-208197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271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伸展树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841" t="-313333" r="-29166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5" t="-313333" r="-2014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313333" r="-10149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375" t="-313333" r="-1498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888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58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C480-44B4-4EF1-94C2-5EA77CEE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B6208-C7C1-4036-937C-4D974B80F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区间查询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区间最小值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区间最大值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在每个节点上像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一样维护出这棵子树的区间值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查询时先将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旋转到树根，再将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旋转到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之下。显然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的左子树代表了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这一区间</a:t>
                </a:r>
                <a:endParaRPr lang="en-US" altLang="zh-CN" dirty="0"/>
              </a:p>
              <a:p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用一个结构体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𝑚𝑠𝑔</m:t>
                    </m:r>
                  </m:oMath>
                </a14:m>
                <a:r>
                  <a:rPr lang="zh-CN" altLang="en-US" dirty="0"/>
                  <a:t>代表所有需要更新的量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用一个函数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r>
                  <a:rPr lang="zh-CN" altLang="en-US" dirty="0"/>
                  <a:t>来更新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𝑚𝑠𝑔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B6208-C7C1-4036-937C-4D974B80F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FF6E-FAC6-4B4A-8C15-B6E8FE96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1FB9-7EE9-4BEF-9CB7-D1BF8494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E554A583-7751-4580-B413-71E60F5E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" y="417495"/>
            <a:ext cx="6283234" cy="6005080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4298A84-9CDB-4086-B22E-B5F8454B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17" y="417495"/>
            <a:ext cx="4580017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7CA3-3E87-4CC9-8D51-AB627A8B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28385-3CC2-4B68-B68D-3548A5DF2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区间修改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在节点上维护一个更新标记，代表这个节点的子树修改成了什么东西即可</a:t>
                </a:r>
                <a:endParaRPr lang="en-US" altLang="zh-CN" dirty="0"/>
              </a:p>
              <a:p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在每个节点上维护一个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dirty="0"/>
                  <a:t>，代表这个节点及其子树被改为了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注意到某个节点上有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等价于它和它的儿子的值均为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，且它儿子的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dirty="0"/>
                  <a:t>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b="0" dirty="0"/>
                  <a:t>对于没有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b="0" dirty="0"/>
                  <a:t>的节点，我们可以像之前一样进行操作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对于有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b="0" dirty="0"/>
                  <a:t>的节点，我们必须将它的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</m:oMath>
                </a14:m>
                <a:r>
                  <a:rPr lang="zh-CN" altLang="en-US" b="0" dirty="0"/>
                  <a:t>下放到它的儿子之后才能进行操作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使用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函数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𝑑𝑜𝑤𝑛</m:t>
                    </m:r>
                  </m:oMath>
                </a14:m>
                <a:r>
                  <a:rPr lang="zh-CN" altLang="en-US" dirty="0"/>
                  <a:t>来完成标记的下放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切记在每一步都要加上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𝑑𝑜𝑤𝑛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28385-3CC2-4B68-B68D-3548A5DF2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E7D84F70-AD5C-40D0-8EF0-601DB842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" y="0"/>
            <a:ext cx="5867043" cy="6858000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5ACC9C10-D1D4-41C2-A520-002F3F0A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26" y="0"/>
            <a:ext cx="4973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7773-30B5-4767-83D2-C599CC79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伸展树</a:t>
            </a:r>
            <a:r>
              <a:rPr lang="en-US" altLang="zh-CN" dirty="0"/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6E3A6A0-510A-47AB-A73C-F2B9C0D39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区间翻转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将一段区间的内容翻转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翻转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中间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个元素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5,6,3,2,1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→(5,2,3,6,1)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对于每个节点，维护反转标记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𝑑𝑜𝑤𝑛</m:t>
                    </m:r>
                  </m:oMath>
                </a14:m>
                <a:r>
                  <a:rPr lang="zh-CN" altLang="en-US" dirty="0"/>
                  <a:t>下放标记时如果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真，则下放翻转标记并交换左右子树</a:t>
                </a:r>
                <a:endParaRPr lang="en-US" altLang="zh-CN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6E3A6A0-510A-47AB-A73C-F2B9C0D39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CB60-C66E-41E5-8E6C-0DA5EDCC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FCBEF"/>
                </a:solidFill>
              </a:rPr>
              <a:t>伸展树</a:t>
            </a:r>
            <a:r>
              <a:rPr lang="en-US" altLang="zh-CN" dirty="0">
                <a:solidFill>
                  <a:srgbClr val="5FCBEF"/>
                </a:solidFill>
              </a:rPr>
              <a:t> (Splay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71A95-F7FA-48D4-9B98-73B717DC5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伸展树可以用来处理序列问题，以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复杂度支持下列操作：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获取下标为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插入元素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删除元素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合并序列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区间最大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最小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和查询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区间修改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区间翻转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71A95-F7FA-48D4-9B98-73B717DC5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D25-0899-4C2E-A835-BC52151D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896E1-17AE-43DE-A49D-A674FE09D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的树，求其上从一点到另一点的距离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组询问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896E1-17AE-43DE-A49D-A674FE09D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5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2A5-9A35-4732-8C5E-5B53A7F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FCBEF"/>
                </a:solidFill>
              </a:rPr>
              <a:t>伸展树</a:t>
            </a:r>
            <a:r>
              <a:rPr lang="en-US" altLang="zh-CN" dirty="0">
                <a:solidFill>
                  <a:srgbClr val="5FCBEF"/>
                </a:solidFill>
              </a:rPr>
              <a:t> (Splay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12B-34C5-4A60-BDE3-20C95BC9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伸展树和线段树的比较</a:t>
            </a:r>
            <a:endParaRPr lang="en-US" altLang="zh-CN" dirty="0"/>
          </a:p>
          <a:p>
            <a:pPr lvl="1"/>
            <a:r>
              <a:rPr lang="zh-CN" altLang="en-US" dirty="0"/>
              <a:t>伸展树</a:t>
            </a:r>
            <a:endParaRPr lang="en-US" altLang="zh-CN" dirty="0"/>
          </a:p>
          <a:p>
            <a:pPr lvl="2"/>
            <a:r>
              <a:rPr lang="zh-CN" altLang="en-US" dirty="0"/>
              <a:t>支持动态树问题（插入、删除、翻转</a:t>
            </a:r>
            <a:r>
              <a:rPr lang="en-US" altLang="zh-CN" dirty="0"/>
              <a:t>etc.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线段树</a:t>
            </a:r>
            <a:endParaRPr lang="en-US" altLang="zh-CN" dirty="0"/>
          </a:p>
          <a:p>
            <a:pPr lvl="2"/>
            <a:r>
              <a:rPr lang="zh-CN" altLang="en-US" dirty="0"/>
              <a:t>有标记永久化的性质（例如矩形面积并）</a:t>
            </a:r>
            <a:endParaRPr lang="en-US" altLang="zh-CN" dirty="0"/>
          </a:p>
          <a:p>
            <a:pPr lvl="2"/>
            <a:r>
              <a:rPr lang="zh-CN" altLang="en-US" dirty="0"/>
              <a:t>支持可持久化（主席树）</a:t>
            </a:r>
            <a:endParaRPr lang="en-US" altLang="zh-CN" dirty="0"/>
          </a:p>
          <a:p>
            <a:pPr lvl="2"/>
            <a:r>
              <a:rPr lang="zh-CN" altLang="en-US" strike="sngStrike" dirty="0"/>
              <a:t>容易调试（好写）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3272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B85A-A101-4B93-BB90-2500EF1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文本编辑器 </a:t>
            </a:r>
            <a:r>
              <a:rPr lang="en-US" altLang="zh-CN" dirty="0"/>
              <a:t>NOI2003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E92D-622F-4674-94E5-14BDE236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odzkskevi.qnssl.com/23d9ef0e86bd5a549ee561e1ad5fafa1?v=1499414223">
            <a:extLst>
              <a:ext uri="{FF2B5EF4-FFF2-40B4-BE49-F238E27FC236}">
                <a16:creationId xmlns:a16="http://schemas.microsoft.com/office/drawing/2014/main" id="{42A90CEF-F58C-48EE-8D0F-35ABF795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2" y="2117164"/>
            <a:ext cx="5619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dzkskevi.qnssl.com/c3cca522aa2a57339e7a4a150123976c?v=1499414223">
            <a:extLst>
              <a:ext uri="{FF2B5EF4-FFF2-40B4-BE49-F238E27FC236}">
                <a16:creationId xmlns:a16="http://schemas.microsoft.com/office/drawing/2014/main" id="{E8E81AC6-18A8-4FA6-80D3-A186BD98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392" y="2117164"/>
            <a:ext cx="56578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38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865D-8CC9-492C-8E62-DF7FCC10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维护数列 </a:t>
            </a:r>
            <a:r>
              <a:rPr lang="en-US" altLang="zh-CN" dirty="0"/>
              <a:t>NOI2005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7827-B736-42C3-8FF1-BFCB76F0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.luogu.org/upload/pic/1114.png">
            <a:extLst>
              <a:ext uri="{FF2B5EF4-FFF2-40B4-BE49-F238E27FC236}">
                <a16:creationId xmlns:a16="http://schemas.microsoft.com/office/drawing/2014/main" id="{2E4C06FE-7ADE-41AA-8A94-03CE82C0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57083"/>
            <a:ext cx="7292290" cy="4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49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4865-AC53-45DA-92A2-A4DB2C6D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44BE3-EDA0-402A-9893-40CFAA5FD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本题难点在于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𝑆𝑈𝑀</m:t>
                    </m:r>
                  </m:oMath>
                </a14:m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r>
                  <a:rPr lang="zh-CN" altLang="en-US" dirty="0"/>
                  <a:t>对此，我们需要为每个节点维护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个变量：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</m:oMath>
                </a14:m>
                <a:r>
                  <a:rPr lang="zh-CN" altLang="en-US" dirty="0"/>
                  <a:t>，代表该节点子树值之和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𝑙𝑚𝑎𝑥</m:t>
                    </m:r>
                  </m:oMath>
                </a14:m>
                <a:r>
                  <a:rPr lang="zh-CN" altLang="en-US" dirty="0"/>
                  <a:t>，代表该子树包含最左侧元素的所有子列中和最大的子列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𝑟𝑚𝑎𝑥</m:t>
                    </m:r>
                  </m:oMath>
                </a14:m>
                <a:r>
                  <a:rPr lang="zh-CN" altLang="en-US" dirty="0"/>
                  <a:t>，代表该子树包含最右侧元素的所有子列中和最大的子列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𝑠𝑚𝑎𝑥</m:t>
                    </m:r>
                  </m:oMath>
                </a14:m>
                <a:r>
                  <a:rPr lang="zh-CN" altLang="en-US" dirty="0"/>
                  <a:t>，代表该子树包含所有子列中和最大的子列</a:t>
                </a:r>
                <a:endParaRPr lang="en-US" altLang="zh-CN" dirty="0"/>
              </a:p>
              <a:p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𝑟𝑚𝑎𝑥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𝑙𝑚𝑎𝑥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</m:oMath>
                </a14:m>
                <a:r>
                  <a:rPr lang="zh-CN" altLang="en-US" dirty="0"/>
                  <a:t>里更新这些变量即可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44BE3-EDA0-402A-9893-40CFAA5FD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2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48E-B90B-43A8-920F-4EBA5403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1036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14E12-226E-44F7-93F7-D22BAA9B3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一棵树上有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个节点，编号分别为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，每个节点都有一个权值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我们将以下面的形式来要求你对这棵树完成一些操作：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I. CHANGE u t : </a:t>
                </a:r>
                <a:r>
                  <a:rPr lang="zh-CN" altLang="en-US" dirty="0"/>
                  <a:t>把结点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的权值改为</a:t>
                </a:r>
                <a:r>
                  <a:rPr lang="en-US" altLang="zh-CN" dirty="0"/>
                  <a:t>t </a:t>
                </a:r>
              </a:p>
              <a:p>
                <a:pPr lvl="1"/>
                <a:r>
                  <a:rPr lang="en-US" altLang="zh-CN" dirty="0"/>
                  <a:t>II. QMAX u v: </a:t>
                </a:r>
                <a:r>
                  <a:rPr lang="zh-CN" altLang="en-US" dirty="0"/>
                  <a:t>询问从点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的路径上的节点的最大权值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III. QSUM u v: </a:t>
                </a:r>
                <a:r>
                  <a:rPr lang="zh-CN" altLang="en-US" dirty="0"/>
                  <a:t>询问从点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的路径上的节点的权值和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注意：从点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的路径上的节点包括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本身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≤30000,0≤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14E12-226E-44F7-93F7-D22BAA9B3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15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3DF-482D-494A-A2B0-F26F025C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FE444-C49E-405C-AC8E-588C82EF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在一个序列上做这三个操作是简单的</a:t>
            </a:r>
            <a:endParaRPr lang="en-US" altLang="zh-CN" dirty="0"/>
          </a:p>
          <a:p>
            <a:pPr lvl="1"/>
            <a:r>
              <a:rPr lang="zh-CN" altLang="en-US" dirty="0"/>
              <a:t>线段树</a:t>
            </a:r>
            <a:r>
              <a:rPr lang="en-US" altLang="zh-CN" dirty="0"/>
              <a:t>/</a:t>
            </a:r>
            <a:r>
              <a:rPr lang="zh-CN" altLang="en-US" dirty="0"/>
              <a:t>伸展树</a:t>
            </a:r>
            <a:endParaRPr lang="en-US" altLang="zh-CN" dirty="0"/>
          </a:p>
          <a:p>
            <a:r>
              <a:rPr lang="zh-CN" altLang="en-US" dirty="0"/>
              <a:t>在一棵树上做这些操作变得困难了</a:t>
            </a:r>
            <a:endParaRPr lang="en-US" altLang="zh-CN" dirty="0"/>
          </a:p>
          <a:p>
            <a:pPr lvl="1"/>
            <a:r>
              <a:rPr lang="zh-CN" altLang="en-US" dirty="0"/>
              <a:t>树上路径问题</a:t>
            </a:r>
            <a:endParaRPr lang="en-US" altLang="zh-CN" dirty="0"/>
          </a:p>
          <a:p>
            <a:r>
              <a:rPr lang="zh-CN" altLang="en-US" dirty="0"/>
              <a:t>能不能将树上的问题转化为序列上的问题呢？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A40C-E941-4D86-9D76-427AA271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2B930-67E5-4FFA-BF1A-16DDF3471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目的：将树上的问题变成序列上的问题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这太简单了！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将树按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序转化为序列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(1,2,4,5,3,6)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这个序列是树上若干条链的并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显然某条路径总能化为若干链上各一个子列之并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2→6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,(5),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两个问题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如何快速地根据路径找出这些子列？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如何让这些子列的数量尽可能少？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2B930-67E5-4FFA-BF1A-16DDF3471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12B4B6F-8433-4C8A-A1A2-2484431F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85" y="3128778"/>
            <a:ext cx="1954699" cy="16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4FC8-8244-4296-9C07-4F128304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FB958-6B6C-4B15-98EB-9CD6DAF41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轻重链剖分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定义：每个节点下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最大的儿子是它的重儿子，其他的儿子是它的轻儿子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序上让每个节点先去访问它的重儿子，形成的链称为重链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1,2,4,7,9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3,6,8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证明：从树根到任一节点，至多经过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条重链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换而言之，从树根到任一节点，至多经过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个区间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用数据结构直接维护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FB958-6B6C-4B15-98EB-9CD6DAF41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E459FD1-1D4B-49E8-A482-704B0FA4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17" y="3405951"/>
            <a:ext cx="265199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EE5F-69FD-40B9-98B6-F3EB11AF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AED52-C933-4C9B-8015-39D403330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对这棵树进行树链剖分，维护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序。</a:t>
                </a:r>
                <a:endParaRPr lang="en-US" altLang="zh-CN" dirty="0"/>
              </a:p>
              <a:p>
                <a:r>
                  <a:rPr lang="zh-CN" altLang="en-US" dirty="0"/>
                  <a:t>对每个节点定义一个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，代表该节点所处重链的第一个元素。</a:t>
                </a:r>
                <a:endParaRPr lang="en-US" altLang="zh-CN" dirty="0"/>
              </a:p>
              <a:p>
                <a:r>
                  <a:rPr lang="zh-CN" altLang="en-US" dirty="0"/>
                  <a:t>对于每条路径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先求出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将问题分拆成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这个区间，同时让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0" dirty="0"/>
                  <a:t>，继续循环</a:t>
                </a:r>
                <a:endParaRPr lang="en-US" altLang="zh-CN" b="0" dirty="0"/>
              </a:p>
              <a:p>
                <a:pPr lvl="2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，则修改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dirty="0"/>
                  <a:t>区间即可。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同理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AED52-C933-4C9B-8015-39D403330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48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F99-B03C-41FA-B41A-F60FDC33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BZOJ 4034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858A9-A892-49E2-9F52-7B23F17BE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有一棵点数为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的树，以点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为根，且树点有边权。然后有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个操作，分为三种：</a:t>
                </a:r>
              </a:p>
              <a:p>
                <a:pPr lvl="1"/>
                <a:r>
                  <a:rPr lang="zh-CN" altLang="en-US" dirty="0"/>
                  <a:t>操作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：把某个节点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的点权增加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。</a:t>
                </a:r>
              </a:p>
              <a:p>
                <a:pPr lvl="1"/>
                <a:r>
                  <a:rPr lang="zh-CN" altLang="en-US" dirty="0"/>
                  <a:t>操作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：把某个节点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为根的子树中所有点的点权都增加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。</a:t>
                </a:r>
              </a:p>
              <a:p>
                <a:pPr lvl="1"/>
                <a:r>
                  <a:rPr lang="zh-CN" altLang="en-US" dirty="0"/>
                  <a:t>操作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：询问某个节点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到根的路径中所有点的点权和。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100% </a:t>
                </a:r>
                <a:r>
                  <a:rPr lang="zh-CN" altLang="en-US" dirty="0"/>
                  <a:t>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dirty="0"/>
                  <a:t>，且所有输入数据的绝对值都不会超过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858A9-A892-49E2-9F52-7B23F17BE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4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 descr="Screen Clipping">
            <a:extLst>
              <a:ext uri="{FF2B5EF4-FFF2-40B4-BE49-F238E27FC236}">
                <a16:creationId xmlns:a16="http://schemas.microsoft.com/office/drawing/2014/main" id="{C99772C7-ECCD-4B9A-B81F-326FB89B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63" y="3647300"/>
            <a:ext cx="2998730" cy="224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F7219-E0B4-4D37-A96F-EE2E1D0F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4138C-A0F8-4FBF-8221-A34703C7E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是祖孙关系，显然两点的距离是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不是祖孙关系怎么办呢？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拆分路径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4→8</m:t>
                    </m:r>
                  </m:oMath>
                </a14:m>
                <a:r>
                  <a:rPr lang="zh-CN" altLang="en-US" dirty="0"/>
                  <a:t>等价于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4→2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2→8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3→9</m:t>
                    </m:r>
                  </m:oMath>
                </a14:m>
                <a:r>
                  <a:rPr lang="zh-CN" altLang="en-US" dirty="0"/>
                  <a:t>等价于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3→1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1→9</m:t>
                    </m:r>
                  </m:oMath>
                </a14:m>
                <a:endParaRPr lang="en-US" altLang="zh-CN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4138C-A0F8-4FBF-8221-A34703C7E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BEFE-6B5E-41F9-A4A7-96FD8770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B3ED-9438-4A9C-B1E5-613DB381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显然某个节点的子树恰好对应</a:t>
            </a:r>
            <a:r>
              <a:rPr lang="en-US" altLang="zh-CN" dirty="0"/>
              <a:t>DFS</a:t>
            </a:r>
            <a:r>
              <a:rPr lang="zh-CN" altLang="en-US" dirty="0"/>
              <a:t>序上连续的一段</a:t>
            </a:r>
            <a:endParaRPr lang="en-US" altLang="zh-CN" dirty="0"/>
          </a:p>
          <a:p>
            <a:r>
              <a:rPr lang="zh-CN" altLang="en-US" dirty="0"/>
              <a:t>树链剖分轻松解决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AB9-DA5C-4934-8313-5DD2ECB8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19700-9C17-482A-88BC-34E5873F2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应用于维护树的路径上信息的问题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将一棵树拆分成若干条链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使用数据结构维护这些链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在轻重链剖分下，从根到任一节点最多经过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条重链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19700-9C17-482A-88BC-34E5873F2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730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2287-AE8C-43A6-8ACE-241E598A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2631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AD71-950A-4718-BE2C-D763CABB7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个点的树，每个点的初始权值为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。对于这棵树有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个操作，每个操作为以下四种操作之一：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+ u v c</a:t>
                </a:r>
                <a:r>
                  <a:rPr lang="zh-CN" altLang="en-US" dirty="0"/>
                  <a:t>：将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的路径上的点的权值都加上自然数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– u1 v1 u2 v2</a:t>
                </a:r>
                <a:r>
                  <a:rPr lang="zh-CN" altLang="en-US" dirty="0"/>
                  <a:t>：将树中原有的边</a:t>
                </a:r>
                <a:r>
                  <a:rPr lang="en-US" altLang="zh-CN" dirty="0"/>
                  <a:t>(u1,v1)</a:t>
                </a:r>
                <a:r>
                  <a:rPr lang="zh-CN" altLang="en-US" dirty="0"/>
                  <a:t>删除，加入一条新边</a:t>
                </a:r>
                <a:r>
                  <a:rPr lang="en-US" altLang="zh-CN" dirty="0"/>
                  <a:t>(u2,v2)</a:t>
                </a:r>
                <a:r>
                  <a:rPr lang="zh-CN" altLang="en-US" dirty="0"/>
                  <a:t>，保证操作完之后仍然是一棵树；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* </a:t>
                </a:r>
                <a:r>
                  <a:rPr lang="en-US" altLang="zh-CN" dirty="0"/>
                  <a:t>u v c</a:t>
                </a:r>
                <a:r>
                  <a:rPr lang="zh-CN" altLang="en-US" dirty="0"/>
                  <a:t>：将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的路径上的点的权值都乘上自然数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/ u v</a:t>
                </a:r>
                <a:r>
                  <a:rPr lang="zh-CN" altLang="en-US" dirty="0"/>
                  <a:t>：询问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的路径上的点的权值和，求出答案对于</a:t>
                </a:r>
                <a:r>
                  <a:rPr lang="en-US" altLang="zh-CN" dirty="0"/>
                  <a:t>51061</a:t>
                </a:r>
                <a:r>
                  <a:rPr lang="zh-CN" altLang="en-US" dirty="0"/>
                  <a:t>的余数。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7AD71-950A-4718-BE2C-D763CABB7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35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20FA-2DAA-4B6A-9A19-09EEDC90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这题能做？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3208-ADFA-4FA9-88BD-6A17E2B5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需要动态维护树链剖分的结构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DD16-4859-4114-B6E2-2B5EE161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34949-02F7-4224-A2C2-C085CF249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想法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</a:t>
                </a:r>
                <a:r>
                  <a:rPr lang="en-US" altLang="zh-CN" dirty="0"/>
                  <a:t>Splay</a:t>
                </a:r>
                <a:r>
                  <a:rPr lang="zh-CN" altLang="en-US" dirty="0"/>
                  <a:t>维护森林里每棵树树链剖分上的每一条链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支持插入和删除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重链可能在插入过程中变得不重</a:t>
                </a:r>
                <a:endParaRPr lang="en-US" altLang="zh-CN" dirty="0"/>
              </a:p>
              <a:p>
                <a:r>
                  <a:rPr lang="zh-CN" altLang="en-US" dirty="0"/>
                  <a:t>动态重链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每当访问一个节点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的时候，将根到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的路径设置成重链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这条路径上节点原本的重链会被替换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34949-02F7-4224-A2C2-C085CF249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“Link cut tree”的图片搜索结果">
            <a:extLst>
              <a:ext uri="{FF2B5EF4-FFF2-40B4-BE49-F238E27FC236}">
                <a16:creationId xmlns:a16="http://schemas.microsoft.com/office/drawing/2014/main" id="{B5D2AC0C-3463-4926-B7FF-EE6F6350D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80" b="14362"/>
          <a:stretch/>
        </p:blipFill>
        <p:spPr bwMode="auto">
          <a:xfrm>
            <a:off x="6318998" y="471101"/>
            <a:ext cx="4886884" cy="36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0CF-CFB0-4FD7-B8DC-D458816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892-7AE9-4668-8BAE-9F8BE324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在一棵动态树中，每条边要么属于某条优先路径，要么是某个路径</a:t>
            </a:r>
            <a:r>
              <a:rPr lang="en-US" altLang="zh-CN" dirty="0"/>
              <a:t>-</a:t>
            </a:r>
            <a:r>
              <a:rPr lang="zh-CN" altLang="en-US" dirty="0"/>
              <a:t>父亲指针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098" name="Picture 2" descr="“Link cut tree”的图片搜索结果">
            <a:extLst>
              <a:ext uri="{FF2B5EF4-FFF2-40B4-BE49-F238E27FC236}">
                <a16:creationId xmlns:a16="http://schemas.microsoft.com/office/drawing/2014/main" id="{9EB3DB75-4184-46A6-8B44-E3628E432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35550" r="5041" b="3405"/>
          <a:stretch/>
        </p:blipFill>
        <p:spPr bwMode="auto">
          <a:xfrm>
            <a:off x="2129374" y="2864224"/>
            <a:ext cx="5692588" cy="35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2650-1926-4379-A093-80958529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B81C4-99BC-4472-9876-FD989B7BD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将根到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的路径设置为重链，且使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成为其重链</a:t>
                </a:r>
                <a:r>
                  <a:rPr lang="en-US" altLang="zh-CN" dirty="0"/>
                  <a:t>Splay</a:t>
                </a:r>
                <a:r>
                  <a:rPr lang="zh-CN" altLang="en-US" dirty="0"/>
                  <a:t>树的树根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旋转到树根上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断开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的右子树，将其路径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父亲指针设置为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2"/>
                <a:r>
                  <a:rPr lang="zh-CN" altLang="en-US" dirty="0"/>
                  <a:t>检查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的路径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父亲指针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若其为空，则设置完成了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若其不为空，则找到其指向的对象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3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旋转到树根上，断开其右子树，将其路径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父亲指针设置为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3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的右子树上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循环</a:t>
                </a:r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B81C4-99BC-4472-9876-FD989B7BD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4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B77D-E308-49BE-90EC-CBFC8104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12EEC-FDA9-4BDC-8C23-61C775F93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𝑠𝑒𝑡𝑅𝑜𝑜𝑡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zh-CN" altLang="en-US" dirty="0"/>
                  <a:t>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成为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所在树的树根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zh-CN" altLang="en-US" dirty="0"/>
                  <a:t>区间翻转以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为根的树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断开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和其父亲的边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zh-CN" altLang="en-US" dirty="0"/>
                  <a:t>断开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的左子树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12EEC-FDA9-4BDC-8C23-61C775F93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0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2211-6B25-40F4-9332-B7DC50E2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26569-4C1C-4CD9-87BA-507E73F66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将根为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的树连上节点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代码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的右儿子上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26569-4C1C-4CD9-87BA-507E73F66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7E07096F-B10E-42EE-9DF9-0FCA8174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839" y="2626376"/>
            <a:ext cx="5559184" cy="22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AAF0-DEE3-4004-927A-624476ED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E9A47-0FA9-4DC1-B370-E27585DEE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裸题，直接写</a:t>
                </a:r>
                <a:r>
                  <a:rPr lang="en-US" altLang="zh-CN" dirty="0"/>
                  <a:t>LCT</a:t>
                </a:r>
              </a:p>
              <a:p>
                <a:r>
                  <a:rPr lang="zh-CN" altLang="en-US" dirty="0"/>
                  <a:t>查询时求出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查询任何一段时直接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r>
                  <a:rPr lang="zh-CN" altLang="en-US" dirty="0"/>
                  <a:t>后取节点的答案即可。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E9A47-0FA9-4DC1-B370-E27585DEE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A70C-70A9-4FA6-A5B4-8864C1F4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 </a:t>
            </a:r>
            <a:r>
              <a:rPr lang="en-US" altLang="zh-CN" dirty="0"/>
              <a:t>(Least Common Ancestor)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0C5DE-E51B-4ED1-8159-7F70A3A5D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</p:spPr>
            <p:txBody>
              <a:bodyPr/>
              <a:lstStyle/>
              <a:p>
                <a:r>
                  <a:rPr lang="zh-CN" altLang="en-US" dirty="0"/>
                  <a:t>给定两个节点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，求高度最大的节点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同时是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的祖先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80C5DE-E51B-4ED1-8159-7F70A3A5D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8" descr="Screen Clipping">
            <a:extLst>
              <a:ext uri="{FF2B5EF4-FFF2-40B4-BE49-F238E27FC236}">
                <a16:creationId xmlns:a16="http://schemas.microsoft.com/office/drawing/2014/main" id="{20C7B7C8-B11C-4E02-B175-2E8C6FAA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63" y="3647300"/>
            <a:ext cx="29987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ECFE-4C15-4A6D-9CDE-55C34EDA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魔法森林 </a:t>
            </a:r>
            <a:r>
              <a:rPr lang="en-US" altLang="zh-CN" dirty="0"/>
              <a:t>NOI2014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A923-EB78-4D5F-894A-E4099572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为了得到书法大家的真传，小</a:t>
            </a:r>
            <a:r>
              <a:rPr lang="en-US" altLang="zh-CN" dirty="0"/>
              <a:t>E</a:t>
            </a:r>
            <a:r>
              <a:rPr lang="zh-CN" altLang="en-US" dirty="0"/>
              <a:t>同学下定决心去拜访住在魔法森林中的隐士。魔法森林可以被看成一个包含个</a:t>
            </a:r>
            <a:r>
              <a:rPr lang="en-US" altLang="zh-CN" dirty="0"/>
              <a:t>N</a:t>
            </a:r>
            <a:r>
              <a:rPr lang="zh-CN" altLang="en-US" dirty="0"/>
              <a:t>节点</a:t>
            </a:r>
            <a:r>
              <a:rPr lang="en-US" altLang="zh-CN" dirty="0"/>
              <a:t>M</a:t>
            </a:r>
            <a:r>
              <a:rPr lang="zh-CN" altLang="en-US" dirty="0"/>
              <a:t>条边的无向图，节点标号为</a:t>
            </a:r>
            <a:r>
              <a:rPr lang="en-US" altLang="zh-CN" dirty="0"/>
              <a:t>1..N</a:t>
            </a:r>
            <a:r>
              <a:rPr lang="zh-CN" altLang="en-US" dirty="0"/>
              <a:t>，边标号为</a:t>
            </a:r>
            <a:r>
              <a:rPr lang="en-US" altLang="zh-CN" dirty="0"/>
              <a:t>1..M</a:t>
            </a:r>
            <a:r>
              <a:rPr lang="zh-CN" altLang="en-US" dirty="0"/>
              <a:t>。初始时小</a:t>
            </a:r>
            <a:r>
              <a:rPr lang="en-US" altLang="zh-CN" dirty="0"/>
              <a:t>E</a:t>
            </a:r>
            <a:r>
              <a:rPr lang="zh-CN" altLang="en-US" dirty="0"/>
              <a:t>同学在号节点</a:t>
            </a:r>
            <a:r>
              <a:rPr lang="en-US" altLang="zh-CN" dirty="0"/>
              <a:t>1</a:t>
            </a:r>
            <a:r>
              <a:rPr lang="zh-CN" altLang="en-US" dirty="0"/>
              <a:t>，隐士则住在号节点</a:t>
            </a:r>
            <a:r>
              <a:rPr lang="en-US" altLang="zh-CN" dirty="0"/>
              <a:t>N</a:t>
            </a:r>
            <a:r>
              <a:rPr lang="zh-CN" altLang="en-US" dirty="0"/>
              <a:t>。小</a:t>
            </a:r>
            <a:r>
              <a:rPr lang="en-US" altLang="zh-CN" dirty="0"/>
              <a:t>E</a:t>
            </a:r>
            <a:r>
              <a:rPr lang="zh-CN" altLang="en-US" dirty="0"/>
              <a:t>需要通过这一片魔法森林，才能够拜访到隐士。</a:t>
            </a:r>
          </a:p>
          <a:p>
            <a:endParaRPr lang="zh-CN" altLang="en-US" dirty="0"/>
          </a:p>
          <a:p>
            <a:r>
              <a:rPr lang="zh-CN" altLang="en-US" dirty="0"/>
              <a:t>魔法森林中居住了一些妖怪。每当有人经过一条边的时候，这条边上的妖怪就会对其发起攻击。幸运的是，在号节点住着两种守护精灵：</a:t>
            </a:r>
            <a:r>
              <a:rPr lang="en-US" altLang="zh-CN" dirty="0"/>
              <a:t>A</a:t>
            </a:r>
            <a:r>
              <a:rPr lang="zh-CN" altLang="en-US" dirty="0"/>
              <a:t>型守护精灵与</a:t>
            </a:r>
            <a:r>
              <a:rPr lang="en-US" altLang="zh-CN" dirty="0"/>
              <a:t>B</a:t>
            </a:r>
            <a:r>
              <a:rPr lang="zh-CN" altLang="en-US" dirty="0"/>
              <a:t>型守护精灵。小</a:t>
            </a:r>
            <a:r>
              <a:rPr lang="en-US" altLang="zh-CN" dirty="0"/>
              <a:t>E</a:t>
            </a:r>
            <a:r>
              <a:rPr lang="zh-CN" altLang="en-US" dirty="0"/>
              <a:t>可以借助它们的力量，达到自己的目的。</a:t>
            </a:r>
          </a:p>
          <a:p>
            <a:endParaRPr lang="zh-CN" altLang="en-US" dirty="0"/>
          </a:p>
          <a:p>
            <a:r>
              <a:rPr lang="zh-CN" altLang="en-US" dirty="0"/>
              <a:t>只要小</a:t>
            </a:r>
            <a:r>
              <a:rPr lang="en-US" altLang="zh-CN" dirty="0"/>
              <a:t>E</a:t>
            </a:r>
            <a:r>
              <a:rPr lang="zh-CN" altLang="en-US" dirty="0"/>
              <a:t>带上足够多的守护精灵，妖怪们就不会发起攻击了。具体来说，无向图中的每一条边</a:t>
            </a:r>
            <a:r>
              <a:rPr lang="en-US" altLang="zh-CN" dirty="0" err="1"/>
              <a:t>Ei</a:t>
            </a:r>
            <a:r>
              <a:rPr lang="zh-CN" altLang="en-US" dirty="0"/>
              <a:t>包含两个权值</a:t>
            </a:r>
            <a:r>
              <a:rPr lang="en-US" altLang="zh-CN" dirty="0"/>
              <a:t>Ai</a:t>
            </a:r>
            <a:r>
              <a:rPr lang="zh-CN" altLang="en-US" dirty="0"/>
              <a:t>与</a:t>
            </a:r>
            <a:r>
              <a:rPr lang="en-US" altLang="zh-CN" dirty="0"/>
              <a:t>Bi</a:t>
            </a:r>
            <a:r>
              <a:rPr lang="zh-CN" altLang="en-US" dirty="0"/>
              <a:t>。若身上携带的</a:t>
            </a:r>
            <a:r>
              <a:rPr lang="en-US" altLang="zh-CN" dirty="0"/>
              <a:t>A</a:t>
            </a:r>
            <a:r>
              <a:rPr lang="zh-CN" altLang="en-US" dirty="0"/>
              <a:t>型守护精灵个数不少于</a:t>
            </a:r>
            <a:r>
              <a:rPr lang="en-US" altLang="zh-CN" dirty="0"/>
              <a:t>Ai</a:t>
            </a:r>
            <a:r>
              <a:rPr lang="zh-CN" altLang="en-US" dirty="0"/>
              <a:t>，且</a:t>
            </a:r>
            <a:r>
              <a:rPr lang="en-US" altLang="zh-CN" dirty="0"/>
              <a:t>B</a:t>
            </a:r>
            <a:r>
              <a:rPr lang="zh-CN" altLang="en-US" dirty="0"/>
              <a:t>型守护精灵个数不少于</a:t>
            </a:r>
            <a:r>
              <a:rPr lang="en-US" altLang="zh-CN" dirty="0"/>
              <a:t>Bi</a:t>
            </a:r>
            <a:r>
              <a:rPr lang="zh-CN" altLang="en-US" dirty="0"/>
              <a:t>，这条边上的妖怪就不会对通过这条边的人发起攻击。当且仅当通过这片魔法森林的过程中没有任意一条边的妖怪向小</a:t>
            </a:r>
            <a:r>
              <a:rPr lang="en-US" altLang="zh-CN" dirty="0"/>
              <a:t>E</a:t>
            </a:r>
            <a:r>
              <a:rPr lang="zh-CN" altLang="en-US" dirty="0"/>
              <a:t>发起攻击，他才能成功找到隐士。</a:t>
            </a:r>
          </a:p>
          <a:p>
            <a:endParaRPr lang="zh-CN" altLang="en-US" dirty="0"/>
          </a:p>
          <a:p>
            <a:r>
              <a:rPr lang="zh-CN" altLang="en-US" dirty="0"/>
              <a:t>由于携带守护精灵是一件非常麻烦的事，小</a:t>
            </a:r>
            <a:r>
              <a:rPr lang="en-US" altLang="zh-CN" dirty="0"/>
              <a:t>E</a:t>
            </a:r>
            <a:r>
              <a:rPr lang="zh-CN" altLang="en-US" dirty="0"/>
              <a:t>想要知道，要能够成功拜访到隐士，最少需要携带守护精灵的总个数。守护精灵的总个数为</a:t>
            </a:r>
            <a:r>
              <a:rPr lang="en-US" altLang="zh-CN" dirty="0"/>
              <a:t>A</a:t>
            </a:r>
            <a:r>
              <a:rPr lang="zh-CN" altLang="en-US" dirty="0"/>
              <a:t>型守护精灵的个数与</a:t>
            </a:r>
            <a:r>
              <a:rPr lang="en-US" altLang="zh-CN" dirty="0"/>
              <a:t>B</a:t>
            </a:r>
            <a:r>
              <a:rPr lang="zh-CN" altLang="en-US" dirty="0"/>
              <a:t>型守护精灵的个数之和。</a:t>
            </a:r>
            <a:endParaRPr lang="en-US" altLang="zh-CN" dirty="0"/>
          </a:p>
          <a:p>
            <a:r>
              <a:rPr lang="it-IT" dirty="0"/>
              <a:t>2&lt;=N&lt;=50,000</a:t>
            </a:r>
            <a:r>
              <a:rPr lang="zh-CN" altLang="en-US" dirty="0"/>
              <a:t>，</a:t>
            </a:r>
            <a:r>
              <a:rPr lang="it-IT" dirty="0"/>
              <a:t>0&lt;=M&lt;=100,000</a:t>
            </a:r>
            <a:r>
              <a:rPr lang="zh-CN" altLang="en-US" dirty="0"/>
              <a:t>，</a:t>
            </a:r>
            <a:r>
              <a:rPr lang="it-IT" dirty="0"/>
              <a:t>1&lt;=Ai ,Bi&lt;=50,000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36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9D91-3714-4A1D-9300-3F019A0E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1BA2-EF51-4E08-A5EE-875E74CE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按照一种权</a:t>
            </a:r>
            <a:r>
              <a:rPr lang="en-US" altLang="zh-CN" dirty="0"/>
              <a:t>A</a:t>
            </a:r>
            <a:r>
              <a:rPr lang="zh-CN" altLang="en-US" dirty="0"/>
              <a:t>排序后，不停加边，并用</a:t>
            </a:r>
            <a:r>
              <a:rPr lang="en-US" altLang="zh-CN" dirty="0"/>
              <a:t>LCT</a:t>
            </a:r>
            <a:r>
              <a:rPr lang="zh-CN" altLang="en-US" dirty="0"/>
              <a:t>维护</a:t>
            </a:r>
            <a:r>
              <a:rPr lang="en-US" altLang="zh-CN" dirty="0"/>
              <a:t>1-n</a:t>
            </a:r>
            <a:r>
              <a:rPr lang="zh-CN" altLang="en-US" dirty="0"/>
              <a:t>权</a:t>
            </a:r>
            <a:r>
              <a:rPr lang="en-US" altLang="zh-CN" dirty="0"/>
              <a:t>B</a:t>
            </a:r>
            <a:r>
              <a:rPr lang="zh-CN" altLang="en-US" dirty="0"/>
              <a:t>最大值即可</a:t>
            </a:r>
          </a:p>
          <a:p>
            <a:pPr lvl="1"/>
            <a:r>
              <a:rPr lang="zh-CN" altLang="en-US" dirty="0"/>
              <a:t>如果边的两端不连通，就直接加入这条边</a:t>
            </a:r>
          </a:p>
          <a:p>
            <a:pPr lvl="1"/>
            <a:r>
              <a:rPr lang="zh-CN" altLang="en-US" dirty="0"/>
              <a:t>连通的话加入形成环，删去环上最大值</a:t>
            </a:r>
          </a:p>
          <a:p>
            <a:r>
              <a:rPr lang="zh-CN" altLang="en-US" dirty="0"/>
              <a:t>边可以建成点，并往边的两端连边，在点上维护权值信息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4A4C-F360-44F6-B7A0-CAC7E06F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动态树 </a:t>
            </a:r>
            <a:r>
              <a:rPr lang="en-US" altLang="zh-CN" dirty="0"/>
              <a:t>(Link Cut Tree)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2A210-8708-423F-A3C9-67DD5E965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动态版树链剖分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维护动态树的路径上信息的问题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核心操作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2A210-8708-423F-A3C9-67DD5E965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4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8D20-9447-4DF6-B65A-DAE0D3A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 1741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2452C-3E42-4645-B4FB-63D4651E6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给定节点数为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的树和树边的权重，求有多少对顶点之间的边的权重之和小于等于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2452C-3E42-4645-B4FB-63D4651E6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98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738-2C1E-4ECB-A0C3-D1EE1552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C3DFD-37CF-4A68-9757-5A991966F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在树上挑一个点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，那么顶点对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只有两种情况：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b="0" dirty="0"/>
                  <a:t>不经过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可以分治递归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每个子树统计答案</a:t>
                </a:r>
                <a:endParaRPr lang="en-US" altLang="zh-CN" b="0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对每个节点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暴力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出所有的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对其排序，扫一遍求出所有的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的每棵子树同样</a:t>
                </a:r>
                <a:r>
                  <a:rPr lang="zh-CN" altLang="en-US" dirty="0"/>
                  <a:t>求出所有的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b="0" dirty="0"/>
                  <a:t>那么答案就可以容斥得到</a:t>
                </a:r>
                <a:endParaRPr lang="en-US" altLang="zh-CN" b="0" dirty="0"/>
              </a:p>
              <a:p>
                <a:r>
                  <a:rPr lang="zh-CN" altLang="en-US" dirty="0"/>
                  <a:t>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递归层数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C3DFD-37CF-4A68-9757-5A991966F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2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5D88-A16D-48A6-92D6-1D149508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树分治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BF04F-B550-4F81-BE87-2F2A8577F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怎么样让递归层数尽量少呢？</a:t>
                </a:r>
                <a:endParaRPr lang="en-US" altLang="zh-CN" dirty="0"/>
              </a:p>
              <a:p>
                <a:pPr lvl="1"/>
                <a:r>
                  <a:rPr lang="zh-CN" altLang="en-US" strike="sngStrike" dirty="0"/>
                  <a:t>还记得热身题的重心吗？</a:t>
                </a:r>
                <a:endParaRPr lang="en-US" altLang="zh-CN" strike="sngStrike" dirty="0"/>
              </a:p>
              <a:p>
                <a:pPr lvl="1"/>
                <a:r>
                  <a:rPr lang="zh-CN" altLang="en-US" dirty="0"/>
                  <a:t>直接取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为树的重心即可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正如在序列上可以归并排序进行分治一样，树上也可以进行分治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BF04F-B550-4F81-BE87-2F2A8577F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01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0BBF-086B-4706-B796-078B387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HackerRank coprime-paths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CE436-BB3C-4A35-9794-AA2966624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给定一棵树，每个点有个权值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至多有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个质因子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查询，每次询问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这条</m:t>
                    </m:r>
                  </m:oMath>
                </a14:m>
                <a:r>
                  <a:rPr lang="zh-CN" altLang="en-US" dirty="0"/>
                  <a:t>路径上有多少对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CE436-BB3C-4A35-9794-AA2966624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0645-F6D1-4DC2-AF33-D7A7A26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0EBBC-13A2-4F3A-AB9D-D04E4078E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假如原问题不是棵树，而是个序列，要怎么做呢？</a:t>
                </a:r>
                <a:endParaRPr lang="en-US" altLang="zh-CN" dirty="0"/>
              </a:p>
              <a:p>
                <a:r>
                  <a:rPr lang="zh-CN" altLang="en-US" dirty="0"/>
                  <a:t>暴力！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假如已经维护出来了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的答案，可以在小的时间复杂度内推出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答案吗？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这是可以的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用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暴力维护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容斥可以很快计算出答案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(8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将所有询问按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r>
                  <a:rPr lang="zh-CN" altLang="en-US" dirty="0"/>
                  <a:t>，每块内按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显然在每块内从一个询问移动到另一个询问至多需要在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上移动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步，而整块在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上至多移动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步。块与块之间每次重新统计答案也需要移动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所以所有询问至多移动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0EBBC-13A2-4F3A-AB9D-D04E4078E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0AB-6747-4EC8-B963-66F8BB59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9EF69-7973-4A5C-B621-01A3BB95A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树上能这么做吗？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当然可以！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欧拉序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(1,2,3,4,4,5,5,6,6,3,7,7,8,8,2,9,10,10,11,11,9,1)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相邻的两个节点距离永远为</a:t>
                </a:r>
                <a:r>
                  <a:rPr lang="en-US" altLang="zh-CN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在欧拉序上的表示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3→10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(1,2,3,4,4,5,5,6,6,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3,7,7,8,8,2,9,10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,10,11,11,9,1)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出现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次的节点要加入答案中，出现两次的节点要从答案中拿走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但不管加入还是拿走都是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(8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9EF69-7973-4A5C-B621-01A3BB95A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8" descr="Screen Clipping">
            <a:extLst>
              <a:ext uri="{FF2B5EF4-FFF2-40B4-BE49-F238E27FC236}">
                <a16:creationId xmlns:a16="http://schemas.microsoft.com/office/drawing/2014/main" id="{19A1BF7F-75F7-4ACC-B2F6-43471D5E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16" y="2100888"/>
            <a:ext cx="29987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6425-A502-4BD7-AC63-02F6DF5B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2F5-A9A3-47E0-823F-3AF76183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LCA</a:t>
            </a:r>
          </a:p>
          <a:p>
            <a:pPr lvl="1"/>
            <a:r>
              <a:rPr lang="en-US" altLang="zh-CN" dirty="0"/>
              <a:t>POJ 1330</a:t>
            </a:r>
          </a:p>
          <a:p>
            <a:pPr lvl="1"/>
            <a:r>
              <a:rPr lang="zh-CN" altLang="en-US" dirty="0"/>
              <a:t>天天爱跑步 </a:t>
            </a:r>
            <a:r>
              <a:rPr lang="en-US" altLang="zh-CN" dirty="0"/>
              <a:t>NOIP2016</a:t>
            </a:r>
          </a:p>
          <a:p>
            <a:r>
              <a:rPr lang="en-US" dirty="0"/>
              <a:t>Splay</a:t>
            </a:r>
          </a:p>
          <a:p>
            <a:pPr lvl="1"/>
            <a:r>
              <a:rPr lang="zh-CN" altLang="en-US" dirty="0"/>
              <a:t>文本编辑器</a:t>
            </a:r>
            <a:r>
              <a:rPr lang="en-US" altLang="zh-CN" dirty="0"/>
              <a:t> NOI2003</a:t>
            </a:r>
          </a:p>
          <a:p>
            <a:pPr lvl="1"/>
            <a:r>
              <a:rPr lang="zh-CN" altLang="en-US" dirty="0"/>
              <a:t>维护数列 </a:t>
            </a:r>
            <a:r>
              <a:rPr lang="en-US" altLang="zh-CN" dirty="0"/>
              <a:t>NOI2005</a:t>
            </a:r>
          </a:p>
          <a:p>
            <a:r>
              <a:rPr lang="zh-CN" altLang="en-US" dirty="0"/>
              <a:t>树链剖分</a:t>
            </a:r>
            <a:endParaRPr lang="en-US" altLang="zh-CN" dirty="0"/>
          </a:p>
          <a:p>
            <a:pPr lvl="1"/>
            <a:r>
              <a:rPr lang="en-US" dirty="0"/>
              <a:t>BZOJ 1036</a:t>
            </a:r>
          </a:p>
          <a:p>
            <a:pPr lvl="1"/>
            <a:r>
              <a:rPr lang="en-US" dirty="0"/>
              <a:t>BZOJ 4034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21E8-9651-42E7-BFD2-62568D9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最近公共祖先 </a:t>
            </a:r>
            <a:r>
              <a:rPr lang="en-US" altLang="zh-CN" dirty="0"/>
              <a:t>(Least Common Ancestor)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0B6200A-BFE9-460E-A479-99CB35A9A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不妨设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，首先将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的高度下降到和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相同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4,11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→(3,11)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然后同时下降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的高度，直到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→(1,1)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最坏复杂度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如何快速下降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高度？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不妨假设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的父亲是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我们想求的是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还记得快速幂吗？</a:t>
                </a:r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0B6200A-BFE9-460E-A479-99CB35A9A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8" descr="Screen Clipping">
            <a:extLst>
              <a:ext uri="{FF2B5EF4-FFF2-40B4-BE49-F238E27FC236}">
                <a16:creationId xmlns:a16="http://schemas.microsoft.com/office/drawing/2014/main" id="{A64ED4A9-F7D5-4553-8574-9F2A3352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63" y="3647300"/>
            <a:ext cx="29987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1B8-A7CF-45AF-9A38-0198E1E8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97AE-54CC-4A08-B522-DA9E8A32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LCT</a:t>
            </a:r>
          </a:p>
          <a:p>
            <a:pPr lvl="1"/>
            <a:r>
              <a:rPr lang="en-US" dirty="0"/>
              <a:t>BZOJ 2631</a:t>
            </a:r>
          </a:p>
          <a:p>
            <a:pPr lvl="1"/>
            <a:r>
              <a:rPr lang="zh-CN" altLang="en-US" dirty="0"/>
              <a:t>魔法森林 </a:t>
            </a:r>
            <a:r>
              <a:rPr lang="en-US" altLang="zh-CN" dirty="0"/>
              <a:t>NOI2014</a:t>
            </a:r>
          </a:p>
          <a:p>
            <a:r>
              <a:rPr lang="zh-CN" altLang="en-US" dirty="0"/>
              <a:t>树分治</a:t>
            </a:r>
            <a:endParaRPr lang="en-US" altLang="zh-CN" dirty="0"/>
          </a:p>
          <a:p>
            <a:pPr lvl="1"/>
            <a:r>
              <a:rPr lang="en-US" dirty="0"/>
              <a:t>POJ 1741</a:t>
            </a:r>
          </a:p>
          <a:p>
            <a:r>
              <a:rPr lang="zh-CN" altLang="en-US" dirty="0"/>
              <a:t>树上莫队</a:t>
            </a:r>
            <a:endParaRPr lang="en-US" altLang="zh-CN" dirty="0"/>
          </a:p>
          <a:p>
            <a:pPr lvl="1"/>
            <a:r>
              <a:rPr lang="en-US"/>
              <a:t>HackerRank </a:t>
            </a:r>
            <a:r>
              <a:rPr lang="en-US" dirty="0"/>
              <a:t>coprime-paths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9CFD-66D6-47F5-ACD7-0FA6EA4B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 </a:t>
            </a:r>
            <a:r>
              <a:rPr lang="en-US" altLang="zh-CN" dirty="0"/>
              <a:t>(Least Common Ancestor)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79FA-B131-4913-9EA3-432B545F2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快速幂是怎么做的？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总可以分解为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递减）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因此原式等价于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倍增思想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代表将节点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的高度下降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b="0" dirty="0"/>
                  <a:t>之后得到的节点，即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方便起见，如果这个节点不存在，则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𝑟𝑜𝑜𝑡</m:t>
                    </m:r>
                  </m:oMath>
                </a14:m>
                <a:endParaRPr lang="en-US" altLang="zh-CN" b="0" i="1" dirty="0"/>
              </a:p>
              <a:p>
                <a:pPr lvl="1"/>
                <a:r>
                  <a:rPr lang="zh-CN" altLang="en-US" b="0" dirty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</m:oMath>
                </a14:m>
                <a:r>
                  <a:rPr lang="zh-CN" altLang="en-US" b="0" dirty="0"/>
                  <a:t>容易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预处理求出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原式可以在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时间内求出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E79FA-B131-4913-9EA3-432B545F2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2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0592-CEA7-4701-9154-BADB89A2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 </a:t>
            </a:r>
            <a:r>
              <a:rPr lang="en-US" altLang="zh-CN" dirty="0"/>
              <a:t>(Least Common Ancestor)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D2383-318D-42AD-A273-EA3C3E0C9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如何快速下降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的高度，使得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的祖先序列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en-US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8,2,1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最早出现的对应位置相同的元素就是答案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二分，复杂度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b="0" dirty="0"/>
                  <a:t>只需找出最晚出现的对应位置不同的元素</a:t>
                </a:r>
                <a:endParaRPr lang="en-US" altLang="zh-CN" b="0" dirty="0"/>
              </a:p>
              <a:p>
                <a:pPr lvl="3"/>
                <a:r>
                  <a:rPr lang="zh-CN" altLang="en-US" dirty="0"/>
                  <a:t>记这个元素和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的高度差为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应最大</a:t>
                </a:r>
                <a:endParaRPr lang="en-US" altLang="zh-CN" b="0" dirty="0"/>
              </a:p>
              <a:p>
                <a:pPr lvl="3"/>
                <a:r>
                  <a:rPr lang="zh-CN" altLang="en-US" b="0" dirty="0"/>
                  <a:t>从高位向低位枚举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的每一位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3"/>
                <a:r>
                  <a:rPr lang="zh-CN" altLang="en-US" dirty="0"/>
                  <a:t>如果这一位取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4"/>
                <a:r>
                  <a:rPr lang="zh-CN" altLang="en-US" b="0" dirty="0"/>
                  <a:t>则这一位一定是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，将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/>
                  <a:t>向下移动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b="0" dirty="0"/>
                  <a:t>次</a:t>
                </a:r>
                <a:endParaRPr lang="en-US" altLang="zh-CN" b="0" dirty="0"/>
              </a:p>
              <a:p>
                <a:pPr lvl="4"/>
                <a:r>
                  <a:rPr lang="zh-CN" altLang="en-US" dirty="0"/>
                  <a:t>反之这一位则一定是</a:t>
                </a:r>
                <a:r>
                  <a:rPr lang="en-US" altLang="zh-CN" dirty="0"/>
                  <a:t>0</a:t>
                </a:r>
              </a:p>
              <a:p>
                <a:pPr lvl="3"/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D2383-318D-42AD-A273-EA3C3E0C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8" descr="Screen Clipping">
            <a:extLst>
              <a:ext uri="{FF2B5EF4-FFF2-40B4-BE49-F238E27FC236}">
                <a16:creationId xmlns:a16="http://schemas.microsoft.com/office/drawing/2014/main" id="{0C4014C7-E79E-42B6-9CFB-6F4EB0F9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63" y="3647300"/>
            <a:ext cx="2998730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98AE-30B8-4A83-BD44-66B444A3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 </a:t>
            </a:r>
            <a:r>
              <a:rPr lang="en-US" altLang="zh-CN" dirty="0"/>
              <a:t>(Least Common Ancestor)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227E0-A011-4325-A057-CCFB5DB4D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总结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预处理出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𝑎𝑛𝑐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对于每一组查询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先使得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的高度相同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再逐位尝试找出最晚出现的对应位置不同的元素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注意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相同的情况！</a:t>
                </a:r>
                <a:endParaRPr lang="en-US" altLang="zh-CN" dirty="0"/>
              </a:p>
              <a:p>
                <a:r>
                  <a:rPr lang="zh-CN" altLang="en-US" dirty="0"/>
                  <a:t>用途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拆分路径</a:t>
                </a:r>
                <a:endParaRPr lang="en-US" altLang="zh-CN" dirty="0"/>
              </a:p>
              <a:p>
                <a:r>
                  <a:rPr lang="en-US" altLang="zh-CN" dirty="0"/>
                  <a:t>POJ 1330 </a:t>
                </a:r>
                <a:r>
                  <a:rPr lang="zh-CN" altLang="en-US" dirty="0"/>
                  <a:t>裸题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227E0-A011-4325-A057-CCFB5DB4D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7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2840</TotalTime>
  <Words>5592</Words>
  <Application>Microsoft Office PowerPoint</Application>
  <PresentationFormat>Widescreen</PresentationFormat>
  <Paragraphs>428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等线</vt:lpstr>
      <vt:lpstr>等线 Light</vt:lpstr>
      <vt:lpstr>Arial</vt:lpstr>
      <vt:lpstr>Calibri</vt:lpstr>
      <vt:lpstr>Calibri Light</vt:lpstr>
      <vt:lpstr>Cambria Math</vt:lpstr>
      <vt:lpstr>Wingdings 3</vt:lpstr>
      <vt:lpstr>Facet</vt:lpstr>
      <vt:lpstr>漫谈树上算法</vt:lpstr>
      <vt:lpstr>热身</vt:lpstr>
      <vt:lpstr>热身</vt:lpstr>
      <vt:lpstr>思路</vt:lpstr>
      <vt:lpstr>最近公共祖先 (Least Common Ancestor)</vt:lpstr>
      <vt:lpstr>最近公共祖先 (Least Common Ancestor)</vt:lpstr>
      <vt:lpstr>最近公共祖先 (Least Common Ancestor)</vt:lpstr>
      <vt:lpstr>最近公共祖先 (Least Common Ancestor)</vt:lpstr>
      <vt:lpstr>最近公共祖先 (Least Common Ancestor)</vt:lpstr>
      <vt:lpstr>天天爱跑步 NOIP2016</vt:lpstr>
      <vt:lpstr>题解</vt:lpstr>
      <vt:lpstr>伸展树 (Splay Tree)</vt:lpstr>
      <vt:lpstr>伸展树 (Splay Tree)</vt:lpstr>
      <vt:lpstr>伸展树 (Splay Tree)</vt:lpstr>
      <vt:lpstr>伸展树 (Splay Tree)</vt:lpstr>
      <vt:lpstr>伸展树 (Splay Tree)</vt:lpstr>
      <vt:lpstr>伸展树 (Splay Tree)</vt:lpstr>
      <vt:lpstr>伸展树 (Splay Tree)</vt:lpstr>
      <vt:lpstr>伸展树 (Splay Tree)</vt:lpstr>
      <vt:lpstr>伸展树 (Splay Tree)</vt:lpstr>
      <vt:lpstr>PowerPoint Presentation</vt:lpstr>
      <vt:lpstr>伸展树 (Splay Tree)</vt:lpstr>
      <vt:lpstr>伸展树 (Splay Tree)</vt:lpstr>
      <vt:lpstr>伸展树 (Splay Tree)</vt:lpstr>
      <vt:lpstr>PowerPoint Presentation</vt:lpstr>
      <vt:lpstr>伸展树 (Splay Tree)</vt:lpstr>
      <vt:lpstr>PowerPoint Presentation</vt:lpstr>
      <vt:lpstr>伸展树 (Splay Tree)</vt:lpstr>
      <vt:lpstr>伸展树 (Splay Tree)</vt:lpstr>
      <vt:lpstr>伸展树 (Splay Tree)</vt:lpstr>
      <vt:lpstr>文本编辑器 NOI2003</vt:lpstr>
      <vt:lpstr>维护数列 NOI2005</vt:lpstr>
      <vt:lpstr>题解</vt:lpstr>
      <vt:lpstr>BZOJ 1036</vt:lpstr>
      <vt:lpstr>思路</vt:lpstr>
      <vt:lpstr>树链剖分</vt:lpstr>
      <vt:lpstr>树链剖分</vt:lpstr>
      <vt:lpstr>题解</vt:lpstr>
      <vt:lpstr>BZOJ 4034</vt:lpstr>
      <vt:lpstr>题解</vt:lpstr>
      <vt:lpstr>树链剖分</vt:lpstr>
      <vt:lpstr>BZOJ 2631</vt:lpstr>
      <vt:lpstr>这题能做？</vt:lpstr>
      <vt:lpstr>动态树 (Link Cut Tree)</vt:lpstr>
      <vt:lpstr>动态树 (Link Cut Tree)</vt:lpstr>
      <vt:lpstr>动态树 (Link Cut Tree)</vt:lpstr>
      <vt:lpstr>动态树 (Link Cut Tree)</vt:lpstr>
      <vt:lpstr>动态树 (Link Cut Tree)</vt:lpstr>
      <vt:lpstr>题解</vt:lpstr>
      <vt:lpstr>魔法森林 NOI2014</vt:lpstr>
      <vt:lpstr>题解</vt:lpstr>
      <vt:lpstr>动态树 (Link Cut Tree)</vt:lpstr>
      <vt:lpstr>POJ 1741</vt:lpstr>
      <vt:lpstr>思路</vt:lpstr>
      <vt:lpstr>树分治</vt:lpstr>
      <vt:lpstr>HackerRank coprime-paths</vt:lpstr>
      <vt:lpstr>莫队</vt:lpstr>
      <vt:lpstr>莫队</vt:lpstr>
      <vt:lpstr>题目总结</vt:lpstr>
      <vt:lpstr>题目总结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树上算法简介</dc:title>
  <dc:creator>Suzune Nisiyama</dc:creator>
  <cp:lastModifiedBy>Suzune Nisiyama</cp:lastModifiedBy>
  <cp:revision>241</cp:revision>
  <dcterms:created xsi:type="dcterms:W3CDTF">2017-07-09T07:32:01Z</dcterms:created>
  <dcterms:modified xsi:type="dcterms:W3CDTF">2017-07-11T21:34:07Z</dcterms:modified>
</cp:coreProperties>
</file>