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57" r:id="rId2"/>
    <p:sldId id="461" r:id="rId3"/>
    <p:sldId id="628" r:id="rId4"/>
    <p:sldId id="660" r:id="rId5"/>
    <p:sldId id="661" r:id="rId6"/>
    <p:sldId id="662" r:id="rId7"/>
    <p:sldId id="663" r:id="rId8"/>
    <p:sldId id="664" r:id="rId9"/>
    <p:sldId id="665" r:id="rId10"/>
    <p:sldId id="629" r:id="rId11"/>
    <p:sldId id="666" r:id="rId12"/>
    <p:sldId id="667" r:id="rId13"/>
    <p:sldId id="670" r:id="rId14"/>
    <p:sldId id="668" r:id="rId15"/>
    <p:sldId id="669" r:id="rId16"/>
    <p:sldId id="671" r:id="rId17"/>
    <p:sldId id="672" r:id="rId18"/>
    <p:sldId id="673" r:id="rId19"/>
    <p:sldId id="674" r:id="rId20"/>
    <p:sldId id="675" r:id="rId21"/>
    <p:sldId id="676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  <p:sldId id="686" r:id="rId32"/>
    <p:sldId id="687" r:id="rId33"/>
    <p:sldId id="688" r:id="rId34"/>
    <p:sldId id="689" r:id="rId35"/>
    <p:sldId id="599" r:id="rId36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D522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294" autoAdjust="0"/>
    <p:restoredTop sz="94007" autoAdjust="0"/>
  </p:normalViewPr>
  <p:slideViewPr>
    <p:cSldViewPr>
      <p:cViewPr>
        <p:scale>
          <a:sx n="100" d="100"/>
          <a:sy n="100" d="100"/>
        </p:scale>
        <p:origin x="-194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4038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CE19B1-3D42-4EC2-B4CA-3BA3EA9AF21D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F228641-99DA-44DC-AC86-406791E33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1174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DC45DC0-C2C2-44F5-90DC-576444ACA911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1E5BE7-0457-4E2D-87A7-686F2F38A2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895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E5BE7-0457-4E2D-87A7-686F2F38A2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95000"/>
                <a:lumOff val="5000"/>
              </a:schemeClr>
            </a:gs>
            <a:gs pos="50000">
              <a:srgbClr val="1B69BB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575-87FD-496E-9C7E-FA6BCE3F5A94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手提袋2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863" t="6812" r="22649" b="34909"/>
          <a:stretch/>
        </p:blipFill>
        <p:spPr>
          <a:xfrm>
            <a:off x="543491" y="43542"/>
            <a:ext cx="2251779" cy="1154759"/>
          </a:xfrm>
          <a:prstGeom prst="rect">
            <a:avLst/>
          </a:prstGeom>
        </p:spPr>
      </p:pic>
      <p:sp>
        <p:nvSpPr>
          <p:cNvPr id="11" name="文本框 2"/>
          <p:cNvSpPr txBox="1"/>
          <p:nvPr userDrawn="1"/>
        </p:nvSpPr>
        <p:spPr>
          <a:xfrm>
            <a:off x="4325246" y="449239"/>
            <a:ext cx="514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以人为本、自主创新、互利共赢   </a:t>
            </a:r>
          </a:p>
        </p:txBody>
      </p:sp>
      <p:cxnSp>
        <p:nvCxnSpPr>
          <p:cNvPr id="13" name="直接连接符 12"/>
          <p:cNvCxnSpPr/>
          <p:nvPr userDrawn="1"/>
        </p:nvCxnSpPr>
        <p:spPr bwMode="auto">
          <a:xfrm>
            <a:off x="4441358" y="949197"/>
            <a:ext cx="3831771" cy="1588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 type="oval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椭圆 6"/>
          <p:cNvSpPr>
            <a:spLocks noChangeArrowheads="1"/>
          </p:cNvSpPr>
          <p:nvPr userDrawn="1"/>
        </p:nvSpPr>
        <p:spPr bwMode="auto">
          <a:xfrm>
            <a:off x="3998693" y="3512331"/>
            <a:ext cx="305588" cy="324469"/>
          </a:xfrm>
          <a:prstGeom prst="ellipse">
            <a:avLst/>
          </a:prstGeom>
          <a:solidFill>
            <a:srgbClr val="12438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6" name="椭圆 7"/>
          <p:cNvSpPr>
            <a:spLocks noChangeArrowheads="1"/>
          </p:cNvSpPr>
          <p:nvPr userDrawn="1"/>
        </p:nvSpPr>
        <p:spPr bwMode="auto">
          <a:xfrm>
            <a:off x="3183049" y="3512331"/>
            <a:ext cx="306391" cy="3244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" name="椭圆 8"/>
          <p:cNvSpPr>
            <a:spLocks noChangeArrowheads="1"/>
          </p:cNvSpPr>
          <p:nvPr userDrawn="1"/>
        </p:nvSpPr>
        <p:spPr bwMode="auto">
          <a:xfrm>
            <a:off x="5626771" y="3512331"/>
            <a:ext cx="305588" cy="32446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8" name="椭圆 10"/>
          <p:cNvSpPr>
            <a:spLocks noChangeArrowheads="1"/>
          </p:cNvSpPr>
          <p:nvPr userDrawn="1"/>
        </p:nvSpPr>
        <p:spPr bwMode="auto">
          <a:xfrm>
            <a:off x="4812731" y="3512331"/>
            <a:ext cx="305589" cy="3244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9" name="椭圆 9"/>
          <p:cNvSpPr>
            <a:spLocks noChangeArrowheads="1"/>
          </p:cNvSpPr>
          <p:nvPr userDrawn="1"/>
        </p:nvSpPr>
        <p:spPr bwMode="auto">
          <a:xfrm>
            <a:off x="2775227" y="3512331"/>
            <a:ext cx="306391" cy="3244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" name="椭圆 7"/>
          <p:cNvSpPr>
            <a:spLocks noChangeArrowheads="1"/>
          </p:cNvSpPr>
          <p:nvPr userDrawn="1"/>
        </p:nvSpPr>
        <p:spPr bwMode="auto">
          <a:xfrm>
            <a:off x="3590871" y="3512331"/>
            <a:ext cx="306391" cy="3244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" name="椭圆 6"/>
          <p:cNvSpPr>
            <a:spLocks noChangeArrowheads="1"/>
          </p:cNvSpPr>
          <p:nvPr userDrawn="1"/>
        </p:nvSpPr>
        <p:spPr bwMode="auto">
          <a:xfrm>
            <a:off x="4405712" y="3512331"/>
            <a:ext cx="305588" cy="324469"/>
          </a:xfrm>
          <a:prstGeom prst="ellipse">
            <a:avLst/>
          </a:prstGeom>
          <a:solidFill>
            <a:srgbClr val="12438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" name="椭圆 10"/>
          <p:cNvSpPr>
            <a:spLocks noChangeArrowheads="1"/>
          </p:cNvSpPr>
          <p:nvPr userDrawn="1"/>
        </p:nvSpPr>
        <p:spPr bwMode="auto">
          <a:xfrm>
            <a:off x="5219751" y="3512331"/>
            <a:ext cx="305589" cy="3244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3" name="椭圆 8"/>
          <p:cNvSpPr>
            <a:spLocks noChangeArrowheads="1"/>
          </p:cNvSpPr>
          <p:nvPr userDrawn="1"/>
        </p:nvSpPr>
        <p:spPr bwMode="auto">
          <a:xfrm>
            <a:off x="6033792" y="3512331"/>
            <a:ext cx="305588" cy="32446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772400" cy="918046"/>
          </a:xfrm>
        </p:spPr>
        <p:txBody>
          <a:bodyPr anchor="t"/>
          <a:lstStyle>
            <a:lvl1pPr algn="ctr">
              <a:defRPr sz="4000" b="1" cap="all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type="body" idx="1"/>
          </p:nvPr>
        </p:nvSpPr>
        <p:spPr>
          <a:xfrm>
            <a:off x="683568" y="4149080"/>
            <a:ext cx="7772400" cy="576064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EAA8-8A84-4CFB-B8C4-A5AB555FFC19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D474-478E-4116-A41E-9E84EF575572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F251-E626-43BE-8BE7-3EB96924D273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95000"/>
                <a:lumOff val="5000"/>
              </a:schemeClr>
            </a:gs>
            <a:gs pos="50000">
              <a:srgbClr val="1B69BB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575-87FD-496E-9C7E-FA6BCE3F5A94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手提袋2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863" t="6812" r="22649" b="34909"/>
          <a:stretch/>
        </p:blipFill>
        <p:spPr>
          <a:xfrm>
            <a:off x="6643702" y="0"/>
            <a:ext cx="2251779" cy="1154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V="1">
            <a:off x="0" y="6474351"/>
            <a:ext cx="9133489" cy="3925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50940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>
          <a:xfrm>
            <a:off x="3419872" y="6450835"/>
            <a:ext cx="2133600" cy="365125"/>
          </a:xfrm>
        </p:spPr>
        <p:txBody>
          <a:bodyPr/>
          <a:lstStyle>
            <a:lvl1pPr algn="ctr"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pic>
        <p:nvPicPr>
          <p:cNvPr id="8" name="图片 7" descr="logo最终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45" y="0"/>
            <a:ext cx="1295055" cy="724304"/>
          </a:xfrm>
          <a:prstGeom prst="rect">
            <a:avLst/>
          </a:prstGeom>
        </p:spPr>
      </p:pic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0" y="6429396"/>
            <a:ext cx="1500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因诺微科技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E25-A957-4404-84FF-D50F91F1F2F0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677-8E6B-48B1-BF20-927418FC3919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85FB-D005-4D70-8EB7-6D6BB52DBC5A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CFB-455B-4981-B162-F9328D74E07B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7CC-09C0-45EF-8C68-F02213230C5A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412-5B89-47FE-BFA2-3C1B3EFA9711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11D3-828C-4A33-8000-457AEB8D91D4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kaldi-asr.org/doc/classkaldi_1_1FmllrDiagGmmAccs.html" TargetMode="Externa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8572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特征</a:t>
            </a:r>
            <a:r>
              <a:rPr lang="zh-CN" altLang="en-US" dirty="0" smtClean="0"/>
              <a:t>域变换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研发部语音项目组 </a:t>
            </a:r>
            <a:endParaRPr lang="en-US" altLang="zh-CN" dirty="0" smtClean="0"/>
          </a:p>
          <a:p>
            <a:r>
              <a:rPr lang="en-US" altLang="zh-CN" dirty="0" smtClean="0"/>
              <a:t>2017-12-29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94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71472" y="1357298"/>
            <a:ext cx="7413625" cy="3476637"/>
            <a:chOff x="571472" y="1357298"/>
            <a:chExt cx="7413625" cy="347663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357298"/>
              <a:ext cx="7342187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3071810"/>
              <a:ext cx="7075487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785786" y="2285992"/>
              <a:ext cx="6715172" cy="59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传递上次对齐后数据文件夹以及原始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mfcc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文件目录，进行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和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MLLT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变换，生成后缀为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.mat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的变换矩阵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072074"/>
            <a:ext cx="7980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1357298"/>
            <a:ext cx="8891558" cy="4676793"/>
            <a:chOff x="0" y="1357298"/>
            <a:chExt cx="8891558" cy="4676793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1357298"/>
              <a:ext cx="798036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357158" y="2214554"/>
              <a:ext cx="8534400" cy="2004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有两种特征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 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（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1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splicefeats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用来作为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变换的输入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   </a:t>
              </a:r>
              <a:r>
                <a:rPr lang="zh-CN" altLang="en-US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（</a:t>
              </a:r>
              <a:r>
                <a:rPr lang="en-US" altLang="zh-CN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2</a:t>
              </a:r>
              <a:r>
                <a:rPr lang="zh-CN" altLang="en-US" kern="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）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feats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作为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LDA+MLLT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变换后的特征输入（等价均值和特征均变换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-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输入）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en-US" altLang="zh-CN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Splice-feats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函数将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每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段对话当前帧数据扩展为</a:t>
              </a:r>
              <a:endParaRPr lang="en-US" altLang="zh-CN" kern="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    left3 + 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当前 </a:t>
              </a:r>
              <a:r>
                <a:rPr lang="en-US" altLang="zh-CN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+ right3</a:t>
              </a:r>
              <a:endParaRPr lang="en-US" altLang="zh-CN" kern="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4714884"/>
              <a:ext cx="4019550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57686" y="3929066"/>
              <a:ext cx="4448175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" name="直接箭头连接符 15"/>
            <p:cNvCxnSpPr/>
            <p:nvPr/>
          </p:nvCxnSpPr>
          <p:spPr>
            <a:xfrm flipV="1">
              <a:off x="2571736" y="5143512"/>
              <a:ext cx="178595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7158" y="1071546"/>
            <a:ext cx="8534400" cy="34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LDA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参数估计过程（将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Pdf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-id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为类，扩展后的特征为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x,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估计变换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W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）：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60864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57158" y="3786190"/>
            <a:ext cx="8534400" cy="59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函数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ali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-to-post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和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weight-silence-post,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将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每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段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utterace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变为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[&lt;tid1,1&gt;,&lt;tid2,1&gt;,…,&lt;tidn,1&gt;]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数据格式，静音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tid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对应设为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0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28596" y="4572008"/>
            <a:ext cx="8534400" cy="34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重点关注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acc-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lda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和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est-lda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两个函数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09600" y="5786454"/>
            <a:ext cx="8534400" cy="34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使用的特征是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13*7=91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维特征输入，统计量存放于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LdaEstimate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类中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  <p:grpSp>
        <p:nvGrpSpPr>
          <p:cNvPr id="2" name="组合 26"/>
          <p:cNvGrpSpPr/>
          <p:nvPr/>
        </p:nvGrpSpPr>
        <p:grpSpPr>
          <a:xfrm>
            <a:off x="285720" y="1000108"/>
            <a:ext cx="8605838" cy="3414717"/>
            <a:chOff x="285720" y="1000108"/>
            <a:chExt cx="8605838" cy="3414717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357158" y="1000108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类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LdaEstimate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结构：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70" y="1643050"/>
              <a:ext cx="4705350" cy="277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7286644" y="2571744"/>
              <a:ext cx="150019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每个类数量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 flipV="1">
              <a:off x="6643702" y="2928934"/>
              <a:ext cx="500066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5720" y="3857628"/>
              <a:ext cx="235745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每个类对应</a:t>
              </a:r>
              <a:r>
                <a:rPr lang="en-US" altLang="zh-CN" dirty="0" smtClean="0"/>
                <a:t>x</a:t>
              </a:r>
              <a:r>
                <a:rPr lang="zh-CN" altLang="en-US" dirty="0" smtClean="0"/>
                <a:t>累加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428728" y="3357562"/>
              <a:ext cx="785818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5786" y="2000240"/>
              <a:ext cx="92869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</a:t>
              </a:r>
              <a:r>
                <a:rPr lang="zh-CN" altLang="en-US" dirty="0" smtClean="0"/>
                <a:t>矩阵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1857356" y="2285992"/>
              <a:ext cx="192882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7158" y="1071546"/>
            <a:ext cx="8605838" cy="4886338"/>
            <a:chOff x="357158" y="1071546"/>
            <a:chExt cx="8605838" cy="4886338"/>
          </a:xfrm>
        </p:grpSpPr>
        <p:grpSp>
          <p:nvGrpSpPr>
            <p:cNvPr id="18" name="组合 17"/>
            <p:cNvGrpSpPr/>
            <p:nvPr/>
          </p:nvGrpSpPr>
          <p:grpSpPr>
            <a:xfrm>
              <a:off x="357158" y="1071546"/>
              <a:ext cx="8605838" cy="4886338"/>
              <a:chOff x="357158" y="1071546"/>
              <a:chExt cx="8605838" cy="4886338"/>
            </a:xfrm>
          </p:grpSpPr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357158" y="1071546"/>
                <a:ext cx="8534400" cy="591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68" tIns="46034" rIns="92068" bIns="46034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36" lvl="0" indent="-285736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函数</a:t>
                </a: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acc-</a:t>
                </a:r>
                <a:r>
                  <a:rPr lang="en-US" altLang="zh-CN" kern="0" dirty="0" err="1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lda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统计</a:t>
                </a: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LDA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每个类的数据量，包括每个</a:t>
                </a:r>
                <a:r>
                  <a:rPr lang="en-US" altLang="zh-CN" kern="0" dirty="0" err="1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pdf</a:t>
                </a: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-id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均值和个数，以及全部的均值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：</a:t>
                </a: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</p:txBody>
          </p:sp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28662" y="1714488"/>
                <a:ext cx="5534025" cy="771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Content Placeholder 2"/>
              <p:cNvSpPr txBox="1">
                <a:spLocks/>
              </p:cNvSpPr>
              <p:nvPr/>
            </p:nvSpPr>
            <p:spPr bwMode="auto">
              <a:xfrm>
                <a:off x="428596" y="2571744"/>
                <a:ext cx="8534400" cy="342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68" tIns="46034" rIns="92068" bIns="46034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36" lvl="0" indent="-285736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使用的特征是</a:t>
                </a: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13*7=91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维特征输入，统计量存放于</a:t>
                </a:r>
                <a:r>
                  <a:rPr lang="en-US" altLang="zh-CN" kern="0" dirty="0" err="1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LdaEstimate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类中</a:t>
                </a: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</p:txBody>
          </p:sp>
          <p:pic>
            <p:nvPicPr>
              <p:cNvPr id="10247" name="Picture 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8596" y="2928934"/>
                <a:ext cx="5000625" cy="3028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971551" y="4597361"/>
                <a:ext cx="3057525" cy="603288"/>
              </a:xfrm>
              <a:custGeom>
                <a:avLst/>
                <a:gdLst>
                  <a:gd name="connsiteX0" fmla="*/ 3057525 w 3057525"/>
                  <a:gd name="connsiteY0" fmla="*/ 298488 h 603288"/>
                  <a:gd name="connsiteX1" fmla="*/ 2686050 w 3057525"/>
                  <a:gd name="connsiteY1" fmla="*/ 269913 h 603288"/>
                  <a:gd name="connsiteX2" fmla="*/ 2543175 w 3057525"/>
                  <a:gd name="connsiteY2" fmla="*/ 260388 h 603288"/>
                  <a:gd name="connsiteX3" fmla="*/ 2266950 w 3057525"/>
                  <a:gd name="connsiteY3" fmla="*/ 212763 h 603288"/>
                  <a:gd name="connsiteX4" fmla="*/ 1905000 w 3057525"/>
                  <a:gd name="connsiteY4" fmla="*/ 184188 h 603288"/>
                  <a:gd name="connsiteX5" fmla="*/ 1657350 w 3057525"/>
                  <a:gd name="connsiteY5" fmla="*/ 174663 h 603288"/>
                  <a:gd name="connsiteX6" fmla="*/ 1504950 w 3057525"/>
                  <a:gd name="connsiteY6" fmla="*/ 146088 h 603288"/>
                  <a:gd name="connsiteX7" fmla="*/ 1381125 w 3057525"/>
                  <a:gd name="connsiteY7" fmla="*/ 136563 h 603288"/>
                  <a:gd name="connsiteX8" fmla="*/ 1143000 w 3057525"/>
                  <a:gd name="connsiteY8" fmla="*/ 88938 h 603288"/>
                  <a:gd name="connsiteX9" fmla="*/ 904875 w 3057525"/>
                  <a:gd name="connsiteY9" fmla="*/ 69888 h 603288"/>
                  <a:gd name="connsiteX10" fmla="*/ 800100 w 3057525"/>
                  <a:gd name="connsiteY10" fmla="*/ 50838 h 603288"/>
                  <a:gd name="connsiteX11" fmla="*/ 190500 w 3057525"/>
                  <a:gd name="connsiteY11" fmla="*/ 69888 h 603288"/>
                  <a:gd name="connsiteX12" fmla="*/ 152400 w 3057525"/>
                  <a:gd name="connsiteY12" fmla="*/ 155613 h 603288"/>
                  <a:gd name="connsiteX13" fmla="*/ 123825 w 3057525"/>
                  <a:gd name="connsiteY13" fmla="*/ 193713 h 603288"/>
                  <a:gd name="connsiteX14" fmla="*/ 95250 w 3057525"/>
                  <a:gd name="connsiteY14" fmla="*/ 241338 h 603288"/>
                  <a:gd name="connsiteX15" fmla="*/ 19050 w 3057525"/>
                  <a:gd name="connsiteY15" fmla="*/ 327063 h 603288"/>
                  <a:gd name="connsiteX16" fmla="*/ 0 w 3057525"/>
                  <a:gd name="connsiteY16" fmla="*/ 355638 h 603288"/>
                  <a:gd name="connsiteX17" fmla="*/ 28575 w 3057525"/>
                  <a:gd name="connsiteY17" fmla="*/ 431838 h 603288"/>
                  <a:gd name="connsiteX18" fmla="*/ 57150 w 3057525"/>
                  <a:gd name="connsiteY18" fmla="*/ 441363 h 603288"/>
                  <a:gd name="connsiteX19" fmla="*/ 171450 w 3057525"/>
                  <a:gd name="connsiteY19" fmla="*/ 469938 h 603288"/>
                  <a:gd name="connsiteX20" fmla="*/ 209550 w 3057525"/>
                  <a:gd name="connsiteY20" fmla="*/ 479463 h 603288"/>
                  <a:gd name="connsiteX21" fmla="*/ 295275 w 3057525"/>
                  <a:gd name="connsiteY21" fmla="*/ 508038 h 603288"/>
                  <a:gd name="connsiteX22" fmla="*/ 361950 w 3057525"/>
                  <a:gd name="connsiteY22" fmla="*/ 517563 h 603288"/>
                  <a:gd name="connsiteX23" fmla="*/ 485775 w 3057525"/>
                  <a:gd name="connsiteY23" fmla="*/ 546138 h 603288"/>
                  <a:gd name="connsiteX24" fmla="*/ 619125 w 3057525"/>
                  <a:gd name="connsiteY24" fmla="*/ 555663 h 603288"/>
                  <a:gd name="connsiteX25" fmla="*/ 676275 w 3057525"/>
                  <a:gd name="connsiteY25" fmla="*/ 584238 h 603288"/>
                  <a:gd name="connsiteX26" fmla="*/ 752475 w 3057525"/>
                  <a:gd name="connsiteY26" fmla="*/ 603288 h 603288"/>
                  <a:gd name="connsiteX27" fmla="*/ 1552575 w 3057525"/>
                  <a:gd name="connsiteY27" fmla="*/ 593763 h 603288"/>
                  <a:gd name="connsiteX28" fmla="*/ 1638300 w 3057525"/>
                  <a:gd name="connsiteY28" fmla="*/ 584238 h 603288"/>
                  <a:gd name="connsiteX29" fmla="*/ 1809750 w 3057525"/>
                  <a:gd name="connsiteY29" fmla="*/ 565188 h 603288"/>
                  <a:gd name="connsiteX30" fmla="*/ 1885950 w 3057525"/>
                  <a:gd name="connsiteY30" fmla="*/ 546138 h 603288"/>
                  <a:gd name="connsiteX31" fmla="*/ 2028825 w 3057525"/>
                  <a:gd name="connsiteY31" fmla="*/ 536613 h 603288"/>
                  <a:gd name="connsiteX32" fmla="*/ 2562225 w 3057525"/>
                  <a:gd name="connsiteY32" fmla="*/ 527088 h 603288"/>
                  <a:gd name="connsiteX33" fmla="*/ 2619375 w 3057525"/>
                  <a:gd name="connsiteY33" fmla="*/ 508038 h 603288"/>
                  <a:gd name="connsiteX34" fmla="*/ 2676525 w 3057525"/>
                  <a:gd name="connsiteY34" fmla="*/ 450888 h 603288"/>
                  <a:gd name="connsiteX35" fmla="*/ 2771775 w 3057525"/>
                  <a:gd name="connsiteY35" fmla="*/ 431838 h 603288"/>
                  <a:gd name="connsiteX36" fmla="*/ 2867025 w 3057525"/>
                  <a:gd name="connsiteY36" fmla="*/ 412788 h 603288"/>
                  <a:gd name="connsiteX37" fmla="*/ 2914650 w 3057525"/>
                  <a:gd name="connsiteY37" fmla="*/ 403263 h 603288"/>
                  <a:gd name="connsiteX38" fmla="*/ 2943225 w 3057525"/>
                  <a:gd name="connsiteY38" fmla="*/ 374688 h 603288"/>
                  <a:gd name="connsiteX39" fmla="*/ 2981325 w 3057525"/>
                  <a:gd name="connsiteY39" fmla="*/ 336588 h 603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057525" h="603288">
                    <a:moveTo>
                      <a:pt x="3057525" y="298488"/>
                    </a:moveTo>
                    <a:lnTo>
                      <a:pt x="2686050" y="269913"/>
                    </a:lnTo>
                    <a:cubicBezTo>
                      <a:pt x="2638450" y="266387"/>
                      <a:pt x="2590458" y="266910"/>
                      <a:pt x="2543175" y="260388"/>
                    </a:cubicBezTo>
                    <a:cubicBezTo>
                      <a:pt x="2094148" y="198453"/>
                      <a:pt x="2738875" y="262439"/>
                      <a:pt x="2266950" y="212763"/>
                    </a:cubicBezTo>
                    <a:cubicBezTo>
                      <a:pt x="2191789" y="204851"/>
                      <a:pt x="1996338" y="188643"/>
                      <a:pt x="1905000" y="184188"/>
                    </a:cubicBezTo>
                    <a:cubicBezTo>
                      <a:pt x="1822487" y="180163"/>
                      <a:pt x="1739900" y="177838"/>
                      <a:pt x="1657350" y="174663"/>
                    </a:cubicBezTo>
                    <a:cubicBezTo>
                      <a:pt x="1606550" y="165138"/>
                      <a:pt x="1556151" y="153150"/>
                      <a:pt x="1504950" y="146088"/>
                    </a:cubicBezTo>
                    <a:cubicBezTo>
                      <a:pt x="1463941" y="140432"/>
                      <a:pt x="1422041" y="142858"/>
                      <a:pt x="1381125" y="136563"/>
                    </a:cubicBezTo>
                    <a:cubicBezTo>
                      <a:pt x="1167269" y="103662"/>
                      <a:pt x="1346860" y="110977"/>
                      <a:pt x="1143000" y="88938"/>
                    </a:cubicBezTo>
                    <a:cubicBezTo>
                      <a:pt x="1063833" y="80379"/>
                      <a:pt x="904875" y="69888"/>
                      <a:pt x="904875" y="69888"/>
                    </a:cubicBezTo>
                    <a:cubicBezTo>
                      <a:pt x="869950" y="63538"/>
                      <a:pt x="835594" y="51331"/>
                      <a:pt x="800100" y="50838"/>
                    </a:cubicBezTo>
                    <a:cubicBezTo>
                      <a:pt x="260585" y="43345"/>
                      <a:pt x="400164" y="0"/>
                      <a:pt x="190500" y="69888"/>
                    </a:cubicBezTo>
                    <a:cubicBezTo>
                      <a:pt x="180464" y="94978"/>
                      <a:pt x="167231" y="131883"/>
                      <a:pt x="152400" y="155613"/>
                    </a:cubicBezTo>
                    <a:cubicBezTo>
                      <a:pt x="143986" y="169075"/>
                      <a:pt x="132631" y="180504"/>
                      <a:pt x="123825" y="193713"/>
                    </a:cubicBezTo>
                    <a:cubicBezTo>
                      <a:pt x="113556" y="209117"/>
                      <a:pt x="105867" y="226171"/>
                      <a:pt x="95250" y="241338"/>
                    </a:cubicBezTo>
                    <a:cubicBezTo>
                      <a:pt x="41759" y="317754"/>
                      <a:pt x="75211" y="261542"/>
                      <a:pt x="19050" y="327063"/>
                    </a:cubicBezTo>
                    <a:cubicBezTo>
                      <a:pt x="11600" y="335755"/>
                      <a:pt x="6350" y="346113"/>
                      <a:pt x="0" y="355638"/>
                    </a:cubicBezTo>
                    <a:cubicBezTo>
                      <a:pt x="5315" y="376899"/>
                      <a:pt x="11972" y="415235"/>
                      <a:pt x="28575" y="431838"/>
                    </a:cubicBezTo>
                    <a:cubicBezTo>
                      <a:pt x="35675" y="438938"/>
                      <a:pt x="47349" y="439185"/>
                      <a:pt x="57150" y="441363"/>
                    </a:cubicBezTo>
                    <a:cubicBezTo>
                      <a:pt x="220185" y="477593"/>
                      <a:pt x="6479" y="420447"/>
                      <a:pt x="171450" y="469938"/>
                    </a:cubicBezTo>
                    <a:cubicBezTo>
                      <a:pt x="183989" y="473700"/>
                      <a:pt x="197038" y="475613"/>
                      <a:pt x="209550" y="479463"/>
                    </a:cubicBezTo>
                    <a:cubicBezTo>
                      <a:pt x="238339" y="488321"/>
                      <a:pt x="266054" y="500733"/>
                      <a:pt x="295275" y="508038"/>
                    </a:cubicBezTo>
                    <a:cubicBezTo>
                      <a:pt x="317055" y="513483"/>
                      <a:pt x="339998" y="512859"/>
                      <a:pt x="361950" y="517563"/>
                    </a:cubicBezTo>
                    <a:cubicBezTo>
                      <a:pt x="444655" y="535285"/>
                      <a:pt x="407947" y="538355"/>
                      <a:pt x="485775" y="546138"/>
                    </a:cubicBezTo>
                    <a:cubicBezTo>
                      <a:pt x="530117" y="550572"/>
                      <a:pt x="574675" y="552488"/>
                      <a:pt x="619125" y="555663"/>
                    </a:cubicBezTo>
                    <a:cubicBezTo>
                      <a:pt x="638175" y="565188"/>
                      <a:pt x="656217" y="577075"/>
                      <a:pt x="676275" y="584238"/>
                    </a:cubicBezTo>
                    <a:cubicBezTo>
                      <a:pt x="700931" y="593044"/>
                      <a:pt x="752475" y="603288"/>
                      <a:pt x="752475" y="603288"/>
                    </a:cubicBezTo>
                    <a:lnTo>
                      <a:pt x="1552575" y="593763"/>
                    </a:lnTo>
                    <a:cubicBezTo>
                      <a:pt x="1581319" y="593145"/>
                      <a:pt x="1609679" y="586964"/>
                      <a:pt x="1638300" y="584238"/>
                    </a:cubicBezTo>
                    <a:cubicBezTo>
                      <a:pt x="1710084" y="577401"/>
                      <a:pt x="1746087" y="578830"/>
                      <a:pt x="1809750" y="565188"/>
                    </a:cubicBezTo>
                    <a:cubicBezTo>
                      <a:pt x="1835351" y="559702"/>
                      <a:pt x="1859988" y="549524"/>
                      <a:pt x="1885950" y="546138"/>
                    </a:cubicBezTo>
                    <a:cubicBezTo>
                      <a:pt x="1933280" y="539965"/>
                      <a:pt x="1981113" y="537957"/>
                      <a:pt x="2028825" y="536613"/>
                    </a:cubicBezTo>
                    <a:cubicBezTo>
                      <a:pt x="2206583" y="531606"/>
                      <a:pt x="2384425" y="530263"/>
                      <a:pt x="2562225" y="527088"/>
                    </a:cubicBezTo>
                    <a:cubicBezTo>
                      <a:pt x="2581275" y="520738"/>
                      <a:pt x="2605176" y="522237"/>
                      <a:pt x="2619375" y="508038"/>
                    </a:cubicBezTo>
                    <a:cubicBezTo>
                      <a:pt x="2638425" y="488988"/>
                      <a:pt x="2649951" y="455317"/>
                      <a:pt x="2676525" y="450888"/>
                    </a:cubicBezTo>
                    <a:cubicBezTo>
                      <a:pt x="2809475" y="428730"/>
                      <a:pt x="2672312" y="453152"/>
                      <a:pt x="2771775" y="431838"/>
                    </a:cubicBezTo>
                    <a:cubicBezTo>
                      <a:pt x="2803435" y="425054"/>
                      <a:pt x="2835275" y="419138"/>
                      <a:pt x="2867025" y="412788"/>
                    </a:cubicBezTo>
                    <a:lnTo>
                      <a:pt x="2914650" y="403263"/>
                    </a:lnTo>
                    <a:cubicBezTo>
                      <a:pt x="2945867" y="382452"/>
                      <a:pt x="2943225" y="395661"/>
                      <a:pt x="2943225" y="374688"/>
                    </a:cubicBezTo>
                    <a:lnTo>
                      <a:pt x="2981325" y="336588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249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14876" y="4857760"/>
              <a:ext cx="4229100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曲线连接符 22"/>
          <p:cNvCxnSpPr>
            <a:stCxn id="17" idx="33"/>
          </p:cNvCxnSpPr>
          <p:nvPr/>
        </p:nvCxnSpPr>
        <p:spPr>
          <a:xfrm>
            <a:off x="3590926" y="5105399"/>
            <a:ext cx="1052512" cy="2524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57158" y="1000108"/>
            <a:ext cx="8677276" cy="4710178"/>
            <a:chOff x="357158" y="1000108"/>
            <a:chExt cx="8677276" cy="4710178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428596" y="1000108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估计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变换矩阵，传递统计量，内部调用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LdaEstimate.estimate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()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786" y="1357298"/>
              <a:ext cx="550545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00034" y="1785926"/>
              <a:ext cx="8534400" cy="59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具体看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LdaEstimate.estimate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()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，类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LdaEstimate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中已经有了所有的统计量相关的信息，现在计算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Sb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和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Sw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,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其中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Sw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=St-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Sb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2976" y="2500306"/>
              <a:ext cx="6551613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357158" y="4786322"/>
              <a:ext cx="8534400" cy="923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后面使用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SVD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计算特征向量，忽略掉；最后会生成一个变换矩阵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0.mat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文件，矩阵为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40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*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91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维；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重点看下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Sb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计算过程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8596" y="1000108"/>
            <a:ext cx="8563010" cy="4095758"/>
            <a:chOff x="428596" y="1000108"/>
            <a:chExt cx="8563010" cy="4095758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428596" y="1000108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估计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变换矩阵，传递统计量，内部调用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LdaEstimate.estimate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()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2143116"/>
              <a:ext cx="4581525" cy="29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1500174"/>
              <a:ext cx="4295775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29256" y="2000240"/>
              <a:ext cx="356235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上下箭头 13"/>
            <p:cNvSpPr/>
            <p:nvPr/>
          </p:nvSpPr>
          <p:spPr>
            <a:xfrm>
              <a:off x="6572264" y="3000372"/>
              <a:ext cx="484632" cy="92869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500694" y="4214818"/>
              <a:ext cx="285752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NiUc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*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Uc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’-u*u’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求和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28596" y="1000108"/>
            <a:ext cx="8534400" cy="9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由于特征变了（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LDA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后），原来的对齐过程需要流程需要重新走一遍，参考三音素训练过程，这里略去；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这里只关注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MLLT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变换，先将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MLLT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整个流程过一遍：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7656513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5720" y="785794"/>
            <a:ext cx="8715436" cy="5543573"/>
            <a:chOff x="285720" y="785794"/>
            <a:chExt cx="8715436" cy="5543573"/>
          </a:xfrm>
        </p:grpSpPr>
        <p:grpSp>
          <p:nvGrpSpPr>
            <p:cNvPr id="10" name="组合 9"/>
            <p:cNvGrpSpPr/>
            <p:nvPr/>
          </p:nvGrpSpPr>
          <p:grpSpPr>
            <a:xfrm>
              <a:off x="285720" y="785794"/>
              <a:ext cx="7399337" cy="5543573"/>
              <a:chOff x="571472" y="857232"/>
              <a:chExt cx="7399337" cy="5543573"/>
            </a:xfrm>
          </p:grpSpPr>
          <p:pic>
            <p:nvPicPr>
              <p:cNvPr id="13316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71472" y="857232"/>
                <a:ext cx="7399337" cy="3219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338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1472" y="4143380"/>
                <a:ext cx="5962650" cy="225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7858148" y="1428736"/>
              <a:ext cx="1143008" cy="3832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不断对齐，进行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MLLT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变换，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转移概率和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GMM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模型参数估计，反复迭代的一个过程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749300" y="1343025"/>
            <a:ext cx="7280275" cy="2533650"/>
          </a:xfrm>
          <a:custGeom>
            <a:avLst/>
            <a:gdLst>
              <a:gd name="connsiteX0" fmla="*/ 346075 w 7280275"/>
              <a:gd name="connsiteY0" fmla="*/ 19050 h 2533650"/>
              <a:gd name="connsiteX1" fmla="*/ 307975 w 7280275"/>
              <a:gd name="connsiteY1" fmla="*/ 114300 h 2533650"/>
              <a:gd name="connsiteX2" fmla="*/ 298450 w 7280275"/>
              <a:gd name="connsiteY2" fmla="*/ 142875 h 2533650"/>
              <a:gd name="connsiteX3" fmla="*/ 279400 w 7280275"/>
              <a:gd name="connsiteY3" fmla="*/ 190500 h 2533650"/>
              <a:gd name="connsiteX4" fmla="*/ 269875 w 7280275"/>
              <a:gd name="connsiteY4" fmla="*/ 238125 h 2533650"/>
              <a:gd name="connsiteX5" fmla="*/ 260350 w 7280275"/>
              <a:gd name="connsiteY5" fmla="*/ 352425 h 2533650"/>
              <a:gd name="connsiteX6" fmla="*/ 241300 w 7280275"/>
              <a:gd name="connsiteY6" fmla="*/ 447675 h 2533650"/>
              <a:gd name="connsiteX7" fmla="*/ 222250 w 7280275"/>
              <a:gd name="connsiteY7" fmla="*/ 676275 h 2533650"/>
              <a:gd name="connsiteX8" fmla="*/ 203200 w 7280275"/>
              <a:gd name="connsiteY8" fmla="*/ 704850 h 2533650"/>
              <a:gd name="connsiteX9" fmla="*/ 184150 w 7280275"/>
              <a:gd name="connsiteY9" fmla="*/ 1276350 h 2533650"/>
              <a:gd name="connsiteX10" fmla="*/ 174625 w 7280275"/>
              <a:gd name="connsiteY10" fmla="*/ 1333500 h 2533650"/>
              <a:gd name="connsiteX11" fmla="*/ 155575 w 7280275"/>
              <a:gd name="connsiteY11" fmla="*/ 1495425 h 2533650"/>
              <a:gd name="connsiteX12" fmla="*/ 136525 w 7280275"/>
              <a:gd name="connsiteY12" fmla="*/ 1581150 h 2533650"/>
              <a:gd name="connsiteX13" fmla="*/ 146050 w 7280275"/>
              <a:gd name="connsiteY13" fmla="*/ 1905000 h 2533650"/>
              <a:gd name="connsiteX14" fmla="*/ 174625 w 7280275"/>
              <a:gd name="connsiteY14" fmla="*/ 2019300 h 2533650"/>
              <a:gd name="connsiteX15" fmla="*/ 193675 w 7280275"/>
              <a:gd name="connsiteY15" fmla="*/ 2085975 h 2533650"/>
              <a:gd name="connsiteX16" fmla="*/ 212725 w 7280275"/>
              <a:gd name="connsiteY16" fmla="*/ 2362200 h 2533650"/>
              <a:gd name="connsiteX17" fmla="*/ 222250 w 7280275"/>
              <a:gd name="connsiteY17" fmla="*/ 2419350 h 2533650"/>
              <a:gd name="connsiteX18" fmla="*/ 288925 w 7280275"/>
              <a:gd name="connsiteY18" fmla="*/ 2457450 h 2533650"/>
              <a:gd name="connsiteX19" fmla="*/ 355600 w 7280275"/>
              <a:gd name="connsiteY19" fmla="*/ 2495550 h 2533650"/>
              <a:gd name="connsiteX20" fmla="*/ 422275 w 7280275"/>
              <a:gd name="connsiteY20" fmla="*/ 2524125 h 2533650"/>
              <a:gd name="connsiteX21" fmla="*/ 517525 w 7280275"/>
              <a:gd name="connsiteY21" fmla="*/ 2533650 h 2533650"/>
              <a:gd name="connsiteX22" fmla="*/ 2632075 w 7280275"/>
              <a:gd name="connsiteY22" fmla="*/ 2514600 h 2533650"/>
              <a:gd name="connsiteX23" fmla="*/ 2708275 w 7280275"/>
              <a:gd name="connsiteY23" fmla="*/ 2505075 h 2533650"/>
              <a:gd name="connsiteX24" fmla="*/ 2898775 w 7280275"/>
              <a:gd name="connsiteY24" fmla="*/ 2495550 h 2533650"/>
              <a:gd name="connsiteX25" fmla="*/ 3041650 w 7280275"/>
              <a:gd name="connsiteY25" fmla="*/ 2466975 h 2533650"/>
              <a:gd name="connsiteX26" fmla="*/ 3136900 w 7280275"/>
              <a:gd name="connsiteY26" fmla="*/ 2457450 h 2533650"/>
              <a:gd name="connsiteX27" fmla="*/ 3203575 w 7280275"/>
              <a:gd name="connsiteY27" fmla="*/ 2447925 h 2533650"/>
              <a:gd name="connsiteX28" fmla="*/ 3870325 w 7280275"/>
              <a:gd name="connsiteY28" fmla="*/ 2438400 h 2533650"/>
              <a:gd name="connsiteX29" fmla="*/ 3975100 w 7280275"/>
              <a:gd name="connsiteY29" fmla="*/ 2409825 h 2533650"/>
              <a:gd name="connsiteX30" fmla="*/ 4137025 w 7280275"/>
              <a:gd name="connsiteY30" fmla="*/ 2381250 h 2533650"/>
              <a:gd name="connsiteX31" fmla="*/ 4251325 w 7280275"/>
              <a:gd name="connsiteY31" fmla="*/ 2371725 h 2533650"/>
              <a:gd name="connsiteX32" fmla="*/ 5003800 w 7280275"/>
              <a:gd name="connsiteY32" fmla="*/ 2362200 h 2533650"/>
              <a:gd name="connsiteX33" fmla="*/ 5699125 w 7280275"/>
              <a:gd name="connsiteY33" fmla="*/ 2343150 h 2533650"/>
              <a:gd name="connsiteX34" fmla="*/ 5737225 w 7280275"/>
              <a:gd name="connsiteY34" fmla="*/ 2333625 h 2533650"/>
              <a:gd name="connsiteX35" fmla="*/ 5803900 w 7280275"/>
              <a:gd name="connsiteY35" fmla="*/ 2324100 h 2533650"/>
              <a:gd name="connsiteX36" fmla="*/ 6261100 w 7280275"/>
              <a:gd name="connsiteY36" fmla="*/ 2314575 h 2533650"/>
              <a:gd name="connsiteX37" fmla="*/ 6346825 w 7280275"/>
              <a:gd name="connsiteY37" fmla="*/ 2295525 h 2533650"/>
              <a:gd name="connsiteX38" fmla="*/ 6413500 w 7280275"/>
              <a:gd name="connsiteY38" fmla="*/ 2286000 h 2533650"/>
              <a:gd name="connsiteX39" fmla="*/ 6499225 w 7280275"/>
              <a:gd name="connsiteY39" fmla="*/ 2247900 h 2533650"/>
              <a:gd name="connsiteX40" fmla="*/ 6537325 w 7280275"/>
              <a:gd name="connsiteY40" fmla="*/ 2238375 h 2533650"/>
              <a:gd name="connsiteX41" fmla="*/ 6623050 w 7280275"/>
              <a:gd name="connsiteY41" fmla="*/ 2209800 h 2533650"/>
              <a:gd name="connsiteX42" fmla="*/ 6737350 w 7280275"/>
              <a:gd name="connsiteY42" fmla="*/ 2181225 h 2533650"/>
              <a:gd name="connsiteX43" fmla="*/ 6775450 w 7280275"/>
              <a:gd name="connsiteY43" fmla="*/ 2162175 h 2533650"/>
              <a:gd name="connsiteX44" fmla="*/ 6918325 w 7280275"/>
              <a:gd name="connsiteY44" fmla="*/ 2124075 h 2533650"/>
              <a:gd name="connsiteX45" fmla="*/ 6975475 w 7280275"/>
              <a:gd name="connsiteY45" fmla="*/ 2095500 h 2533650"/>
              <a:gd name="connsiteX46" fmla="*/ 7042150 w 7280275"/>
              <a:gd name="connsiteY46" fmla="*/ 2057400 h 2533650"/>
              <a:gd name="connsiteX47" fmla="*/ 7089775 w 7280275"/>
              <a:gd name="connsiteY47" fmla="*/ 2047875 h 2533650"/>
              <a:gd name="connsiteX48" fmla="*/ 7165975 w 7280275"/>
              <a:gd name="connsiteY48" fmla="*/ 1990725 h 2533650"/>
              <a:gd name="connsiteX49" fmla="*/ 7204075 w 7280275"/>
              <a:gd name="connsiteY49" fmla="*/ 1933575 h 2533650"/>
              <a:gd name="connsiteX50" fmla="*/ 7223125 w 7280275"/>
              <a:gd name="connsiteY50" fmla="*/ 1905000 h 2533650"/>
              <a:gd name="connsiteX51" fmla="*/ 7232650 w 7280275"/>
              <a:gd name="connsiteY51" fmla="*/ 1866900 h 2533650"/>
              <a:gd name="connsiteX52" fmla="*/ 7261225 w 7280275"/>
              <a:gd name="connsiteY52" fmla="*/ 1847850 h 2533650"/>
              <a:gd name="connsiteX53" fmla="*/ 7280275 w 7280275"/>
              <a:gd name="connsiteY53" fmla="*/ 1819275 h 2533650"/>
              <a:gd name="connsiteX54" fmla="*/ 7270750 w 7280275"/>
              <a:gd name="connsiteY54" fmla="*/ 1552575 h 2533650"/>
              <a:gd name="connsiteX55" fmla="*/ 7261225 w 7280275"/>
              <a:gd name="connsiteY55" fmla="*/ 1524000 h 2533650"/>
              <a:gd name="connsiteX56" fmla="*/ 7251700 w 7280275"/>
              <a:gd name="connsiteY56" fmla="*/ 1485900 h 2533650"/>
              <a:gd name="connsiteX57" fmla="*/ 7194550 w 7280275"/>
              <a:gd name="connsiteY57" fmla="*/ 1381125 h 2533650"/>
              <a:gd name="connsiteX58" fmla="*/ 7165975 w 7280275"/>
              <a:gd name="connsiteY58" fmla="*/ 1343025 h 2533650"/>
              <a:gd name="connsiteX59" fmla="*/ 7137400 w 7280275"/>
              <a:gd name="connsiteY59" fmla="*/ 1285875 h 2533650"/>
              <a:gd name="connsiteX60" fmla="*/ 7118350 w 7280275"/>
              <a:gd name="connsiteY60" fmla="*/ 1238250 h 2533650"/>
              <a:gd name="connsiteX61" fmla="*/ 7099300 w 7280275"/>
              <a:gd name="connsiteY61" fmla="*/ 1181100 h 2533650"/>
              <a:gd name="connsiteX62" fmla="*/ 7070725 w 7280275"/>
              <a:gd name="connsiteY62" fmla="*/ 1133475 h 2533650"/>
              <a:gd name="connsiteX63" fmla="*/ 7051675 w 7280275"/>
              <a:gd name="connsiteY63" fmla="*/ 1095375 h 2533650"/>
              <a:gd name="connsiteX64" fmla="*/ 7032625 w 7280275"/>
              <a:gd name="connsiteY64" fmla="*/ 1066800 h 2533650"/>
              <a:gd name="connsiteX65" fmla="*/ 6994525 w 7280275"/>
              <a:gd name="connsiteY65" fmla="*/ 971550 h 2533650"/>
              <a:gd name="connsiteX66" fmla="*/ 6965950 w 7280275"/>
              <a:gd name="connsiteY66" fmla="*/ 933450 h 2533650"/>
              <a:gd name="connsiteX67" fmla="*/ 6927850 w 7280275"/>
              <a:gd name="connsiteY67" fmla="*/ 857250 h 2533650"/>
              <a:gd name="connsiteX68" fmla="*/ 6908800 w 7280275"/>
              <a:gd name="connsiteY68" fmla="*/ 819150 h 2533650"/>
              <a:gd name="connsiteX69" fmla="*/ 6851650 w 7280275"/>
              <a:gd name="connsiteY69" fmla="*/ 733425 h 2533650"/>
              <a:gd name="connsiteX70" fmla="*/ 6804025 w 7280275"/>
              <a:gd name="connsiteY70" fmla="*/ 666750 h 2533650"/>
              <a:gd name="connsiteX71" fmla="*/ 6775450 w 7280275"/>
              <a:gd name="connsiteY71" fmla="*/ 647700 h 2533650"/>
              <a:gd name="connsiteX72" fmla="*/ 6756400 w 7280275"/>
              <a:gd name="connsiteY72" fmla="*/ 619125 h 2533650"/>
              <a:gd name="connsiteX73" fmla="*/ 6727825 w 7280275"/>
              <a:gd name="connsiteY73" fmla="*/ 600075 h 2533650"/>
              <a:gd name="connsiteX74" fmla="*/ 6689725 w 7280275"/>
              <a:gd name="connsiteY74" fmla="*/ 571500 h 2533650"/>
              <a:gd name="connsiteX75" fmla="*/ 6623050 w 7280275"/>
              <a:gd name="connsiteY75" fmla="*/ 523875 h 2533650"/>
              <a:gd name="connsiteX76" fmla="*/ 6565900 w 7280275"/>
              <a:gd name="connsiteY76" fmla="*/ 476250 h 2533650"/>
              <a:gd name="connsiteX77" fmla="*/ 6537325 w 7280275"/>
              <a:gd name="connsiteY77" fmla="*/ 466725 h 2533650"/>
              <a:gd name="connsiteX78" fmla="*/ 6499225 w 7280275"/>
              <a:gd name="connsiteY78" fmla="*/ 438150 h 2533650"/>
              <a:gd name="connsiteX79" fmla="*/ 6461125 w 7280275"/>
              <a:gd name="connsiteY79" fmla="*/ 428625 h 2533650"/>
              <a:gd name="connsiteX80" fmla="*/ 6403975 w 7280275"/>
              <a:gd name="connsiteY80" fmla="*/ 381000 h 2533650"/>
              <a:gd name="connsiteX81" fmla="*/ 6289675 w 7280275"/>
              <a:gd name="connsiteY81" fmla="*/ 361950 h 2533650"/>
              <a:gd name="connsiteX82" fmla="*/ 6242050 w 7280275"/>
              <a:gd name="connsiteY82" fmla="*/ 342900 h 2533650"/>
              <a:gd name="connsiteX83" fmla="*/ 6156325 w 7280275"/>
              <a:gd name="connsiteY83" fmla="*/ 323850 h 2533650"/>
              <a:gd name="connsiteX84" fmla="*/ 6118225 w 7280275"/>
              <a:gd name="connsiteY84" fmla="*/ 304800 h 2533650"/>
              <a:gd name="connsiteX85" fmla="*/ 6022975 w 7280275"/>
              <a:gd name="connsiteY85" fmla="*/ 285750 h 2533650"/>
              <a:gd name="connsiteX86" fmla="*/ 5918200 w 7280275"/>
              <a:gd name="connsiteY86" fmla="*/ 247650 h 2533650"/>
              <a:gd name="connsiteX87" fmla="*/ 5870575 w 7280275"/>
              <a:gd name="connsiteY87" fmla="*/ 228600 h 2533650"/>
              <a:gd name="connsiteX88" fmla="*/ 5756275 w 7280275"/>
              <a:gd name="connsiteY88" fmla="*/ 209550 h 2533650"/>
              <a:gd name="connsiteX89" fmla="*/ 5641975 w 7280275"/>
              <a:gd name="connsiteY89" fmla="*/ 180975 h 2533650"/>
              <a:gd name="connsiteX90" fmla="*/ 3917950 w 7280275"/>
              <a:gd name="connsiteY90" fmla="*/ 161925 h 2533650"/>
              <a:gd name="connsiteX91" fmla="*/ 3651250 w 7280275"/>
              <a:gd name="connsiteY91" fmla="*/ 142875 h 2533650"/>
              <a:gd name="connsiteX92" fmla="*/ 3565525 w 7280275"/>
              <a:gd name="connsiteY92" fmla="*/ 133350 h 2533650"/>
              <a:gd name="connsiteX93" fmla="*/ 3517900 w 7280275"/>
              <a:gd name="connsiteY93" fmla="*/ 123825 h 2533650"/>
              <a:gd name="connsiteX94" fmla="*/ 3336925 w 7280275"/>
              <a:gd name="connsiteY94" fmla="*/ 114300 h 2533650"/>
              <a:gd name="connsiteX95" fmla="*/ 3298825 w 7280275"/>
              <a:gd name="connsiteY95" fmla="*/ 104775 h 2533650"/>
              <a:gd name="connsiteX96" fmla="*/ 3222625 w 7280275"/>
              <a:gd name="connsiteY96" fmla="*/ 85725 h 2533650"/>
              <a:gd name="connsiteX97" fmla="*/ 2603500 w 7280275"/>
              <a:gd name="connsiteY97" fmla="*/ 66675 h 2533650"/>
              <a:gd name="connsiteX98" fmla="*/ 2441575 w 7280275"/>
              <a:gd name="connsiteY98" fmla="*/ 47625 h 2533650"/>
              <a:gd name="connsiteX99" fmla="*/ 2413000 w 7280275"/>
              <a:gd name="connsiteY99" fmla="*/ 28575 h 2533650"/>
              <a:gd name="connsiteX100" fmla="*/ 2384425 w 7280275"/>
              <a:gd name="connsiteY100" fmla="*/ 0 h 2533650"/>
              <a:gd name="connsiteX101" fmla="*/ 346075 w 7280275"/>
              <a:gd name="connsiteY101" fmla="*/ 1905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7280275" h="2533650">
                <a:moveTo>
                  <a:pt x="346075" y="19050"/>
                </a:moveTo>
                <a:cubicBezTo>
                  <a:pt x="0" y="38100"/>
                  <a:pt x="332188" y="33591"/>
                  <a:pt x="307975" y="114300"/>
                </a:cubicBezTo>
                <a:cubicBezTo>
                  <a:pt x="305090" y="123917"/>
                  <a:pt x="301975" y="133474"/>
                  <a:pt x="298450" y="142875"/>
                </a:cubicBezTo>
                <a:cubicBezTo>
                  <a:pt x="292447" y="158884"/>
                  <a:pt x="284313" y="174123"/>
                  <a:pt x="279400" y="190500"/>
                </a:cubicBezTo>
                <a:cubicBezTo>
                  <a:pt x="274748" y="206007"/>
                  <a:pt x="273050" y="222250"/>
                  <a:pt x="269875" y="238125"/>
                </a:cubicBezTo>
                <a:cubicBezTo>
                  <a:pt x="266700" y="276225"/>
                  <a:pt x="265516" y="314544"/>
                  <a:pt x="260350" y="352425"/>
                </a:cubicBezTo>
                <a:cubicBezTo>
                  <a:pt x="255975" y="384507"/>
                  <a:pt x="245158" y="415527"/>
                  <a:pt x="241300" y="447675"/>
                </a:cubicBezTo>
                <a:cubicBezTo>
                  <a:pt x="240609" y="453434"/>
                  <a:pt x="230573" y="642984"/>
                  <a:pt x="222250" y="676275"/>
                </a:cubicBezTo>
                <a:cubicBezTo>
                  <a:pt x="219474" y="687381"/>
                  <a:pt x="209550" y="695325"/>
                  <a:pt x="203200" y="704850"/>
                </a:cubicBezTo>
                <a:cubicBezTo>
                  <a:pt x="199038" y="912958"/>
                  <a:pt x="208268" y="1083402"/>
                  <a:pt x="184150" y="1276350"/>
                </a:cubicBezTo>
                <a:cubicBezTo>
                  <a:pt x="181755" y="1295514"/>
                  <a:pt x="177800" y="1314450"/>
                  <a:pt x="174625" y="1333500"/>
                </a:cubicBezTo>
                <a:cubicBezTo>
                  <a:pt x="156362" y="1570917"/>
                  <a:pt x="177586" y="1385371"/>
                  <a:pt x="155575" y="1495425"/>
                </a:cubicBezTo>
                <a:cubicBezTo>
                  <a:pt x="138812" y="1579242"/>
                  <a:pt x="155062" y="1525538"/>
                  <a:pt x="136525" y="1581150"/>
                </a:cubicBezTo>
                <a:cubicBezTo>
                  <a:pt x="139700" y="1689100"/>
                  <a:pt x="140657" y="1797138"/>
                  <a:pt x="146050" y="1905000"/>
                </a:cubicBezTo>
                <a:cubicBezTo>
                  <a:pt x="148313" y="1950269"/>
                  <a:pt x="160450" y="1976776"/>
                  <a:pt x="174625" y="2019300"/>
                </a:cubicBezTo>
                <a:cubicBezTo>
                  <a:pt x="188290" y="2060294"/>
                  <a:pt x="181715" y="2038135"/>
                  <a:pt x="193675" y="2085975"/>
                </a:cubicBezTo>
                <a:cubicBezTo>
                  <a:pt x="201101" y="2241926"/>
                  <a:pt x="196192" y="2246471"/>
                  <a:pt x="212725" y="2362200"/>
                </a:cubicBezTo>
                <a:cubicBezTo>
                  <a:pt x="215456" y="2381319"/>
                  <a:pt x="214406" y="2401702"/>
                  <a:pt x="222250" y="2419350"/>
                </a:cubicBezTo>
                <a:cubicBezTo>
                  <a:pt x="236437" y="2451270"/>
                  <a:pt x="260735" y="2450403"/>
                  <a:pt x="288925" y="2457450"/>
                </a:cubicBezTo>
                <a:cubicBezTo>
                  <a:pt x="355500" y="2507381"/>
                  <a:pt x="299036" y="2471308"/>
                  <a:pt x="355600" y="2495550"/>
                </a:cubicBezTo>
                <a:cubicBezTo>
                  <a:pt x="376073" y="2504324"/>
                  <a:pt x="399044" y="2520551"/>
                  <a:pt x="422275" y="2524125"/>
                </a:cubicBezTo>
                <a:cubicBezTo>
                  <a:pt x="453812" y="2528977"/>
                  <a:pt x="485775" y="2530475"/>
                  <a:pt x="517525" y="2533650"/>
                </a:cubicBezTo>
                <a:lnTo>
                  <a:pt x="2632075" y="2514600"/>
                </a:lnTo>
                <a:cubicBezTo>
                  <a:pt x="2657670" y="2514266"/>
                  <a:pt x="2682742" y="2506899"/>
                  <a:pt x="2708275" y="2505075"/>
                </a:cubicBezTo>
                <a:cubicBezTo>
                  <a:pt x="2771693" y="2500545"/>
                  <a:pt x="2835275" y="2498725"/>
                  <a:pt x="2898775" y="2495550"/>
                </a:cubicBezTo>
                <a:cubicBezTo>
                  <a:pt x="3212481" y="2456337"/>
                  <a:pt x="2756609" y="2517276"/>
                  <a:pt x="3041650" y="2466975"/>
                </a:cubicBezTo>
                <a:cubicBezTo>
                  <a:pt x="3073073" y="2461430"/>
                  <a:pt x="3105210" y="2461178"/>
                  <a:pt x="3136900" y="2457450"/>
                </a:cubicBezTo>
                <a:cubicBezTo>
                  <a:pt x="3159197" y="2454827"/>
                  <a:pt x="3181132" y="2448508"/>
                  <a:pt x="3203575" y="2447925"/>
                </a:cubicBezTo>
                <a:cubicBezTo>
                  <a:pt x="3425773" y="2442154"/>
                  <a:pt x="3648075" y="2441575"/>
                  <a:pt x="3870325" y="2438400"/>
                </a:cubicBezTo>
                <a:cubicBezTo>
                  <a:pt x="3902833" y="2429112"/>
                  <a:pt x="3941055" y="2417391"/>
                  <a:pt x="3975100" y="2409825"/>
                </a:cubicBezTo>
                <a:cubicBezTo>
                  <a:pt x="4017657" y="2400368"/>
                  <a:pt x="4109212" y="2384727"/>
                  <a:pt x="4137025" y="2381250"/>
                </a:cubicBezTo>
                <a:cubicBezTo>
                  <a:pt x="4174962" y="2376508"/>
                  <a:pt x="4213102" y="2372565"/>
                  <a:pt x="4251325" y="2371725"/>
                </a:cubicBezTo>
                <a:lnTo>
                  <a:pt x="5003800" y="2362200"/>
                </a:lnTo>
                <a:lnTo>
                  <a:pt x="5699125" y="2343150"/>
                </a:lnTo>
                <a:cubicBezTo>
                  <a:pt x="5712206" y="2342640"/>
                  <a:pt x="5724345" y="2335967"/>
                  <a:pt x="5737225" y="2333625"/>
                </a:cubicBezTo>
                <a:cubicBezTo>
                  <a:pt x="5759314" y="2329609"/>
                  <a:pt x="5781464" y="2324916"/>
                  <a:pt x="5803900" y="2324100"/>
                </a:cubicBezTo>
                <a:cubicBezTo>
                  <a:pt x="5956232" y="2318561"/>
                  <a:pt x="6108700" y="2317750"/>
                  <a:pt x="6261100" y="2314575"/>
                </a:cubicBezTo>
                <a:cubicBezTo>
                  <a:pt x="6289675" y="2308225"/>
                  <a:pt x="6318054" y="2300920"/>
                  <a:pt x="6346825" y="2295525"/>
                </a:cubicBezTo>
                <a:cubicBezTo>
                  <a:pt x="6368891" y="2291388"/>
                  <a:pt x="6391624" y="2291048"/>
                  <a:pt x="6413500" y="2286000"/>
                </a:cubicBezTo>
                <a:cubicBezTo>
                  <a:pt x="6541858" y="2256379"/>
                  <a:pt x="6419539" y="2282051"/>
                  <a:pt x="6499225" y="2247900"/>
                </a:cubicBezTo>
                <a:cubicBezTo>
                  <a:pt x="6511257" y="2242743"/>
                  <a:pt x="6524813" y="2242225"/>
                  <a:pt x="6537325" y="2238375"/>
                </a:cubicBezTo>
                <a:cubicBezTo>
                  <a:pt x="6566114" y="2229517"/>
                  <a:pt x="6593514" y="2215707"/>
                  <a:pt x="6623050" y="2209800"/>
                </a:cubicBezTo>
                <a:cubicBezTo>
                  <a:pt x="6665911" y="2201228"/>
                  <a:pt x="6694271" y="2196890"/>
                  <a:pt x="6737350" y="2181225"/>
                </a:cubicBezTo>
                <a:cubicBezTo>
                  <a:pt x="6750694" y="2176373"/>
                  <a:pt x="6762197" y="2167272"/>
                  <a:pt x="6775450" y="2162175"/>
                </a:cubicBezTo>
                <a:cubicBezTo>
                  <a:pt x="6855015" y="2131573"/>
                  <a:pt x="6847161" y="2135936"/>
                  <a:pt x="6918325" y="2124075"/>
                </a:cubicBezTo>
                <a:cubicBezTo>
                  <a:pt x="6937375" y="2114550"/>
                  <a:pt x="6956722" y="2105598"/>
                  <a:pt x="6975475" y="2095500"/>
                </a:cubicBezTo>
                <a:cubicBezTo>
                  <a:pt x="6998013" y="2083364"/>
                  <a:pt x="7018521" y="2067245"/>
                  <a:pt x="7042150" y="2057400"/>
                </a:cubicBezTo>
                <a:cubicBezTo>
                  <a:pt x="7057094" y="2051173"/>
                  <a:pt x="7073900" y="2051050"/>
                  <a:pt x="7089775" y="2047875"/>
                </a:cubicBezTo>
                <a:cubicBezTo>
                  <a:pt x="7125091" y="2026686"/>
                  <a:pt x="7141670" y="2021974"/>
                  <a:pt x="7165975" y="1990725"/>
                </a:cubicBezTo>
                <a:cubicBezTo>
                  <a:pt x="7180031" y="1972653"/>
                  <a:pt x="7191375" y="1952625"/>
                  <a:pt x="7204075" y="1933575"/>
                </a:cubicBezTo>
                <a:lnTo>
                  <a:pt x="7223125" y="1905000"/>
                </a:lnTo>
                <a:cubicBezTo>
                  <a:pt x="7226300" y="1892300"/>
                  <a:pt x="7225388" y="1877792"/>
                  <a:pt x="7232650" y="1866900"/>
                </a:cubicBezTo>
                <a:cubicBezTo>
                  <a:pt x="7239000" y="1857375"/>
                  <a:pt x="7253130" y="1855945"/>
                  <a:pt x="7261225" y="1847850"/>
                </a:cubicBezTo>
                <a:cubicBezTo>
                  <a:pt x="7269320" y="1839755"/>
                  <a:pt x="7273925" y="1828800"/>
                  <a:pt x="7280275" y="1819275"/>
                </a:cubicBezTo>
                <a:cubicBezTo>
                  <a:pt x="7277100" y="1730375"/>
                  <a:pt x="7276477" y="1641347"/>
                  <a:pt x="7270750" y="1552575"/>
                </a:cubicBezTo>
                <a:cubicBezTo>
                  <a:pt x="7270104" y="1542556"/>
                  <a:pt x="7263983" y="1533654"/>
                  <a:pt x="7261225" y="1524000"/>
                </a:cubicBezTo>
                <a:cubicBezTo>
                  <a:pt x="7257629" y="1511413"/>
                  <a:pt x="7256735" y="1497984"/>
                  <a:pt x="7251700" y="1485900"/>
                </a:cubicBezTo>
                <a:cubicBezTo>
                  <a:pt x="7234402" y="1444384"/>
                  <a:pt x="7218903" y="1415220"/>
                  <a:pt x="7194550" y="1381125"/>
                </a:cubicBezTo>
                <a:cubicBezTo>
                  <a:pt x="7185323" y="1368207"/>
                  <a:pt x="7175500" y="1355725"/>
                  <a:pt x="7165975" y="1343025"/>
                </a:cubicBezTo>
                <a:cubicBezTo>
                  <a:pt x="7142034" y="1271201"/>
                  <a:pt x="7174329" y="1359733"/>
                  <a:pt x="7137400" y="1285875"/>
                </a:cubicBezTo>
                <a:cubicBezTo>
                  <a:pt x="7129754" y="1270582"/>
                  <a:pt x="7124193" y="1254318"/>
                  <a:pt x="7118350" y="1238250"/>
                </a:cubicBezTo>
                <a:cubicBezTo>
                  <a:pt x="7111488" y="1219379"/>
                  <a:pt x="7109631" y="1198319"/>
                  <a:pt x="7099300" y="1181100"/>
                </a:cubicBezTo>
                <a:cubicBezTo>
                  <a:pt x="7089775" y="1165225"/>
                  <a:pt x="7079716" y="1149659"/>
                  <a:pt x="7070725" y="1133475"/>
                </a:cubicBezTo>
                <a:cubicBezTo>
                  <a:pt x="7063829" y="1121063"/>
                  <a:pt x="7058720" y="1107703"/>
                  <a:pt x="7051675" y="1095375"/>
                </a:cubicBezTo>
                <a:cubicBezTo>
                  <a:pt x="7045995" y="1085436"/>
                  <a:pt x="7037274" y="1077261"/>
                  <a:pt x="7032625" y="1066800"/>
                </a:cubicBezTo>
                <a:cubicBezTo>
                  <a:pt x="7006318" y="1007608"/>
                  <a:pt x="7024512" y="1019529"/>
                  <a:pt x="6994525" y="971550"/>
                </a:cubicBezTo>
                <a:cubicBezTo>
                  <a:pt x="6986111" y="958088"/>
                  <a:pt x="6973949" y="947162"/>
                  <a:pt x="6965950" y="933450"/>
                </a:cubicBezTo>
                <a:cubicBezTo>
                  <a:pt x="6951641" y="908920"/>
                  <a:pt x="6940550" y="882650"/>
                  <a:pt x="6927850" y="857250"/>
                </a:cubicBezTo>
                <a:cubicBezTo>
                  <a:pt x="6921500" y="844550"/>
                  <a:pt x="6916105" y="831326"/>
                  <a:pt x="6908800" y="819150"/>
                </a:cubicBezTo>
                <a:cubicBezTo>
                  <a:pt x="6860488" y="738630"/>
                  <a:pt x="6901254" y="802870"/>
                  <a:pt x="6851650" y="733425"/>
                </a:cubicBezTo>
                <a:cubicBezTo>
                  <a:pt x="6838129" y="714496"/>
                  <a:pt x="6819590" y="682315"/>
                  <a:pt x="6804025" y="666750"/>
                </a:cubicBezTo>
                <a:cubicBezTo>
                  <a:pt x="6795930" y="658655"/>
                  <a:pt x="6784975" y="654050"/>
                  <a:pt x="6775450" y="647700"/>
                </a:cubicBezTo>
                <a:cubicBezTo>
                  <a:pt x="6769100" y="638175"/>
                  <a:pt x="6764495" y="627220"/>
                  <a:pt x="6756400" y="619125"/>
                </a:cubicBezTo>
                <a:cubicBezTo>
                  <a:pt x="6748305" y="611030"/>
                  <a:pt x="6737140" y="606729"/>
                  <a:pt x="6727825" y="600075"/>
                </a:cubicBezTo>
                <a:cubicBezTo>
                  <a:pt x="6714907" y="590848"/>
                  <a:pt x="6701672" y="581954"/>
                  <a:pt x="6689725" y="571500"/>
                </a:cubicBezTo>
                <a:cubicBezTo>
                  <a:pt x="6634095" y="522824"/>
                  <a:pt x="6674495" y="541023"/>
                  <a:pt x="6623050" y="523875"/>
                </a:cubicBezTo>
                <a:cubicBezTo>
                  <a:pt x="6601984" y="502809"/>
                  <a:pt x="6592422" y="489511"/>
                  <a:pt x="6565900" y="476250"/>
                </a:cubicBezTo>
                <a:cubicBezTo>
                  <a:pt x="6556920" y="471760"/>
                  <a:pt x="6546850" y="469900"/>
                  <a:pt x="6537325" y="466725"/>
                </a:cubicBezTo>
                <a:cubicBezTo>
                  <a:pt x="6524625" y="457200"/>
                  <a:pt x="6513424" y="445250"/>
                  <a:pt x="6499225" y="438150"/>
                </a:cubicBezTo>
                <a:cubicBezTo>
                  <a:pt x="6487516" y="432296"/>
                  <a:pt x="6472491" y="435120"/>
                  <a:pt x="6461125" y="428625"/>
                </a:cubicBezTo>
                <a:cubicBezTo>
                  <a:pt x="6392467" y="389392"/>
                  <a:pt x="6470943" y="409700"/>
                  <a:pt x="6403975" y="381000"/>
                </a:cubicBezTo>
                <a:cubicBezTo>
                  <a:pt x="6378061" y="369894"/>
                  <a:pt x="6306477" y="364050"/>
                  <a:pt x="6289675" y="361950"/>
                </a:cubicBezTo>
                <a:cubicBezTo>
                  <a:pt x="6273800" y="355600"/>
                  <a:pt x="6258427" y="347813"/>
                  <a:pt x="6242050" y="342900"/>
                </a:cubicBezTo>
                <a:cubicBezTo>
                  <a:pt x="6211875" y="333848"/>
                  <a:pt x="6185641" y="334843"/>
                  <a:pt x="6156325" y="323850"/>
                </a:cubicBezTo>
                <a:cubicBezTo>
                  <a:pt x="6143030" y="318864"/>
                  <a:pt x="6131276" y="310393"/>
                  <a:pt x="6118225" y="304800"/>
                </a:cubicBezTo>
                <a:cubicBezTo>
                  <a:pt x="6084976" y="290550"/>
                  <a:pt x="6062416" y="291384"/>
                  <a:pt x="6022975" y="285750"/>
                </a:cubicBezTo>
                <a:cubicBezTo>
                  <a:pt x="5904645" y="238418"/>
                  <a:pt x="6052713" y="296564"/>
                  <a:pt x="5918200" y="247650"/>
                </a:cubicBezTo>
                <a:cubicBezTo>
                  <a:pt x="5902132" y="241807"/>
                  <a:pt x="5887218" y="232516"/>
                  <a:pt x="5870575" y="228600"/>
                </a:cubicBezTo>
                <a:cubicBezTo>
                  <a:pt x="5832976" y="219753"/>
                  <a:pt x="5793747" y="218918"/>
                  <a:pt x="5756275" y="209550"/>
                </a:cubicBezTo>
                <a:cubicBezTo>
                  <a:pt x="5718175" y="200025"/>
                  <a:pt x="5680944" y="185846"/>
                  <a:pt x="5641975" y="180975"/>
                </a:cubicBezTo>
                <a:cubicBezTo>
                  <a:pt x="5020732" y="103320"/>
                  <a:pt x="5591372" y="171598"/>
                  <a:pt x="3917950" y="161925"/>
                </a:cubicBezTo>
                <a:lnTo>
                  <a:pt x="3651250" y="142875"/>
                </a:lnTo>
                <a:cubicBezTo>
                  <a:pt x="3622593" y="140551"/>
                  <a:pt x="3593987" y="137416"/>
                  <a:pt x="3565525" y="133350"/>
                </a:cubicBezTo>
                <a:cubicBezTo>
                  <a:pt x="3549498" y="131060"/>
                  <a:pt x="3534033" y="125169"/>
                  <a:pt x="3517900" y="123825"/>
                </a:cubicBezTo>
                <a:cubicBezTo>
                  <a:pt x="3457700" y="118808"/>
                  <a:pt x="3397250" y="117475"/>
                  <a:pt x="3336925" y="114300"/>
                </a:cubicBezTo>
                <a:cubicBezTo>
                  <a:pt x="3324225" y="111125"/>
                  <a:pt x="3311412" y="108371"/>
                  <a:pt x="3298825" y="104775"/>
                </a:cubicBezTo>
                <a:cubicBezTo>
                  <a:pt x="3269339" y="96350"/>
                  <a:pt x="3256799" y="87190"/>
                  <a:pt x="3222625" y="85725"/>
                </a:cubicBezTo>
                <a:cubicBezTo>
                  <a:pt x="3016342" y="76884"/>
                  <a:pt x="2809875" y="73025"/>
                  <a:pt x="2603500" y="66675"/>
                </a:cubicBezTo>
                <a:lnTo>
                  <a:pt x="2441575" y="47625"/>
                </a:lnTo>
                <a:cubicBezTo>
                  <a:pt x="2430531" y="44613"/>
                  <a:pt x="2421794" y="35904"/>
                  <a:pt x="2413000" y="28575"/>
                </a:cubicBezTo>
                <a:cubicBezTo>
                  <a:pt x="2402652" y="19951"/>
                  <a:pt x="2397894" y="188"/>
                  <a:pt x="2384425" y="0"/>
                </a:cubicBezTo>
                <a:lnTo>
                  <a:pt x="346075" y="190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5720" y="1000108"/>
            <a:ext cx="8534400" cy="5122740"/>
            <a:chOff x="285720" y="1000108"/>
            <a:chExt cx="8534400" cy="5122740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000108"/>
              <a:ext cx="7285037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85720" y="3786190"/>
              <a:ext cx="8534400" cy="233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大致流程（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）：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 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（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1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MLLT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变换矩阵估计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T</a:t>
              </a: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（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2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）高斯均值更新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u = 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Tu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 (3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 = TM 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，因均为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特征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mfcc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上变换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最后的特征均是：</a:t>
              </a:r>
              <a:endParaRPr lang="en-US" altLang="zh-CN" kern="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  xx = M 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* </a:t>
              </a:r>
              <a:r>
                <a:rPr lang="en-US" altLang="zh-CN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x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= (40 * 91) * (13 * 7 * 1) = 40 * 1</a:t>
              </a:r>
              <a:r>
                <a:rPr lang="zh-CN" altLang="en-US" kern="0" dirty="0" smtClean="0">
                  <a:solidFill>
                    <a:prstClr val="black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特征向量</a:t>
              </a:r>
              <a:endParaRPr lang="en-US" altLang="zh-CN" kern="0" dirty="0" smtClean="0">
                <a:solidFill>
                  <a:prstClr val="black"/>
                </a:solidFill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2285" y="301593"/>
            <a:ext cx="8070243" cy="12551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概要</a:t>
            </a:r>
            <a:endParaRPr lang="en-US" alt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9451" y="1555750"/>
            <a:ext cx="7621896" cy="387351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特征</a:t>
            </a:r>
            <a:r>
              <a:rPr lang="zh-CN" altLang="en-US" dirty="0" smtClean="0"/>
              <a:t>域空间变换</a:t>
            </a:r>
            <a:endParaRPr lang="en-US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LDA</a:t>
            </a:r>
            <a:r>
              <a:rPr lang="zh-CN" altLang="en-US" dirty="0" smtClean="0">
                <a:solidFill>
                  <a:schemeClr val="tx1"/>
                </a:solidFill>
              </a:rPr>
              <a:t>全局变换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STC/MLLT</a:t>
            </a:r>
            <a:r>
              <a:rPr lang="zh-CN" altLang="en-US" dirty="0" smtClean="0">
                <a:solidFill>
                  <a:schemeClr val="tx1"/>
                </a:solidFill>
              </a:rPr>
              <a:t>变换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训练脚本</a:t>
            </a:r>
            <a:r>
              <a:rPr lang="en-US" altLang="zh-CN" dirty="0" smtClean="0">
                <a:solidFill>
                  <a:schemeClr val="tx1"/>
                </a:solidFill>
              </a:rPr>
              <a:t>step/train_lda_mllt.sh</a:t>
            </a:r>
            <a:r>
              <a:rPr lang="zh-CN" altLang="en-US" dirty="0" smtClean="0">
                <a:solidFill>
                  <a:schemeClr val="tx1"/>
                </a:solidFill>
              </a:rPr>
              <a:t>理解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SAT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fMLLR</a:t>
            </a:r>
            <a:r>
              <a:rPr lang="zh-CN" altLang="en-US" dirty="0" smtClean="0">
                <a:solidFill>
                  <a:schemeClr val="tx1"/>
                </a:solidFill>
              </a:rPr>
              <a:t>变换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训练脚本</a:t>
            </a:r>
            <a:r>
              <a:rPr lang="en-US" altLang="zh-CN" dirty="0" smtClean="0">
                <a:solidFill>
                  <a:schemeClr val="tx1"/>
                </a:solidFill>
              </a:rPr>
              <a:t>step/train_fmllr.sh</a:t>
            </a:r>
            <a:r>
              <a:rPr lang="zh-CN" altLang="en-US" dirty="0" smtClean="0">
                <a:solidFill>
                  <a:schemeClr val="tx1"/>
                </a:solidFill>
              </a:rPr>
              <a:t>理解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>
              <a:solidFill>
                <a:srgbClr val="1F497D"/>
              </a:solidFill>
            </a:endParaRP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82" y="1214422"/>
            <a:ext cx="8534400" cy="4200536"/>
            <a:chOff x="214282" y="1214422"/>
            <a:chExt cx="8534400" cy="4200536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214282" y="1928802"/>
              <a:ext cx="8534400" cy="67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（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1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）高斯均值更新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u = 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Tu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(2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 = TM 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，因均为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特征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mfcc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上变换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48" y="1214422"/>
              <a:ext cx="674211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414" y="2786058"/>
              <a:ext cx="5191125" cy="262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4282" y="1071546"/>
            <a:ext cx="8605838" cy="5271488"/>
            <a:chOff x="214282" y="1071546"/>
            <a:chExt cx="8605838" cy="5271488"/>
          </a:xfrm>
        </p:grpSpPr>
        <p:grpSp>
          <p:nvGrpSpPr>
            <p:cNvPr id="13" name="组合 12"/>
            <p:cNvGrpSpPr/>
            <p:nvPr/>
          </p:nvGrpSpPr>
          <p:grpSpPr>
            <a:xfrm>
              <a:off x="214282" y="1071546"/>
              <a:ext cx="8534400" cy="2676534"/>
              <a:chOff x="357158" y="1000108"/>
              <a:chExt cx="8534400" cy="2676534"/>
            </a:xfrm>
          </p:grpSpPr>
          <p:pic>
            <p:nvPicPr>
              <p:cNvPr id="17410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85786" y="1500174"/>
                <a:ext cx="6542087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2" name="组合 11"/>
              <p:cNvGrpSpPr/>
              <p:nvPr/>
            </p:nvGrpSpPr>
            <p:grpSpPr>
              <a:xfrm>
                <a:off x="357158" y="1000108"/>
                <a:ext cx="8534400" cy="2676534"/>
                <a:chOff x="357158" y="1000108"/>
                <a:chExt cx="8534400" cy="2676534"/>
              </a:xfrm>
            </p:grpSpPr>
            <p:sp>
              <p:nvSpPr>
                <p:cNvPr id="14" name="Content Placeholder 2"/>
                <p:cNvSpPr txBox="1">
                  <a:spLocks/>
                </p:cNvSpPr>
                <p:nvPr/>
              </p:nvSpPr>
              <p:spPr bwMode="auto">
                <a:xfrm>
                  <a:off x="357158" y="1000108"/>
                  <a:ext cx="8534400" cy="3422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2068" tIns="46034" rIns="92068" bIns="46034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85736" lvl="0" indent="-285736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Tx/>
                    <a:buChar char="•"/>
                  </a:pP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变换</a:t>
                  </a:r>
                  <a:r>
                    <a:rPr lang="en-US" altLang="zh-CN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MLLT</a:t>
                  </a: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估计过程</a:t>
                  </a:r>
                  <a:endPara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endParaRPr>
                </a:p>
              </p:txBody>
            </p:sp>
            <p:pic>
              <p:nvPicPr>
                <p:cNvPr id="17411" name="Picture 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5572132" y="2285992"/>
                  <a:ext cx="3276600" cy="1390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1" name="Content Placeholder 2"/>
                <p:cNvSpPr txBox="1">
                  <a:spLocks/>
                </p:cNvSpPr>
                <p:nvPr/>
              </p:nvSpPr>
              <p:spPr bwMode="auto">
                <a:xfrm>
                  <a:off x="357158" y="2285992"/>
                  <a:ext cx="8534400" cy="10070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2068" tIns="46034" rIns="92068" bIns="46034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85736" lvl="0" indent="-285736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  <a:buFontTx/>
                    <a:buChar char="•"/>
                  </a:pP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中间统计量使用</a:t>
                  </a:r>
                  <a:r>
                    <a:rPr lang="en-US" altLang="zh-CN" kern="0" dirty="0" err="1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MlltAccs</a:t>
                  </a: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类存储</a:t>
                  </a:r>
                  <a:r>
                    <a:rPr lang="en-US" altLang="zh-CN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:</a:t>
                  </a:r>
                </a:p>
                <a:p>
                  <a:pPr marL="285736" lvl="0" indent="-285736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</a:pPr>
                  <a:r>
                    <a:rPr lang="en-US" altLang="zh-CN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 </a:t>
                  </a:r>
                  <a:r>
                    <a:rPr lang="en-US" altLang="zh-CN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 </a:t>
                  </a: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（</a:t>
                  </a:r>
                  <a:r>
                    <a:rPr lang="en-US" altLang="zh-CN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1</a:t>
                  </a: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）</a:t>
                  </a:r>
                  <a:r>
                    <a:rPr lang="en-US" altLang="zh-CN" kern="0" dirty="0" err="1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belta</a:t>
                  </a: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存储占有率（每个分量后验概率）；</a:t>
                  </a:r>
                  <a:endPara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endParaRPr>
                </a:p>
                <a:p>
                  <a:pPr marL="285736" lvl="0" indent="-285736"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</a:pPr>
                  <a:r>
                    <a:rPr lang="en-US" altLang="zh-CN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 </a:t>
                  </a:r>
                  <a:r>
                    <a:rPr lang="en-US" altLang="zh-CN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 </a:t>
                  </a: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（</a:t>
                  </a:r>
                  <a:r>
                    <a:rPr lang="en-US" altLang="zh-CN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2</a:t>
                  </a: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）</a:t>
                  </a:r>
                  <a:r>
                    <a:rPr lang="en-US" altLang="zh-CN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G</a:t>
                  </a:r>
                  <a:r>
                    <a:rPr lang="zh-CN" altLang="en-US" kern="0" dirty="0" smtClean="0">
                      <a:latin typeface="宋体" pitchFamily="2" charset="-122"/>
                      <a:ea typeface="宋体" pitchFamily="2" charset="-122"/>
                      <a:cs typeface="ＭＳ Ｐゴシック" charset="-128"/>
                    </a:rPr>
                    <a:t>存储协方差二阶信息</a:t>
                  </a:r>
                  <a:endPara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endParaRPr>
                </a:p>
              </p:txBody>
            </p:sp>
          </p:grpSp>
        </p:grpSp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7224" y="3857628"/>
              <a:ext cx="61722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85786" y="4357694"/>
              <a:ext cx="6503987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285720" y="6000768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将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(pdf-id,1)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占有率通过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pdf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-id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索引累加在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MlltAccs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类中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142852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14282" y="928670"/>
            <a:ext cx="8658258" cy="5357850"/>
            <a:chOff x="214282" y="857232"/>
            <a:chExt cx="8658258" cy="5524514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2857496"/>
              <a:ext cx="5410200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857364"/>
              <a:ext cx="5467350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438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472" y="1357298"/>
              <a:ext cx="41338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439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7158" y="857232"/>
              <a:ext cx="340995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440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357950" y="1142984"/>
              <a:ext cx="1885950" cy="157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441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357950" y="3000372"/>
              <a:ext cx="2066925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443" name="Picture 1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29190" y="5072074"/>
              <a:ext cx="394335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train_lda_mllt.sh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4282" y="1071546"/>
            <a:ext cx="8605838" cy="5200050"/>
            <a:chOff x="214282" y="1071546"/>
            <a:chExt cx="8605838" cy="520005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5720" y="1071546"/>
              <a:ext cx="8534400" cy="4633943"/>
              <a:chOff x="609600" y="1071546"/>
              <a:chExt cx="8534400" cy="4633943"/>
            </a:xfrm>
          </p:grpSpPr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609600" y="1500174"/>
                <a:ext cx="8534400" cy="342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68" tIns="46034" rIns="92068" bIns="46034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36" lvl="0" indent="-285736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en-US" altLang="zh-CN" kern="0" dirty="0" err="1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est-mllt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函数，设置初始单位矩阵</a:t>
                </a: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T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，然后迭代更新</a:t>
                </a: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T</a:t>
                </a: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</p:txBody>
          </p:sp>
          <p:pic>
            <p:nvPicPr>
              <p:cNvPr id="194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214414" y="1928802"/>
                <a:ext cx="43815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5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8662" y="1071546"/>
                <a:ext cx="5429250" cy="180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60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71604" y="2571744"/>
                <a:ext cx="3295650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62" name="Picture 6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857224" y="4000504"/>
                <a:ext cx="5153025" cy="1304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63" name="Picture 7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57224" y="2857496"/>
                <a:ext cx="4362450" cy="113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65" name="Picture 9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57224" y="5429264"/>
                <a:ext cx="5400675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66" name="Picture 10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857884" y="2714620"/>
                <a:ext cx="3114675" cy="742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6" name="Content Placeholder 2"/>
            <p:cNvSpPr txBox="1">
              <a:spLocks/>
            </p:cNvSpPr>
            <p:nvPr/>
          </p:nvSpPr>
          <p:spPr bwMode="auto">
            <a:xfrm>
              <a:off x="214282" y="5929330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代数余子式使用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A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的逆表示，唯一不同，由参数估计过程可知不影响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85720" y="1500174"/>
            <a:ext cx="8534400" cy="34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使用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fMLLR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方法特征变换，说话人自适应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78565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857364"/>
            <a:ext cx="76660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5720" y="1000108"/>
            <a:ext cx="8534400" cy="4691086"/>
            <a:chOff x="285720" y="1000108"/>
            <a:chExt cx="8534400" cy="4691086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285720" y="1500174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使用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fMLLR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方法特征变换，说话人自适应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000108"/>
              <a:ext cx="7856537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28728" y="2071678"/>
              <a:ext cx="504825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5852" y="2928934"/>
              <a:ext cx="561975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7290" y="4357694"/>
              <a:ext cx="5638800" cy="133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57158" y="785794"/>
            <a:ext cx="8534400" cy="5519756"/>
            <a:chOff x="609600" y="928670"/>
            <a:chExt cx="8534400" cy="5519756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609600" y="2714620"/>
              <a:ext cx="8534400" cy="923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针对使用的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LDA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特征，初始化估计一个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fmllr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变换（每个说话人一个），变换矩阵大小为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(40 + 1) * 90,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存放于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dir/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trans.JOB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中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每个说话人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fmllr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变换所需的统计量用</a:t>
              </a:r>
              <a:r>
                <a:rPr lang="en-US" dirty="0" err="1" smtClean="0"/>
                <a:t>FmllrDiagGmmAccs</a:t>
              </a:r>
              <a:r>
                <a:rPr lang="en-US" dirty="0" smtClean="0"/>
                <a:t> </a:t>
              </a:r>
              <a:r>
                <a:rPr lang="zh-CN" altLang="en-US" dirty="0" smtClean="0"/>
                <a:t>类存储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48" y="928670"/>
              <a:ext cx="7513637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3571876"/>
              <a:ext cx="6761163" cy="287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5720" y="785794"/>
            <a:ext cx="8534400" cy="4914928"/>
            <a:chOff x="285720" y="785794"/>
            <a:chExt cx="8534400" cy="4914928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285720" y="1428736"/>
              <a:ext cx="8534400" cy="59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Gmm-est-fmllr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函数估计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fmllr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变换矩阵，调用该说话人的所有特征，以及对应的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&lt;pdf-id,1&gt;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数组，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trans_model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和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gmm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模型，估计矩阵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785794"/>
              <a:ext cx="38290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2143116"/>
              <a:ext cx="47625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000372"/>
              <a:ext cx="4762500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285720" y="2643182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里面调用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FmmrAccs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的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AccumulateForGmm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方法累加统计量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23557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71538" y="4786322"/>
              <a:ext cx="4371975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285720" y="4357694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之后调用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FmllrAccs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的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Update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方法估计矩阵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57158" y="928670"/>
            <a:ext cx="8534400" cy="34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类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FmmrAccs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的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AccumulateForGmm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方法累加统计量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57340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714348" y="3000372"/>
            <a:ext cx="405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3"/>
              </a:rPr>
              <a:t>在</a:t>
            </a:r>
            <a:r>
              <a:rPr lang="en-US" dirty="0" err="1" smtClean="0">
                <a:hlinkClick r:id="rId3"/>
              </a:rPr>
              <a:t>CommitSingleFrameStats</a:t>
            </a:r>
            <a:r>
              <a:rPr lang="en-US" dirty="0" smtClean="0"/>
              <a:t>()</a:t>
            </a:r>
            <a:r>
              <a:rPr lang="zh-CN" altLang="en-US" dirty="0" smtClean="0"/>
              <a:t>更新统计量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71876"/>
            <a:ext cx="52768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3143248"/>
            <a:ext cx="2933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4282" y="785794"/>
            <a:ext cx="8605838" cy="5376886"/>
            <a:chOff x="214282" y="785794"/>
            <a:chExt cx="8605838" cy="5376886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285720" y="785794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类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FmllrAccs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的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Update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方法估计矩阵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1214422"/>
              <a:ext cx="7075487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214282" y="3571876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调用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ComputeFmllrMatrixDiagGmmFull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更新矩阵，传递单位阵，返回变换矩阵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86512" y="4643446"/>
              <a:ext cx="1800225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60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4143380"/>
              <a:ext cx="4924425" cy="201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72198" y="5286388"/>
              <a:ext cx="260985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LDA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变换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5720" y="1071546"/>
            <a:ext cx="8572560" cy="5234953"/>
            <a:chOff x="285720" y="1071546"/>
            <a:chExt cx="8572560" cy="5234953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285720" y="1071546"/>
              <a:ext cx="8534400" cy="67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找寻一个投影方向使得投影后的特征具有区分度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 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5720" y="1643050"/>
              <a:ext cx="8572560" cy="4663449"/>
              <a:chOff x="428596" y="1357299"/>
              <a:chExt cx="8715404" cy="4663449"/>
            </a:xfrm>
          </p:grpSpPr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428596" y="1357299"/>
                <a:ext cx="8534400" cy="4663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68" tIns="46034" rIns="92068" bIns="46034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C-1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个投影</a:t>
                </a: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[y1,y2,y3,…,yc-1],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权重按列</a:t>
                </a: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W=[w1|w2|…|wc-1]:</a:t>
                </a: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类间散点阵：</a:t>
                </a: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类类散点阵：</a:t>
                </a: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St=</a:t>
                </a:r>
                <a:r>
                  <a:rPr lang="en-US" altLang="zh-CN" kern="0" dirty="0" err="1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Sb+Sw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称为</a:t>
                </a:r>
                <a:r>
                  <a:rPr lang="en-US" altLang="zh-CN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total scatter</a:t>
                </a:r>
              </a:p>
              <a:p>
                <a:pPr marL="285736" lvl="0" indent="-285736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zh-CN" kern="0" dirty="0" smtClean="0">
                    <a:ea typeface="ＭＳ Ｐゴシック" charset="-128"/>
                    <a:cs typeface="ＭＳ Ｐゴシック" charset="-128"/>
                  </a:rPr>
                  <a:t>                                          </a:t>
                </a:r>
                <a:endParaRPr lang="en-US" altLang="zh-CN" kern="0" dirty="0" smtClean="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786050" y="1928802"/>
                <a:ext cx="2781300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143108" y="2643182"/>
                <a:ext cx="3952875" cy="1085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85786" y="4143380"/>
                <a:ext cx="3562350" cy="828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929322" y="2714620"/>
                <a:ext cx="3214678" cy="2928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5720" y="785794"/>
            <a:ext cx="8534400" cy="3128970"/>
            <a:chOff x="285720" y="785794"/>
            <a:chExt cx="8534400" cy="3128970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285720" y="785794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后续过程和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MLLT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大致一样，整体流程如下：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857364"/>
              <a:ext cx="7599363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5720" y="785794"/>
            <a:ext cx="8534400" cy="4733944"/>
            <a:chOff x="285720" y="785794"/>
            <a:chExt cx="8534400" cy="4733944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285720" y="785794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后续过程和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MLLT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大致一样，整体流程如下：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5825" y="1338263"/>
              <a:ext cx="7370763" cy="418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5720" y="785794"/>
            <a:ext cx="8534400" cy="3328992"/>
            <a:chOff x="285720" y="785794"/>
            <a:chExt cx="8534400" cy="3328992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285720" y="785794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后续过程和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MLLT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大致一样，整体流程如下：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48" y="1428736"/>
              <a:ext cx="6704013" cy="268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85720" y="785794"/>
            <a:ext cx="8534400" cy="34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关注重点：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265987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任意多边形 9"/>
          <p:cNvSpPr/>
          <p:nvPr/>
        </p:nvSpPr>
        <p:spPr>
          <a:xfrm>
            <a:off x="1161578" y="2069818"/>
            <a:ext cx="5384907" cy="1759232"/>
          </a:xfrm>
          <a:custGeom>
            <a:avLst/>
            <a:gdLst>
              <a:gd name="connsiteX0" fmla="*/ 4334347 w 5384907"/>
              <a:gd name="connsiteY0" fmla="*/ 444782 h 1759232"/>
              <a:gd name="connsiteX1" fmla="*/ 114772 w 5384907"/>
              <a:gd name="connsiteY1" fmla="*/ 444782 h 1759232"/>
              <a:gd name="connsiteX2" fmla="*/ 38572 w 5384907"/>
              <a:gd name="connsiteY2" fmla="*/ 501932 h 1759232"/>
              <a:gd name="connsiteX3" fmla="*/ 38572 w 5384907"/>
              <a:gd name="connsiteY3" fmla="*/ 806732 h 1759232"/>
              <a:gd name="connsiteX4" fmla="*/ 152872 w 5384907"/>
              <a:gd name="connsiteY4" fmla="*/ 949607 h 1759232"/>
              <a:gd name="connsiteX5" fmla="*/ 229072 w 5384907"/>
              <a:gd name="connsiteY5" fmla="*/ 1016282 h 1759232"/>
              <a:gd name="connsiteX6" fmla="*/ 333847 w 5384907"/>
              <a:gd name="connsiteY6" fmla="*/ 1121057 h 1759232"/>
              <a:gd name="connsiteX7" fmla="*/ 362422 w 5384907"/>
              <a:gd name="connsiteY7" fmla="*/ 1130582 h 1759232"/>
              <a:gd name="connsiteX8" fmla="*/ 400522 w 5384907"/>
              <a:gd name="connsiteY8" fmla="*/ 1149632 h 1759232"/>
              <a:gd name="connsiteX9" fmla="*/ 486247 w 5384907"/>
              <a:gd name="connsiteY9" fmla="*/ 1197257 h 1759232"/>
              <a:gd name="connsiteX10" fmla="*/ 638647 w 5384907"/>
              <a:gd name="connsiteY10" fmla="*/ 1235357 h 1759232"/>
              <a:gd name="connsiteX11" fmla="*/ 838672 w 5384907"/>
              <a:gd name="connsiteY11" fmla="*/ 1302032 h 1759232"/>
              <a:gd name="connsiteX12" fmla="*/ 972022 w 5384907"/>
              <a:gd name="connsiteY12" fmla="*/ 1330607 h 1759232"/>
              <a:gd name="connsiteX13" fmla="*/ 1162522 w 5384907"/>
              <a:gd name="connsiteY13" fmla="*/ 1397282 h 1759232"/>
              <a:gd name="connsiteX14" fmla="*/ 1610197 w 5384907"/>
              <a:gd name="connsiteY14" fmla="*/ 1511582 h 1759232"/>
              <a:gd name="connsiteX15" fmla="*/ 1819747 w 5384907"/>
              <a:gd name="connsiteY15" fmla="*/ 1568732 h 1759232"/>
              <a:gd name="connsiteX16" fmla="*/ 2105497 w 5384907"/>
              <a:gd name="connsiteY16" fmla="*/ 1625882 h 1759232"/>
              <a:gd name="connsiteX17" fmla="*/ 2638897 w 5384907"/>
              <a:gd name="connsiteY17" fmla="*/ 1711607 h 1759232"/>
              <a:gd name="connsiteX18" fmla="*/ 3877147 w 5384907"/>
              <a:gd name="connsiteY18" fmla="*/ 1683032 h 1759232"/>
              <a:gd name="connsiteX19" fmla="*/ 4086697 w 5384907"/>
              <a:gd name="connsiteY19" fmla="*/ 1711607 h 1759232"/>
              <a:gd name="connsiteX20" fmla="*/ 4391497 w 5384907"/>
              <a:gd name="connsiteY20" fmla="*/ 1759232 h 1759232"/>
              <a:gd name="connsiteX21" fmla="*/ 5001097 w 5384907"/>
              <a:gd name="connsiteY21" fmla="*/ 1730657 h 1759232"/>
              <a:gd name="connsiteX22" fmla="*/ 5020147 w 5384907"/>
              <a:gd name="connsiteY22" fmla="*/ 1692557 h 1759232"/>
              <a:gd name="connsiteX23" fmla="*/ 5067772 w 5384907"/>
              <a:gd name="connsiteY23" fmla="*/ 1644932 h 1759232"/>
              <a:gd name="connsiteX24" fmla="*/ 5191597 w 5384907"/>
              <a:gd name="connsiteY24" fmla="*/ 1549682 h 1759232"/>
              <a:gd name="connsiteX25" fmla="*/ 5277322 w 5384907"/>
              <a:gd name="connsiteY25" fmla="*/ 1463957 h 1759232"/>
              <a:gd name="connsiteX26" fmla="*/ 5296372 w 5384907"/>
              <a:gd name="connsiteY26" fmla="*/ 1425857 h 1759232"/>
              <a:gd name="connsiteX27" fmla="*/ 5315422 w 5384907"/>
              <a:gd name="connsiteY27" fmla="*/ 1340132 h 1759232"/>
              <a:gd name="connsiteX28" fmla="*/ 5324947 w 5384907"/>
              <a:gd name="connsiteY28" fmla="*/ 1311557 h 1759232"/>
              <a:gd name="connsiteX29" fmla="*/ 5363047 w 5384907"/>
              <a:gd name="connsiteY29" fmla="*/ 1244882 h 1759232"/>
              <a:gd name="connsiteX30" fmla="*/ 5315422 w 5384907"/>
              <a:gd name="connsiteY30" fmla="*/ 901982 h 1759232"/>
              <a:gd name="connsiteX31" fmla="*/ 5286847 w 5384907"/>
              <a:gd name="connsiteY31" fmla="*/ 863882 h 1759232"/>
              <a:gd name="connsiteX32" fmla="*/ 5248747 w 5384907"/>
              <a:gd name="connsiteY32" fmla="*/ 806732 h 1759232"/>
              <a:gd name="connsiteX33" fmla="*/ 5163022 w 5384907"/>
              <a:gd name="connsiteY33" fmla="*/ 740057 h 1759232"/>
              <a:gd name="connsiteX34" fmla="*/ 5124922 w 5384907"/>
              <a:gd name="connsiteY34" fmla="*/ 701957 h 1759232"/>
              <a:gd name="connsiteX35" fmla="*/ 5096347 w 5384907"/>
              <a:gd name="connsiteY35" fmla="*/ 663857 h 1759232"/>
              <a:gd name="connsiteX36" fmla="*/ 5039197 w 5384907"/>
              <a:gd name="connsiteY36" fmla="*/ 616232 h 1759232"/>
              <a:gd name="connsiteX37" fmla="*/ 4991572 w 5384907"/>
              <a:gd name="connsiteY37" fmla="*/ 587657 h 1759232"/>
              <a:gd name="connsiteX38" fmla="*/ 4934422 w 5384907"/>
              <a:gd name="connsiteY38" fmla="*/ 549557 h 1759232"/>
              <a:gd name="connsiteX39" fmla="*/ 4848697 w 5384907"/>
              <a:gd name="connsiteY39" fmla="*/ 511457 h 1759232"/>
              <a:gd name="connsiteX40" fmla="*/ 4715347 w 5384907"/>
              <a:gd name="connsiteY40" fmla="*/ 435257 h 1759232"/>
              <a:gd name="connsiteX41" fmla="*/ 4648672 w 5384907"/>
              <a:gd name="connsiteY41" fmla="*/ 416207 h 1759232"/>
              <a:gd name="connsiteX42" fmla="*/ 4591522 w 5384907"/>
              <a:gd name="connsiteY42" fmla="*/ 387632 h 1759232"/>
              <a:gd name="connsiteX43" fmla="*/ 4534372 w 5384907"/>
              <a:gd name="connsiteY43" fmla="*/ 378107 h 1759232"/>
              <a:gd name="connsiteX44" fmla="*/ 4401022 w 5384907"/>
              <a:gd name="connsiteY44" fmla="*/ 359057 h 1759232"/>
              <a:gd name="connsiteX45" fmla="*/ 4229572 w 5384907"/>
              <a:gd name="connsiteY45" fmla="*/ 368582 h 1759232"/>
              <a:gd name="connsiteX46" fmla="*/ 4191472 w 5384907"/>
              <a:gd name="connsiteY46" fmla="*/ 416207 h 1759232"/>
              <a:gd name="connsiteX47" fmla="*/ 4162897 w 5384907"/>
              <a:gd name="connsiteY47" fmla="*/ 444782 h 1759232"/>
              <a:gd name="connsiteX48" fmla="*/ 4200997 w 5384907"/>
              <a:gd name="connsiteY48" fmla="*/ 397157 h 17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384907" h="1759232">
                <a:moveTo>
                  <a:pt x="4334347" y="444782"/>
                </a:moveTo>
                <a:cubicBezTo>
                  <a:pt x="3000000" y="0"/>
                  <a:pt x="1521239" y="432025"/>
                  <a:pt x="114772" y="444782"/>
                </a:cubicBezTo>
                <a:cubicBezTo>
                  <a:pt x="87442" y="445030"/>
                  <a:pt x="52769" y="487735"/>
                  <a:pt x="38572" y="501932"/>
                </a:cubicBezTo>
                <a:cubicBezTo>
                  <a:pt x="2778" y="627211"/>
                  <a:pt x="0" y="607442"/>
                  <a:pt x="38572" y="806732"/>
                </a:cubicBezTo>
                <a:cubicBezTo>
                  <a:pt x="44047" y="835018"/>
                  <a:pt x="151355" y="948090"/>
                  <a:pt x="152872" y="949607"/>
                </a:cubicBezTo>
                <a:cubicBezTo>
                  <a:pt x="176737" y="973472"/>
                  <a:pt x="205207" y="992417"/>
                  <a:pt x="229072" y="1016282"/>
                </a:cubicBezTo>
                <a:cubicBezTo>
                  <a:pt x="283373" y="1070583"/>
                  <a:pt x="274532" y="1083985"/>
                  <a:pt x="333847" y="1121057"/>
                </a:cubicBezTo>
                <a:cubicBezTo>
                  <a:pt x="342361" y="1126378"/>
                  <a:pt x="353194" y="1126627"/>
                  <a:pt x="362422" y="1130582"/>
                </a:cubicBezTo>
                <a:cubicBezTo>
                  <a:pt x="375473" y="1136175"/>
                  <a:pt x="388110" y="1142736"/>
                  <a:pt x="400522" y="1149632"/>
                </a:cubicBezTo>
                <a:cubicBezTo>
                  <a:pt x="427766" y="1164768"/>
                  <a:pt x="456558" y="1185838"/>
                  <a:pt x="486247" y="1197257"/>
                </a:cubicBezTo>
                <a:cubicBezTo>
                  <a:pt x="570569" y="1229688"/>
                  <a:pt x="559075" y="1223990"/>
                  <a:pt x="638647" y="1235357"/>
                </a:cubicBezTo>
                <a:cubicBezTo>
                  <a:pt x="715917" y="1264333"/>
                  <a:pt x="751585" y="1279454"/>
                  <a:pt x="838672" y="1302032"/>
                </a:cubicBezTo>
                <a:cubicBezTo>
                  <a:pt x="882676" y="1313441"/>
                  <a:pt x="928410" y="1317780"/>
                  <a:pt x="972022" y="1330607"/>
                </a:cubicBezTo>
                <a:cubicBezTo>
                  <a:pt x="1036565" y="1349590"/>
                  <a:pt x="1097797" y="1378927"/>
                  <a:pt x="1162522" y="1397282"/>
                </a:cubicBezTo>
                <a:cubicBezTo>
                  <a:pt x="1310691" y="1439300"/>
                  <a:pt x="1461172" y="1472706"/>
                  <a:pt x="1610197" y="1511582"/>
                </a:cubicBezTo>
                <a:cubicBezTo>
                  <a:pt x="1680254" y="1529858"/>
                  <a:pt x="1748752" y="1554533"/>
                  <a:pt x="1819747" y="1568732"/>
                </a:cubicBezTo>
                <a:cubicBezTo>
                  <a:pt x="1914997" y="1587782"/>
                  <a:pt x="2009805" y="1609192"/>
                  <a:pt x="2105497" y="1625882"/>
                </a:cubicBezTo>
                <a:cubicBezTo>
                  <a:pt x="2282900" y="1656824"/>
                  <a:pt x="2638897" y="1711607"/>
                  <a:pt x="2638897" y="1711607"/>
                </a:cubicBezTo>
                <a:cubicBezTo>
                  <a:pt x="3648488" y="1668646"/>
                  <a:pt x="3235642" y="1665212"/>
                  <a:pt x="3877147" y="1683032"/>
                </a:cubicBezTo>
                <a:cubicBezTo>
                  <a:pt x="4113326" y="1730268"/>
                  <a:pt x="3817991" y="1674965"/>
                  <a:pt x="4086697" y="1711607"/>
                </a:cubicBezTo>
                <a:cubicBezTo>
                  <a:pt x="4188587" y="1725501"/>
                  <a:pt x="4391497" y="1759232"/>
                  <a:pt x="4391497" y="1759232"/>
                </a:cubicBezTo>
                <a:cubicBezTo>
                  <a:pt x="4594697" y="1749707"/>
                  <a:pt x="4798808" y="1752112"/>
                  <a:pt x="5001097" y="1730657"/>
                </a:cubicBezTo>
                <a:cubicBezTo>
                  <a:pt x="5015217" y="1729159"/>
                  <a:pt x="5011430" y="1703765"/>
                  <a:pt x="5020147" y="1692557"/>
                </a:cubicBezTo>
                <a:cubicBezTo>
                  <a:pt x="5033930" y="1674836"/>
                  <a:pt x="5050525" y="1659305"/>
                  <a:pt x="5067772" y="1644932"/>
                </a:cubicBezTo>
                <a:cubicBezTo>
                  <a:pt x="5107776" y="1611595"/>
                  <a:pt x="5150492" y="1581652"/>
                  <a:pt x="5191597" y="1549682"/>
                </a:cubicBezTo>
                <a:cubicBezTo>
                  <a:pt x="5235559" y="1515490"/>
                  <a:pt x="5246060" y="1510849"/>
                  <a:pt x="5277322" y="1463957"/>
                </a:cubicBezTo>
                <a:cubicBezTo>
                  <a:pt x="5285198" y="1452143"/>
                  <a:pt x="5290022" y="1438557"/>
                  <a:pt x="5296372" y="1425857"/>
                </a:cubicBezTo>
                <a:cubicBezTo>
                  <a:pt x="5302919" y="1393121"/>
                  <a:pt x="5306454" y="1371519"/>
                  <a:pt x="5315422" y="1340132"/>
                </a:cubicBezTo>
                <a:cubicBezTo>
                  <a:pt x="5318180" y="1330478"/>
                  <a:pt x="5320992" y="1320785"/>
                  <a:pt x="5324947" y="1311557"/>
                </a:cubicBezTo>
                <a:cubicBezTo>
                  <a:pt x="5339449" y="1277720"/>
                  <a:pt x="5343915" y="1273580"/>
                  <a:pt x="5363047" y="1244882"/>
                </a:cubicBezTo>
                <a:cubicBezTo>
                  <a:pt x="5350566" y="1057664"/>
                  <a:pt x="5384907" y="1017790"/>
                  <a:pt x="5315422" y="901982"/>
                </a:cubicBezTo>
                <a:cubicBezTo>
                  <a:pt x="5307254" y="888369"/>
                  <a:pt x="5296372" y="876582"/>
                  <a:pt x="5286847" y="863882"/>
                </a:cubicBezTo>
                <a:cubicBezTo>
                  <a:pt x="5271290" y="817210"/>
                  <a:pt x="5286800" y="849541"/>
                  <a:pt x="5248747" y="806732"/>
                </a:cubicBezTo>
                <a:cubicBezTo>
                  <a:pt x="5187941" y="738325"/>
                  <a:pt x="5227713" y="756230"/>
                  <a:pt x="5163022" y="740057"/>
                </a:cubicBezTo>
                <a:cubicBezTo>
                  <a:pt x="5150322" y="727357"/>
                  <a:pt x="5136749" y="715474"/>
                  <a:pt x="5124922" y="701957"/>
                </a:cubicBezTo>
                <a:cubicBezTo>
                  <a:pt x="5114468" y="690010"/>
                  <a:pt x="5107572" y="675082"/>
                  <a:pt x="5096347" y="663857"/>
                </a:cubicBezTo>
                <a:cubicBezTo>
                  <a:pt x="5078812" y="646322"/>
                  <a:pt x="5059252" y="630817"/>
                  <a:pt x="5039197" y="616232"/>
                </a:cubicBezTo>
                <a:cubicBezTo>
                  <a:pt x="5024225" y="605343"/>
                  <a:pt x="5007191" y="597596"/>
                  <a:pt x="4991572" y="587657"/>
                </a:cubicBezTo>
                <a:cubicBezTo>
                  <a:pt x="4972256" y="575365"/>
                  <a:pt x="4954624" y="560331"/>
                  <a:pt x="4934422" y="549557"/>
                </a:cubicBezTo>
                <a:cubicBezTo>
                  <a:pt x="4906831" y="534842"/>
                  <a:pt x="4876421" y="525921"/>
                  <a:pt x="4848697" y="511457"/>
                </a:cubicBezTo>
                <a:cubicBezTo>
                  <a:pt x="4803308" y="487776"/>
                  <a:pt x="4764573" y="449321"/>
                  <a:pt x="4715347" y="435257"/>
                </a:cubicBezTo>
                <a:cubicBezTo>
                  <a:pt x="4693122" y="428907"/>
                  <a:pt x="4670246" y="424505"/>
                  <a:pt x="4648672" y="416207"/>
                </a:cubicBezTo>
                <a:cubicBezTo>
                  <a:pt x="4628793" y="408561"/>
                  <a:pt x="4611728" y="394367"/>
                  <a:pt x="4591522" y="387632"/>
                </a:cubicBezTo>
                <a:cubicBezTo>
                  <a:pt x="4573200" y="381525"/>
                  <a:pt x="4553373" y="381562"/>
                  <a:pt x="4534372" y="378107"/>
                </a:cubicBezTo>
                <a:cubicBezTo>
                  <a:pt x="4439059" y="360777"/>
                  <a:pt x="4537460" y="374217"/>
                  <a:pt x="4401022" y="359057"/>
                </a:cubicBezTo>
                <a:cubicBezTo>
                  <a:pt x="4343872" y="362232"/>
                  <a:pt x="4286235" y="360487"/>
                  <a:pt x="4229572" y="368582"/>
                </a:cubicBezTo>
                <a:cubicBezTo>
                  <a:pt x="4194989" y="373522"/>
                  <a:pt x="4202560" y="394031"/>
                  <a:pt x="4191472" y="416207"/>
                </a:cubicBezTo>
                <a:cubicBezTo>
                  <a:pt x="4175864" y="447424"/>
                  <a:pt x="4182427" y="444782"/>
                  <a:pt x="4162897" y="444782"/>
                </a:cubicBezTo>
                <a:lnTo>
                  <a:pt x="4200997" y="39715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28596" y="4572008"/>
            <a:ext cx="8534400" cy="67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迭代更新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fmllr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变换后，将变换与之前的变换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Compose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方法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compose-transforms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方法比较简单，不细说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脚本（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</a:rPr>
              <a:t>train_sat.sh 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5720" y="1142984"/>
            <a:ext cx="8677276" cy="4128480"/>
            <a:chOff x="285720" y="785794"/>
            <a:chExt cx="8677276" cy="4128480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285720" y="785794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最后估计一个说话人的语音模型：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428596" y="4572008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使用自适应的对齐和原始特征估计</a:t>
              </a:r>
              <a:r>
                <a:rPr lang="en-US" altLang="zh-CN" kern="0" dirty="0" err="1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gmm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参数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7224" y="1214422"/>
              <a:ext cx="6351587" cy="282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6" y="1433520"/>
            <a:ext cx="8550302" cy="4638686"/>
          </a:xfrm>
        </p:spPr>
        <p:txBody>
          <a:bodyPr>
            <a:normAutofit/>
          </a:bodyPr>
          <a:lstStyle/>
          <a:p>
            <a:pPr marL="550984" indent="-550984">
              <a:lnSpc>
                <a:spcPct val="80000"/>
              </a:lnSpc>
            </a:pPr>
            <a:r>
              <a:rPr lang="en-US" b="0" dirty="0" smtClean="0"/>
              <a:t>[1</a:t>
            </a:r>
            <a:r>
              <a:rPr lang="en-US" dirty="0" smtClean="0"/>
              <a:t>] Semi Tied Covariance Matrices for Hidden Markov </a:t>
            </a:r>
            <a:r>
              <a:rPr lang="en-US" dirty="0" smtClean="0"/>
              <a:t>Models;(</a:t>
            </a:r>
            <a:r>
              <a:rPr lang="en-US" smtClean="0"/>
              <a:t>M.J.F Gales)</a:t>
            </a:r>
            <a:endParaRPr lang="en-US" dirty="0" smtClean="0"/>
          </a:p>
          <a:p>
            <a:pPr marL="550984" indent="-550984">
              <a:lnSpc>
                <a:spcPct val="80000"/>
              </a:lnSpc>
            </a:pPr>
            <a:r>
              <a:rPr lang="en-US" dirty="0" smtClean="0"/>
              <a:t>[</a:t>
            </a:r>
            <a:r>
              <a:rPr lang="en-US" dirty="0" smtClean="0"/>
              <a:t>2] Maximum Likelihood Linear Transformation for HMM based Speech </a:t>
            </a:r>
            <a:r>
              <a:rPr lang="en-US" dirty="0" smtClean="0"/>
              <a:t>Recognition;(M.J.F Gales)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222250" y="457201"/>
            <a:ext cx="7620000" cy="5211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LDA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变换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5720" y="1071546"/>
            <a:ext cx="8677276" cy="4695853"/>
            <a:chOff x="500034" y="1071546"/>
            <a:chExt cx="8677276" cy="4695853"/>
          </a:xfrm>
        </p:grpSpPr>
        <p:grpSp>
          <p:nvGrpSpPr>
            <p:cNvPr id="20" name="组合 19"/>
            <p:cNvGrpSpPr/>
            <p:nvPr/>
          </p:nvGrpSpPr>
          <p:grpSpPr>
            <a:xfrm>
              <a:off x="642910" y="4572008"/>
              <a:ext cx="8534400" cy="1195391"/>
              <a:chOff x="461906" y="1285860"/>
              <a:chExt cx="8534400" cy="1195391"/>
            </a:xfrm>
          </p:grpSpPr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461906" y="1285860"/>
                <a:ext cx="8534400" cy="1007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68" tIns="46034" rIns="92068" bIns="46034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  <a:buFontTx/>
                  <a:buChar char="•"/>
                </a:pP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可以证明，最大化度量等价于求取特征值方程最大特征值</a:t>
                </a:r>
                <a:r>
                  <a:rPr lang="zh-CN" altLang="en-US" kern="0" dirty="0" smtClean="0">
                    <a:latin typeface="宋体" pitchFamily="2" charset="-122"/>
                    <a:ea typeface="宋体" pitchFamily="2" charset="-122"/>
                    <a:cs typeface="ＭＳ Ｐゴシック" charset="-128"/>
                  </a:rPr>
                  <a:t>：</a:t>
                </a: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endPara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endParaRPr>
              </a:p>
              <a:p>
                <a:pPr marL="285736" lvl="0" indent="-285736" eaLnBrk="1" hangingPunct="1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zh-CN" kern="0" dirty="0" smtClean="0">
                    <a:ea typeface="ＭＳ Ｐゴシック" charset="-128"/>
                    <a:cs typeface="ＭＳ Ｐゴシック" charset="-128"/>
                  </a:rPr>
                  <a:t>                                          </a:t>
                </a:r>
                <a:endParaRPr lang="en-US" altLang="zh-CN" kern="0" dirty="0" smtClean="0">
                  <a:solidFill>
                    <a:schemeClr val="tx1"/>
                  </a:solidFill>
                  <a:latin typeface="+mn-lt"/>
                  <a:ea typeface="ＭＳ Ｐゴシック" charset="-128"/>
                  <a:cs typeface="ＭＳ Ｐゴシック" charset="-128"/>
                </a:endParaRPr>
              </a:p>
            </p:txBody>
          </p:sp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57290" y="1785926"/>
                <a:ext cx="6465887" cy="695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1071546"/>
              <a:ext cx="7932737" cy="357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MLLT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变换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85720" y="1071546"/>
            <a:ext cx="8534400" cy="25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语音识别中常用的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GMM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模型中，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GMM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模型的协方差是对角的，每一个状态一个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GMM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模型用来作为特征的生成概率分布函数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.</a:t>
            </a:r>
          </a:p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可以使用协方差不是对角的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GMM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模型，基于如下几点考虑：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 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 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（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1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）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非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对角的情况比对角需要的混合数少；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 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 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（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2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）虽然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DiagGmm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可以用来近似任意概率分布，但我们希望</a:t>
            </a:r>
            <a:r>
              <a:rPr lang="en-US" altLang="zh-CN" kern="0" dirty="0" err="1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DiagGmm</a:t>
            </a: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更多的功能应该放在去刻画特征相关性之外的东西</a:t>
            </a: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.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86256"/>
            <a:ext cx="57245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下箭头 18"/>
          <p:cNvSpPr/>
          <p:nvPr/>
        </p:nvSpPr>
        <p:spPr>
          <a:xfrm>
            <a:off x="3714744" y="3357562"/>
            <a:ext cx="500066" cy="57150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00562" y="3500438"/>
            <a:ext cx="2643206" cy="34226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  <a:spAutoFit/>
          </a:bodyPr>
          <a:lstStyle/>
          <a:p>
            <a:pPr marL="285736" lvl="0" indent="-285736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kern="0" dirty="0" smtClean="0">
                <a:latin typeface="宋体" pitchFamily="2" charset="-122"/>
                <a:ea typeface="宋体" pitchFamily="2" charset="-122"/>
                <a:cs typeface="ＭＳ Ｐゴシック" charset="-128"/>
              </a:rPr>
              <a:t>对协方差矩阵进行变换</a:t>
            </a:r>
            <a:endParaRPr lang="en-US" altLang="zh-CN" kern="0" dirty="0" smtClean="0">
              <a:latin typeface="宋体" pitchFamily="2" charset="-122"/>
              <a:ea typeface="宋体" pitchFamily="2" charset="-122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MLLT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变换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4282" y="1071546"/>
            <a:ext cx="8715436" cy="4460879"/>
            <a:chOff x="214282" y="1071546"/>
            <a:chExt cx="8715436" cy="4460879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285720" y="1071546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要估计变换矩阵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H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，可以在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ML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框架下进行：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 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86446" y="1142984"/>
              <a:ext cx="13906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1857364"/>
              <a:ext cx="8715436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285720" y="4857760"/>
              <a:ext cx="8534400" cy="67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整个刻画，在已知特征在指定分量，由该分量生成的概率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（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1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）变换后的方差情况下的高斯生成概率取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Log   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MLLT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变换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5720" y="1071546"/>
            <a:ext cx="8677276" cy="4919687"/>
            <a:chOff x="285720" y="1071546"/>
            <a:chExt cx="8677276" cy="4919687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285720" y="1071546"/>
              <a:ext cx="8534400" cy="67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矩阵分析一些概念：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（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1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）代数余子式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 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428596" y="4214818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（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2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）相关性质（伴随矩阵）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928794" y="1428736"/>
              <a:ext cx="5600700" cy="2652715"/>
              <a:chOff x="1928794" y="1428736"/>
              <a:chExt cx="5600700" cy="2652715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928794" y="1785926"/>
                <a:ext cx="5600700" cy="2295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786050" y="1428736"/>
                <a:ext cx="971550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5786" y="4572008"/>
              <a:ext cx="2505075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71868" y="4714884"/>
              <a:ext cx="52673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1868" y="5429264"/>
              <a:ext cx="4648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MLLT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变换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5720" y="1071546"/>
            <a:ext cx="8686866" cy="5128612"/>
            <a:chOff x="285720" y="1071546"/>
            <a:chExt cx="8686866" cy="5128612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285720" y="1071546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最大化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Q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函数，进行一系列变换后：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 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1500174"/>
              <a:ext cx="6437313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9256" y="3714752"/>
              <a:ext cx="354333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28926" y="4929198"/>
              <a:ext cx="2809875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下箭头 13"/>
            <p:cNvSpPr/>
            <p:nvPr/>
          </p:nvSpPr>
          <p:spPr>
            <a:xfrm rot="18540838">
              <a:off x="1957583" y="4804575"/>
              <a:ext cx="571504" cy="71438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428596" y="5857892"/>
              <a:ext cx="8534400" cy="34226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这样，需要估计每个分量的</a:t>
              </a:r>
              <a:r>
                <a:rPr lang="zh-CN" altLang="en-US" kern="0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占有率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（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后验概率</a:t>
              </a: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）和</a:t>
              </a:r>
              <a:r>
                <a:rPr lang="zh-CN" altLang="en-US" kern="0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ＭＳ Ｐゴシック" charset="-128"/>
                </a:rPr>
                <a:t>协方差</a:t>
              </a:r>
              <a:endParaRPr lang="en-US" altLang="zh-CN" kern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cxnSp>
          <p:nvCxnSpPr>
            <p:cNvPr id="17" name="曲线连接符 16"/>
            <p:cNvCxnSpPr/>
            <p:nvPr/>
          </p:nvCxnSpPr>
          <p:spPr>
            <a:xfrm rot="16200000" flipH="1">
              <a:off x="2000232" y="4357694"/>
              <a:ext cx="1500198" cy="135732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曲线连接符 18"/>
          <p:cNvCxnSpPr/>
          <p:nvPr/>
        </p:nvCxnSpPr>
        <p:spPr>
          <a:xfrm rot="16200000" flipH="1">
            <a:off x="5107785" y="4893479"/>
            <a:ext cx="1285884" cy="357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57158" y="214290"/>
            <a:ext cx="83582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9" rIns="91430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0" lvl="1" algn="ctr">
              <a:spcBef>
                <a:spcPct val="0"/>
              </a:spcBef>
              <a:defRPr/>
            </a:pPr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MLLT</a:t>
            </a:r>
            <a:r>
              <a:rPr lang="zh-CN" alt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变换</a:t>
            </a:r>
            <a:endParaRPr lang="en-US" altLang="zh-CN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Date Placeholder 72"/>
          <p:cNvSpPr txBox="1">
            <a:spLocks/>
          </p:cNvSpPr>
          <p:nvPr/>
        </p:nvSpPr>
        <p:spPr>
          <a:xfrm>
            <a:off x="8299453" y="7118350"/>
            <a:ext cx="16637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17/10/27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5720" y="1071546"/>
            <a:ext cx="8534400" cy="4842860"/>
            <a:chOff x="285720" y="1071546"/>
            <a:chExt cx="8534400" cy="4842860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285720" y="1071546"/>
              <a:ext cx="8534400" cy="34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观察可知：</a:t>
              </a:r>
              <a:r>
                <a:rPr lang="en-US" altLang="zh-CN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   </a:t>
              </a:r>
              <a:endParaRPr lang="en-US" altLang="zh-CN" kern="0" dirty="0" smtClean="0"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609600" y="5572140"/>
              <a:ext cx="7891490" cy="34226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2068" tIns="46034" rIns="92068" bIns="46034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285736" lvl="0" indent="-285736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zh-CN" altLang="en-US" kern="0" dirty="0" smtClean="0">
                  <a:latin typeface="宋体" pitchFamily="2" charset="-122"/>
                  <a:ea typeface="宋体" pitchFamily="2" charset="-122"/>
                  <a:cs typeface="ＭＳ Ｐゴシック" charset="-128"/>
                </a:rPr>
                <a:t>这相当于在特征空间变换，同时高斯均值会变换</a:t>
              </a:r>
              <a:endParaRPr lang="en-US" altLang="zh-CN" kern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ＭＳ Ｐゴシック" charset="-128"/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2976" y="1500174"/>
              <a:ext cx="6399213" cy="3714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任意多边形 15"/>
            <p:cNvSpPr/>
            <p:nvPr/>
          </p:nvSpPr>
          <p:spPr>
            <a:xfrm>
              <a:off x="1543050" y="1381125"/>
              <a:ext cx="1765532" cy="620919"/>
            </a:xfrm>
            <a:custGeom>
              <a:avLst/>
              <a:gdLst>
                <a:gd name="connsiteX0" fmla="*/ 1609725 w 1765532"/>
                <a:gd name="connsiteY0" fmla="*/ 447675 h 620919"/>
                <a:gd name="connsiteX1" fmla="*/ 1485900 w 1765532"/>
                <a:gd name="connsiteY1" fmla="*/ 514350 h 620919"/>
                <a:gd name="connsiteX2" fmla="*/ 1428750 w 1765532"/>
                <a:gd name="connsiteY2" fmla="*/ 523875 h 620919"/>
                <a:gd name="connsiteX3" fmla="*/ 1381125 w 1765532"/>
                <a:gd name="connsiteY3" fmla="*/ 533400 h 620919"/>
                <a:gd name="connsiteX4" fmla="*/ 542925 w 1765532"/>
                <a:gd name="connsiteY4" fmla="*/ 571500 h 620919"/>
                <a:gd name="connsiteX5" fmla="*/ 447675 w 1765532"/>
                <a:gd name="connsiteY5" fmla="*/ 590550 h 620919"/>
                <a:gd name="connsiteX6" fmla="*/ 28575 w 1765532"/>
                <a:gd name="connsiteY6" fmla="*/ 571500 h 620919"/>
                <a:gd name="connsiteX7" fmla="*/ 0 w 1765532"/>
                <a:gd name="connsiteY7" fmla="*/ 504825 h 620919"/>
                <a:gd name="connsiteX8" fmla="*/ 9525 w 1765532"/>
                <a:gd name="connsiteY8" fmla="*/ 304800 h 620919"/>
                <a:gd name="connsiteX9" fmla="*/ 19050 w 1765532"/>
                <a:gd name="connsiteY9" fmla="*/ 219075 h 620919"/>
                <a:gd name="connsiteX10" fmla="*/ 95250 w 1765532"/>
                <a:gd name="connsiteY10" fmla="*/ 171450 h 620919"/>
                <a:gd name="connsiteX11" fmla="*/ 171450 w 1765532"/>
                <a:gd name="connsiteY11" fmla="*/ 114300 h 620919"/>
                <a:gd name="connsiteX12" fmla="*/ 257175 w 1765532"/>
                <a:gd name="connsiteY12" fmla="*/ 85725 h 620919"/>
                <a:gd name="connsiteX13" fmla="*/ 285750 w 1765532"/>
                <a:gd name="connsiteY13" fmla="*/ 76200 h 620919"/>
                <a:gd name="connsiteX14" fmla="*/ 371475 w 1765532"/>
                <a:gd name="connsiteY14" fmla="*/ 66675 h 620919"/>
                <a:gd name="connsiteX15" fmla="*/ 542925 w 1765532"/>
                <a:gd name="connsiteY15" fmla="*/ 28575 h 620919"/>
                <a:gd name="connsiteX16" fmla="*/ 590550 w 1765532"/>
                <a:gd name="connsiteY16" fmla="*/ 19050 h 620919"/>
                <a:gd name="connsiteX17" fmla="*/ 628650 w 1765532"/>
                <a:gd name="connsiteY17" fmla="*/ 9525 h 620919"/>
                <a:gd name="connsiteX18" fmla="*/ 685800 w 1765532"/>
                <a:gd name="connsiteY18" fmla="*/ 0 h 620919"/>
                <a:gd name="connsiteX19" fmla="*/ 971550 w 1765532"/>
                <a:gd name="connsiteY19" fmla="*/ 38100 h 620919"/>
                <a:gd name="connsiteX20" fmla="*/ 1181100 w 1765532"/>
                <a:gd name="connsiteY20" fmla="*/ 133350 h 620919"/>
                <a:gd name="connsiteX21" fmla="*/ 1371600 w 1765532"/>
                <a:gd name="connsiteY21" fmla="*/ 180975 h 620919"/>
                <a:gd name="connsiteX22" fmla="*/ 1447800 w 1765532"/>
                <a:gd name="connsiteY22" fmla="*/ 209550 h 620919"/>
                <a:gd name="connsiteX23" fmla="*/ 1476375 w 1765532"/>
                <a:gd name="connsiteY23" fmla="*/ 219075 h 620919"/>
                <a:gd name="connsiteX24" fmla="*/ 1504950 w 1765532"/>
                <a:gd name="connsiteY24" fmla="*/ 238125 h 620919"/>
                <a:gd name="connsiteX25" fmla="*/ 1581150 w 1765532"/>
                <a:gd name="connsiteY25" fmla="*/ 247650 h 620919"/>
                <a:gd name="connsiteX26" fmla="*/ 1609725 w 1765532"/>
                <a:gd name="connsiteY26" fmla="*/ 257175 h 620919"/>
                <a:gd name="connsiteX27" fmla="*/ 1724025 w 1765532"/>
                <a:gd name="connsiteY27" fmla="*/ 276225 h 620919"/>
                <a:gd name="connsiteX28" fmla="*/ 1743075 w 1765532"/>
                <a:gd name="connsiteY28" fmla="*/ 304800 h 620919"/>
                <a:gd name="connsiteX29" fmla="*/ 1743075 w 1765532"/>
                <a:gd name="connsiteY29" fmla="*/ 438150 h 620919"/>
                <a:gd name="connsiteX30" fmla="*/ 1714500 w 1765532"/>
                <a:gd name="connsiteY30" fmla="*/ 447675 h 620919"/>
                <a:gd name="connsiteX31" fmla="*/ 1685925 w 1765532"/>
                <a:gd name="connsiteY31" fmla="*/ 466725 h 620919"/>
                <a:gd name="connsiteX32" fmla="*/ 1609725 w 1765532"/>
                <a:gd name="connsiteY32" fmla="*/ 447675 h 62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65532" h="620919">
                  <a:moveTo>
                    <a:pt x="1609725" y="447675"/>
                  </a:moveTo>
                  <a:cubicBezTo>
                    <a:pt x="1576388" y="455612"/>
                    <a:pt x="1559403" y="489849"/>
                    <a:pt x="1485900" y="514350"/>
                  </a:cubicBezTo>
                  <a:cubicBezTo>
                    <a:pt x="1467578" y="520457"/>
                    <a:pt x="1447751" y="520420"/>
                    <a:pt x="1428750" y="523875"/>
                  </a:cubicBezTo>
                  <a:cubicBezTo>
                    <a:pt x="1412822" y="526771"/>
                    <a:pt x="1396900" y="529760"/>
                    <a:pt x="1381125" y="533400"/>
                  </a:cubicBezTo>
                  <a:cubicBezTo>
                    <a:pt x="1028274" y="614827"/>
                    <a:pt x="1623768" y="544479"/>
                    <a:pt x="542925" y="571500"/>
                  </a:cubicBezTo>
                  <a:cubicBezTo>
                    <a:pt x="511175" y="577850"/>
                    <a:pt x="480048" y="589915"/>
                    <a:pt x="447675" y="590550"/>
                  </a:cubicBezTo>
                  <a:cubicBezTo>
                    <a:pt x="97047" y="597425"/>
                    <a:pt x="176831" y="620919"/>
                    <a:pt x="28575" y="571500"/>
                  </a:cubicBezTo>
                  <a:cubicBezTo>
                    <a:pt x="24855" y="564061"/>
                    <a:pt x="0" y="518840"/>
                    <a:pt x="0" y="504825"/>
                  </a:cubicBezTo>
                  <a:cubicBezTo>
                    <a:pt x="0" y="438074"/>
                    <a:pt x="5085" y="371403"/>
                    <a:pt x="9525" y="304800"/>
                  </a:cubicBezTo>
                  <a:cubicBezTo>
                    <a:pt x="11437" y="276113"/>
                    <a:pt x="7992" y="245614"/>
                    <a:pt x="19050" y="219075"/>
                  </a:cubicBezTo>
                  <a:cubicBezTo>
                    <a:pt x="27050" y="199875"/>
                    <a:pt x="80033" y="181595"/>
                    <a:pt x="95250" y="171450"/>
                  </a:cubicBezTo>
                  <a:cubicBezTo>
                    <a:pt x="121668" y="153838"/>
                    <a:pt x="141329" y="124340"/>
                    <a:pt x="171450" y="114300"/>
                  </a:cubicBezTo>
                  <a:lnTo>
                    <a:pt x="257175" y="85725"/>
                  </a:lnTo>
                  <a:cubicBezTo>
                    <a:pt x="266700" y="82550"/>
                    <a:pt x="275771" y="77309"/>
                    <a:pt x="285750" y="76200"/>
                  </a:cubicBezTo>
                  <a:cubicBezTo>
                    <a:pt x="314325" y="73025"/>
                    <a:pt x="343149" y="71601"/>
                    <a:pt x="371475" y="66675"/>
                  </a:cubicBezTo>
                  <a:cubicBezTo>
                    <a:pt x="559621" y="33954"/>
                    <a:pt x="448630" y="49529"/>
                    <a:pt x="542925" y="28575"/>
                  </a:cubicBezTo>
                  <a:cubicBezTo>
                    <a:pt x="558729" y="25063"/>
                    <a:pt x="574746" y="22562"/>
                    <a:pt x="590550" y="19050"/>
                  </a:cubicBezTo>
                  <a:cubicBezTo>
                    <a:pt x="603329" y="16210"/>
                    <a:pt x="615813" y="12092"/>
                    <a:pt x="628650" y="9525"/>
                  </a:cubicBezTo>
                  <a:cubicBezTo>
                    <a:pt x="647588" y="5737"/>
                    <a:pt x="666750" y="3175"/>
                    <a:pt x="685800" y="0"/>
                  </a:cubicBezTo>
                  <a:cubicBezTo>
                    <a:pt x="781050" y="12700"/>
                    <a:pt x="877495" y="18414"/>
                    <a:pt x="971550" y="38100"/>
                  </a:cubicBezTo>
                  <a:cubicBezTo>
                    <a:pt x="1078871" y="60563"/>
                    <a:pt x="1091469" y="91522"/>
                    <a:pt x="1181100" y="133350"/>
                  </a:cubicBezTo>
                  <a:cubicBezTo>
                    <a:pt x="1241437" y="161507"/>
                    <a:pt x="1309032" y="160119"/>
                    <a:pt x="1371600" y="180975"/>
                  </a:cubicBezTo>
                  <a:cubicBezTo>
                    <a:pt x="1436460" y="202595"/>
                    <a:pt x="1356685" y="175382"/>
                    <a:pt x="1447800" y="209550"/>
                  </a:cubicBezTo>
                  <a:cubicBezTo>
                    <a:pt x="1457201" y="213075"/>
                    <a:pt x="1467395" y="214585"/>
                    <a:pt x="1476375" y="219075"/>
                  </a:cubicBezTo>
                  <a:cubicBezTo>
                    <a:pt x="1486614" y="224195"/>
                    <a:pt x="1493906" y="235113"/>
                    <a:pt x="1504950" y="238125"/>
                  </a:cubicBezTo>
                  <a:cubicBezTo>
                    <a:pt x="1529646" y="244860"/>
                    <a:pt x="1555750" y="244475"/>
                    <a:pt x="1581150" y="247650"/>
                  </a:cubicBezTo>
                  <a:cubicBezTo>
                    <a:pt x="1590675" y="250825"/>
                    <a:pt x="1599880" y="255206"/>
                    <a:pt x="1609725" y="257175"/>
                  </a:cubicBezTo>
                  <a:cubicBezTo>
                    <a:pt x="1647600" y="264750"/>
                    <a:pt x="1687650" y="263234"/>
                    <a:pt x="1724025" y="276225"/>
                  </a:cubicBezTo>
                  <a:cubicBezTo>
                    <a:pt x="1734806" y="280075"/>
                    <a:pt x="1736725" y="295275"/>
                    <a:pt x="1743075" y="304800"/>
                  </a:cubicBezTo>
                  <a:cubicBezTo>
                    <a:pt x="1755568" y="354771"/>
                    <a:pt x="1765532" y="376393"/>
                    <a:pt x="1743075" y="438150"/>
                  </a:cubicBezTo>
                  <a:cubicBezTo>
                    <a:pt x="1739644" y="447586"/>
                    <a:pt x="1723480" y="443185"/>
                    <a:pt x="1714500" y="447675"/>
                  </a:cubicBezTo>
                  <a:cubicBezTo>
                    <a:pt x="1704261" y="452795"/>
                    <a:pt x="1696554" y="462473"/>
                    <a:pt x="1685925" y="466725"/>
                  </a:cubicBezTo>
                  <a:cubicBezTo>
                    <a:pt x="1664464" y="475309"/>
                    <a:pt x="1643062" y="439738"/>
                    <a:pt x="1609725" y="447675"/>
                  </a:cubicBez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928794" y="4500570"/>
              <a:ext cx="1765532" cy="620919"/>
            </a:xfrm>
            <a:custGeom>
              <a:avLst/>
              <a:gdLst>
                <a:gd name="connsiteX0" fmla="*/ 1609725 w 1765532"/>
                <a:gd name="connsiteY0" fmla="*/ 447675 h 620919"/>
                <a:gd name="connsiteX1" fmla="*/ 1485900 w 1765532"/>
                <a:gd name="connsiteY1" fmla="*/ 514350 h 620919"/>
                <a:gd name="connsiteX2" fmla="*/ 1428750 w 1765532"/>
                <a:gd name="connsiteY2" fmla="*/ 523875 h 620919"/>
                <a:gd name="connsiteX3" fmla="*/ 1381125 w 1765532"/>
                <a:gd name="connsiteY3" fmla="*/ 533400 h 620919"/>
                <a:gd name="connsiteX4" fmla="*/ 542925 w 1765532"/>
                <a:gd name="connsiteY4" fmla="*/ 571500 h 620919"/>
                <a:gd name="connsiteX5" fmla="*/ 447675 w 1765532"/>
                <a:gd name="connsiteY5" fmla="*/ 590550 h 620919"/>
                <a:gd name="connsiteX6" fmla="*/ 28575 w 1765532"/>
                <a:gd name="connsiteY6" fmla="*/ 571500 h 620919"/>
                <a:gd name="connsiteX7" fmla="*/ 0 w 1765532"/>
                <a:gd name="connsiteY7" fmla="*/ 504825 h 620919"/>
                <a:gd name="connsiteX8" fmla="*/ 9525 w 1765532"/>
                <a:gd name="connsiteY8" fmla="*/ 304800 h 620919"/>
                <a:gd name="connsiteX9" fmla="*/ 19050 w 1765532"/>
                <a:gd name="connsiteY9" fmla="*/ 219075 h 620919"/>
                <a:gd name="connsiteX10" fmla="*/ 95250 w 1765532"/>
                <a:gd name="connsiteY10" fmla="*/ 171450 h 620919"/>
                <a:gd name="connsiteX11" fmla="*/ 171450 w 1765532"/>
                <a:gd name="connsiteY11" fmla="*/ 114300 h 620919"/>
                <a:gd name="connsiteX12" fmla="*/ 257175 w 1765532"/>
                <a:gd name="connsiteY12" fmla="*/ 85725 h 620919"/>
                <a:gd name="connsiteX13" fmla="*/ 285750 w 1765532"/>
                <a:gd name="connsiteY13" fmla="*/ 76200 h 620919"/>
                <a:gd name="connsiteX14" fmla="*/ 371475 w 1765532"/>
                <a:gd name="connsiteY14" fmla="*/ 66675 h 620919"/>
                <a:gd name="connsiteX15" fmla="*/ 542925 w 1765532"/>
                <a:gd name="connsiteY15" fmla="*/ 28575 h 620919"/>
                <a:gd name="connsiteX16" fmla="*/ 590550 w 1765532"/>
                <a:gd name="connsiteY16" fmla="*/ 19050 h 620919"/>
                <a:gd name="connsiteX17" fmla="*/ 628650 w 1765532"/>
                <a:gd name="connsiteY17" fmla="*/ 9525 h 620919"/>
                <a:gd name="connsiteX18" fmla="*/ 685800 w 1765532"/>
                <a:gd name="connsiteY18" fmla="*/ 0 h 620919"/>
                <a:gd name="connsiteX19" fmla="*/ 971550 w 1765532"/>
                <a:gd name="connsiteY19" fmla="*/ 38100 h 620919"/>
                <a:gd name="connsiteX20" fmla="*/ 1181100 w 1765532"/>
                <a:gd name="connsiteY20" fmla="*/ 133350 h 620919"/>
                <a:gd name="connsiteX21" fmla="*/ 1371600 w 1765532"/>
                <a:gd name="connsiteY21" fmla="*/ 180975 h 620919"/>
                <a:gd name="connsiteX22" fmla="*/ 1447800 w 1765532"/>
                <a:gd name="connsiteY22" fmla="*/ 209550 h 620919"/>
                <a:gd name="connsiteX23" fmla="*/ 1476375 w 1765532"/>
                <a:gd name="connsiteY23" fmla="*/ 219075 h 620919"/>
                <a:gd name="connsiteX24" fmla="*/ 1504950 w 1765532"/>
                <a:gd name="connsiteY24" fmla="*/ 238125 h 620919"/>
                <a:gd name="connsiteX25" fmla="*/ 1581150 w 1765532"/>
                <a:gd name="connsiteY25" fmla="*/ 247650 h 620919"/>
                <a:gd name="connsiteX26" fmla="*/ 1609725 w 1765532"/>
                <a:gd name="connsiteY26" fmla="*/ 257175 h 620919"/>
                <a:gd name="connsiteX27" fmla="*/ 1724025 w 1765532"/>
                <a:gd name="connsiteY27" fmla="*/ 276225 h 620919"/>
                <a:gd name="connsiteX28" fmla="*/ 1743075 w 1765532"/>
                <a:gd name="connsiteY28" fmla="*/ 304800 h 620919"/>
                <a:gd name="connsiteX29" fmla="*/ 1743075 w 1765532"/>
                <a:gd name="connsiteY29" fmla="*/ 438150 h 620919"/>
                <a:gd name="connsiteX30" fmla="*/ 1714500 w 1765532"/>
                <a:gd name="connsiteY30" fmla="*/ 447675 h 620919"/>
                <a:gd name="connsiteX31" fmla="*/ 1685925 w 1765532"/>
                <a:gd name="connsiteY31" fmla="*/ 466725 h 620919"/>
                <a:gd name="connsiteX32" fmla="*/ 1609725 w 1765532"/>
                <a:gd name="connsiteY32" fmla="*/ 447675 h 62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65532" h="620919">
                  <a:moveTo>
                    <a:pt x="1609725" y="447675"/>
                  </a:moveTo>
                  <a:cubicBezTo>
                    <a:pt x="1576388" y="455612"/>
                    <a:pt x="1559403" y="489849"/>
                    <a:pt x="1485900" y="514350"/>
                  </a:cubicBezTo>
                  <a:cubicBezTo>
                    <a:pt x="1467578" y="520457"/>
                    <a:pt x="1447751" y="520420"/>
                    <a:pt x="1428750" y="523875"/>
                  </a:cubicBezTo>
                  <a:cubicBezTo>
                    <a:pt x="1412822" y="526771"/>
                    <a:pt x="1396900" y="529760"/>
                    <a:pt x="1381125" y="533400"/>
                  </a:cubicBezTo>
                  <a:cubicBezTo>
                    <a:pt x="1028274" y="614827"/>
                    <a:pt x="1623768" y="544479"/>
                    <a:pt x="542925" y="571500"/>
                  </a:cubicBezTo>
                  <a:cubicBezTo>
                    <a:pt x="511175" y="577850"/>
                    <a:pt x="480048" y="589915"/>
                    <a:pt x="447675" y="590550"/>
                  </a:cubicBezTo>
                  <a:cubicBezTo>
                    <a:pt x="97047" y="597425"/>
                    <a:pt x="176831" y="620919"/>
                    <a:pt x="28575" y="571500"/>
                  </a:cubicBezTo>
                  <a:cubicBezTo>
                    <a:pt x="24855" y="564061"/>
                    <a:pt x="0" y="518840"/>
                    <a:pt x="0" y="504825"/>
                  </a:cubicBezTo>
                  <a:cubicBezTo>
                    <a:pt x="0" y="438074"/>
                    <a:pt x="5085" y="371403"/>
                    <a:pt x="9525" y="304800"/>
                  </a:cubicBezTo>
                  <a:cubicBezTo>
                    <a:pt x="11437" y="276113"/>
                    <a:pt x="7992" y="245614"/>
                    <a:pt x="19050" y="219075"/>
                  </a:cubicBezTo>
                  <a:cubicBezTo>
                    <a:pt x="27050" y="199875"/>
                    <a:pt x="80033" y="181595"/>
                    <a:pt x="95250" y="171450"/>
                  </a:cubicBezTo>
                  <a:cubicBezTo>
                    <a:pt x="121668" y="153838"/>
                    <a:pt x="141329" y="124340"/>
                    <a:pt x="171450" y="114300"/>
                  </a:cubicBezTo>
                  <a:lnTo>
                    <a:pt x="257175" y="85725"/>
                  </a:lnTo>
                  <a:cubicBezTo>
                    <a:pt x="266700" y="82550"/>
                    <a:pt x="275771" y="77309"/>
                    <a:pt x="285750" y="76200"/>
                  </a:cubicBezTo>
                  <a:cubicBezTo>
                    <a:pt x="314325" y="73025"/>
                    <a:pt x="343149" y="71601"/>
                    <a:pt x="371475" y="66675"/>
                  </a:cubicBezTo>
                  <a:cubicBezTo>
                    <a:pt x="559621" y="33954"/>
                    <a:pt x="448630" y="49529"/>
                    <a:pt x="542925" y="28575"/>
                  </a:cubicBezTo>
                  <a:cubicBezTo>
                    <a:pt x="558729" y="25063"/>
                    <a:pt x="574746" y="22562"/>
                    <a:pt x="590550" y="19050"/>
                  </a:cubicBezTo>
                  <a:cubicBezTo>
                    <a:pt x="603329" y="16210"/>
                    <a:pt x="615813" y="12092"/>
                    <a:pt x="628650" y="9525"/>
                  </a:cubicBezTo>
                  <a:cubicBezTo>
                    <a:pt x="647588" y="5737"/>
                    <a:pt x="666750" y="3175"/>
                    <a:pt x="685800" y="0"/>
                  </a:cubicBezTo>
                  <a:cubicBezTo>
                    <a:pt x="781050" y="12700"/>
                    <a:pt x="877495" y="18414"/>
                    <a:pt x="971550" y="38100"/>
                  </a:cubicBezTo>
                  <a:cubicBezTo>
                    <a:pt x="1078871" y="60563"/>
                    <a:pt x="1091469" y="91522"/>
                    <a:pt x="1181100" y="133350"/>
                  </a:cubicBezTo>
                  <a:cubicBezTo>
                    <a:pt x="1241437" y="161507"/>
                    <a:pt x="1309032" y="160119"/>
                    <a:pt x="1371600" y="180975"/>
                  </a:cubicBezTo>
                  <a:cubicBezTo>
                    <a:pt x="1436460" y="202595"/>
                    <a:pt x="1356685" y="175382"/>
                    <a:pt x="1447800" y="209550"/>
                  </a:cubicBezTo>
                  <a:cubicBezTo>
                    <a:pt x="1457201" y="213075"/>
                    <a:pt x="1467395" y="214585"/>
                    <a:pt x="1476375" y="219075"/>
                  </a:cubicBezTo>
                  <a:cubicBezTo>
                    <a:pt x="1486614" y="224195"/>
                    <a:pt x="1493906" y="235113"/>
                    <a:pt x="1504950" y="238125"/>
                  </a:cubicBezTo>
                  <a:cubicBezTo>
                    <a:pt x="1529646" y="244860"/>
                    <a:pt x="1555750" y="244475"/>
                    <a:pt x="1581150" y="247650"/>
                  </a:cubicBezTo>
                  <a:cubicBezTo>
                    <a:pt x="1590675" y="250825"/>
                    <a:pt x="1599880" y="255206"/>
                    <a:pt x="1609725" y="257175"/>
                  </a:cubicBezTo>
                  <a:cubicBezTo>
                    <a:pt x="1647600" y="264750"/>
                    <a:pt x="1687650" y="263234"/>
                    <a:pt x="1724025" y="276225"/>
                  </a:cubicBezTo>
                  <a:cubicBezTo>
                    <a:pt x="1734806" y="280075"/>
                    <a:pt x="1736725" y="295275"/>
                    <a:pt x="1743075" y="304800"/>
                  </a:cubicBezTo>
                  <a:cubicBezTo>
                    <a:pt x="1755568" y="354771"/>
                    <a:pt x="1765532" y="376393"/>
                    <a:pt x="1743075" y="438150"/>
                  </a:cubicBezTo>
                  <a:cubicBezTo>
                    <a:pt x="1739644" y="447586"/>
                    <a:pt x="1723480" y="443185"/>
                    <a:pt x="1714500" y="447675"/>
                  </a:cubicBezTo>
                  <a:cubicBezTo>
                    <a:pt x="1704261" y="452795"/>
                    <a:pt x="1696554" y="462473"/>
                    <a:pt x="1685925" y="466725"/>
                  </a:cubicBezTo>
                  <a:cubicBezTo>
                    <a:pt x="1664464" y="475309"/>
                    <a:pt x="1643062" y="439738"/>
                    <a:pt x="1609725" y="447675"/>
                  </a:cubicBezTo>
                  <a:close/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8849</TotalTime>
  <Words>1269</Words>
  <Application>Microsoft Office PowerPoint</Application>
  <PresentationFormat>全屏显示(4:3)</PresentationFormat>
  <Paragraphs>245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特征域变换</vt:lpstr>
      <vt:lpstr>概要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</cp:lastModifiedBy>
  <cp:revision>2569</cp:revision>
  <dcterms:modified xsi:type="dcterms:W3CDTF">2017-12-28T13:09:27Z</dcterms:modified>
</cp:coreProperties>
</file>