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6" r:id="rId6"/>
    <p:sldId id="288" r:id="rId7"/>
    <p:sldId id="269" r:id="rId8"/>
    <p:sldId id="308" r:id="rId9"/>
    <p:sldId id="310" r:id="rId10"/>
    <p:sldId id="309" r:id="rId11"/>
    <p:sldId id="307" r:id="rId12"/>
    <p:sldId id="30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864D41"/>
    <a:srgbClr val="8C564B"/>
    <a:srgbClr val="FF7F0E"/>
    <a:srgbClr val="2CA02C"/>
    <a:srgbClr val="D62728"/>
    <a:srgbClr val="446992"/>
    <a:srgbClr val="AEC2D8"/>
    <a:srgbClr val="98432A"/>
    <a:srgbClr val="D8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5634"/>
  </p:normalViewPr>
  <p:slideViewPr>
    <p:cSldViewPr snapToGrid="0" showGuides="1">
      <p:cViewPr>
        <p:scale>
          <a:sx n="66" d="100"/>
          <a:sy n="66" d="100"/>
        </p:scale>
        <p:origin x="232" y="-6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c9541a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c9541a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15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id" smtClean="0"/>
              <a:pPr algn="r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243228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id" smtClean="0"/>
              <a:pPr algn="r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6023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  <p:sldLayoutId id="2147483670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7/12/05/first-look-google-data-stud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hyperlink" Target="https://ayc-data.com/data_engineering/2020/02/06/serverless-data-pipelines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nisrina-rafifa-hanif-88ba8b201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Portofolio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2310234" cy="760288"/>
          </a:xfrm>
        </p:spPr>
        <p:txBody>
          <a:bodyPr/>
          <a:lstStyle/>
          <a:p>
            <a:r>
              <a:rPr lang="en-US" dirty="0"/>
              <a:t>Data Analyst</a:t>
            </a:r>
          </a:p>
          <a:p>
            <a:r>
              <a:rPr lang="en-US" dirty="0"/>
              <a:t>Nisrina Rafifa Hanif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5586426" cy="1479354"/>
          </a:xfrm>
        </p:spPr>
        <p:txBody>
          <a:bodyPr/>
          <a:lstStyle/>
          <a:p>
            <a:r>
              <a:rPr lang="en-US" dirty="0"/>
              <a:t>My name is Nisrina Rafifa Hanif. I am a fresh graduate from Informatics, Telkom University. I’m looking for a job to learn, contribute, and get experience working in a fast-paced environment. I have working experience in general administrative tasks and design. I have project experience in analyzing data using python and web development.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+62 81211834403 </a:t>
            </a:r>
          </a:p>
          <a:p>
            <a:r>
              <a:rPr lang="de-DE" dirty="0"/>
              <a:t>nisrinarafifahanif@gmail.com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6695759" y="0"/>
            <a:ext cx="4570883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51568"/>
            <a:ext cx="8649208" cy="886822"/>
          </a:xfrm>
        </p:spPr>
        <p:txBody>
          <a:bodyPr/>
          <a:lstStyle/>
          <a:p>
            <a:r>
              <a:rPr lang="en-US" altLang="zh-CN" sz="2800" dirty="0"/>
              <a:t>Big Data Analytics Virtual Internship Experience</a:t>
            </a:r>
            <a:br>
              <a:rPr lang="en-US" altLang="zh-CN" sz="2800" dirty="0"/>
            </a:br>
            <a:r>
              <a:rPr lang="en-US" altLang="zh-CN" sz="2800" dirty="0"/>
              <a:t>PT. Kimia </a:t>
            </a:r>
            <a:r>
              <a:rPr lang="en-US" altLang="zh-CN" sz="2800" dirty="0" err="1"/>
              <a:t>Farma</a:t>
            </a:r>
            <a:r>
              <a:rPr lang="en-US" altLang="zh-CN" sz="2800" dirty="0"/>
              <a:t> (October 2022)</a:t>
            </a:r>
            <a:endParaRPr lang="en-US" sz="280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004035"/>
            <a:ext cx="4016248" cy="2766087"/>
          </a:xfrm>
        </p:spPr>
        <p:txBody>
          <a:bodyPr/>
          <a:lstStyle/>
          <a:p>
            <a:r>
              <a:rPr lang="en-US" altLang="zh-CN" sz="1600" dirty="0"/>
              <a:t>Finishing various tasks related to the activity of Big Data Analytics from Kimia </a:t>
            </a:r>
            <a:r>
              <a:rPr lang="en-US" altLang="zh-CN" sz="1600" dirty="0" err="1"/>
              <a:t>Farma</a:t>
            </a:r>
            <a:r>
              <a:rPr lang="en-US" altLang="zh-CN" sz="1600" dirty="0"/>
              <a:t>, such as 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Design Data Mart Dengan Querying in Big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Visualization and Dashboarding in Google Data Studio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Tools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EE5A17-35AC-9C21-934B-A94BFD84F499}"/>
              </a:ext>
            </a:extLst>
          </p:cNvPr>
          <p:cNvGrpSpPr/>
          <p:nvPr/>
        </p:nvGrpSpPr>
        <p:grpSpPr>
          <a:xfrm>
            <a:off x="589285" y="4770122"/>
            <a:ext cx="3373697" cy="756596"/>
            <a:chOff x="484632" y="5220271"/>
            <a:chExt cx="2777336" cy="65469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81E7540-F1B1-F754-9DF0-31A3F0B76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190412" y="5220271"/>
              <a:ext cx="1071556" cy="654695"/>
            </a:xfrm>
            <a:prstGeom prst="rect">
              <a:avLst/>
            </a:prstGeom>
            <a:effectLst/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DD54C2-BA44-FEFA-B7F6-8BF0A84C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84632" y="5333558"/>
              <a:ext cx="1367535" cy="47709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026322-CB0F-B690-724D-7B65D62334A7}"/>
              </a:ext>
            </a:extLst>
          </p:cNvPr>
          <p:cNvSpPr txBox="1"/>
          <p:nvPr/>
        </p:nvSpPr>
        <p:spPr>
          <a:xfrm>
            <a:off x="3312160" y="6362940"/>
            <a:ext cx="887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https://lookerstudio.google.com/embed/reporting/c834ccd8-367c-4bab-92b5-21844aeac538/page/JZnTD</a:t>
            </a:r>
            <a:endParaRPr lang="en-ID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15297-C6B6-9D0E-8763-540EC7B12F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00" r="12833"/>
          <a:stretch/>
        </p:blipFill>
        <p:spPr>
          <a:xfrm>
            <a:off x="5444454" y="1589043"/>
            <a:ext cx="6158261" cy="46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88513"/>
            <a:ext cx="11360800" cy="5513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Data Mart Dengan Querying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C4B389-34D2-7B91-B5EE-245839A05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50" y="2055553"/>
            <a:ext cx="5464631" cy="18487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C4A66D2-A9EE-1FD7-48F7-82CC61A0794A}"/>
              </a:ext>
            </a:extLst>
          </p:cNvPr>
          <p:cNvSpPr txBox="1">
            <a:spLocks/>
          </p:cNvSpPr>
          <p:nvPr/>
        </p:nvSpPr>
        <p:spPr>
          <a:xfrm>
            <a:off x="415600" y="1316896"/>
            <a:ext cx="4518122" cy="5174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000" dirty="0"/>
              <a:t>Query </a:t>
            </a:r>
            <a:r>
              <a:rPr lang="en-US" sz="2000" dirty="0" err="1"/>
              <a:t>Agregat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endParaRPr lang="en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3F5CD-4012-E579-8A02-64E3667E1F7D}"/>
              </a:ext>
            </a:extLst>
          </p:cNvPr>
          <p:cNvSpPr txBox="1"/>
          <p:nvPr/>
        </p:nvSpPr>
        <p:spPr>
          <a:xfrm>
            <a:off x="479141" y="4217010"/>
            <a:ext cx="10961019" cy="1672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Terdapat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dataset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dengan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dirty="0" err="1">
                <a:solidFill>
                  <a:srgbClr val="595959"/>
                </a:solidFill>
                <a:latin typeface="ArialMT"/>
              </a:rPr>
              <a:t>tabel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1" dirty="0" err="1">
                <a:solidFill>
                  <a:srgbClr val="595959"/>
                </a:solidFill>
                <a:latin typeface="ArialMT"/>
              </a:rPr>
              <a:t>Pelanggan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, </a:t>
            </a:r>
            <a:r>
              <a:rPr lang="en-ID" sz="1400" b="1" dirty="0" err="1">
                <a:solidFill>
                  <a:srgbClr val="595959"/>
                </a:solidFill>
                <a:latin typeface="ArialMT"/>
              </a:rPr>
              <a:t>Penjualan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 dan </a:t>
            </a:r>
            <a:r>
              <a:rPr lang="en-ID" sz="1400" b="1" dirty="0" err="1">
                <a:solidFill>
                  <a:srgbClr val="595959"/>
                </a:solidFill>
                <a:latin typeface="ArialMT"/>
              </a:rPr>
              <a:t>Barang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. 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Dari 3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tabel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tersebut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digabungkan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dirty="0" err="1">
                <a:solidFill>
                  <a:srgbClr val="595959"/>
                </a:solidFill>
                <a:latin typeface="ArialMT"/>
              </a:rPr>
              <a:t>u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ntuk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membuat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1" dirty="0">
                <a:solidFill>
                  <a:srgbClr val="595959"/>
                </a:solidFill>
                <a:latin typeface="ArialMT"/>
              </a:rPr>
              <a:t>D</a:t>
            </a: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atamart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,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akan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ada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2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langkah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1. </a:t>
            </a:r>
            <a:r>
              <a:rPr lang="en-ID" sz="1400" b="1" i="0" u="none" strike="noStrike" baseline="0" dirty="0" err="1">
                <a:solidFill>
                  <a:srgbClr val="595959"/>
                </a:solidFill>
                <a:latin typeface="ArialMT"/>
              </a:rPr>
              <a:t>Tabel</a:t>
            </a: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 Base :  </a:t>
            </a:r>
            <a:r>
              <a:rPr lang="en-ID" sz="1400" dirty="0" err="1">
                <a:solidFill>
                  <a:srgbClr val="595959"/>
                </a:solidFill>
                <a:latin typeface="ArialMT"/>
              </a:rPr>
              <a:t>Penggabungan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dirty="0" err="1">
                <a:solidFill>
                  <a:srgbClr val="595959"/>
                </a:solidFill>
                <a:latin typeface="ArialMT"/>
              </a:rPr>
              <a:t>dengan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1" dirty="0" err="1">
                <a:solidFill>
                  <a:srgbClr val="595959"/>
                </a:solidFill>
                <a:latin typeface="ArialMT"/>
              </a:rPr>
              <a:t>id_penjualan</a:t>
            </a:r>
            <a:r>
              <a:rPr lang="en-ID" sz="1400" b="1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dirty="0" err="1">
                <a:solidFill>
                  <a:srgbClr val="595959"/>
                </a:solidFill>
                <a:latin typeface="ArialMT"/>
              </a:rPr>
              <a:t>sebagai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Primary Key 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(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yaitu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penggabungan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antara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1" i="0" u="none" strike="noStrike" baseline="0" dirty="0" err="1">
                <a:solidFill>
                  <a:srgbClr val="595959"/>
                </a:solidFill>
                <a:latin typeface="ArialMT"/>
              </a:rPr>
              <a:t>id_invoice</a:t>
            </a: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dan </a:t>
            </a:r>
            <a:r>
              <a:rPr lang="en-ID" sz="1400" b="1" i="0" u="none" strike="noStrike" baseline="0" dirty="0" err="1">
                <a:solidFill>
                  <a:srgbClr val="595959"/>
                </a:solidFill>
                <a:latin typeface="ArialMT"/>
              </a:rPr>
              <a:t>id_barang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)</a:t>
            </a:r>
            <a:endParaRPr lang="it-IT" sz="1400" b="0" i="0" u="none" strike="noStrike" baseline="0" dirty="0">
              <a:solidFill>
                <a:srgbClr val="595959"/>
              </a:solidFill>
              <a:latin typeface="ArialMT"/>
            </a:endParaRPr>
          </a:p>
          <a:p>
            <a:pPr algn="just">
              <a:lnSpc>
                <a:spcPct val="150000"/>
              </a:lnSpc>
            </a:pP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2. </a:t>
            </a:r>
            <a:r>
              <a:rPr lang="en-ID" sz="1400" b="1" i="0" u="none" strike="noStrike" baseline="0" dirty="0" err="1">
                <a:solidFill>
                  <a:srgbClr val="595959"/>
                </a:solidFill>
                <a:latin typeface="ArialMT"/>
              </a:rPr>
              <a:t>Tabel</a:t>
            </a: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1" dirty="0">
                <a:solidFill>
                  <a:srgbClr val="595959"/>
                </a:solidFill>
                <a:latin typeface="ArialMT"/>
              </a:rPr>
              <a:t>A</a:t>
            </a:r>
            <a:r>
              <a:rPr lang="en-ID" sz="1400" b="1" i="0" u="none" strike="noStrike" baseline="0" dirty="0">
                <a:solidFill>
                  <a:srgbClr val="595959"/>
                </a:solidFill>
                <a:latin typeface="ArialMT"/>
              </a:rPr>
              <a:t>ggregate 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: </a:t>
            </a:r>
            <a:r>
              <a:rPr lang="en-ID" sz="1400" dirty="0" err="1">
                <a:solidFill>
                  <a:srgbClr val="595959"/>
                </a:solidFill>
                <a:latin typeface="ArialMT"/>
              </a:rPr>
              <a:t>T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urunan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dari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tabel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base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dimana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data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dikelompokkan</a:t>
            </a:r>
            <a:r>
              <a:rPr lang="en-ID" sz="1400" b="0" i="0" u="none" strike="noStrike" baseline="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ID" sz="1400" b="0" i="0" u="none" strike="noStrike" baseline="0" dirty="0" err="1">
                <a:solidFill>
                  <a:srgbClr val="595959"/>
                </a:solidFill>
                <a:latin typeface="ArialMT"/>
              </a:rPr>
              <a:t>berdasarkan</a:t>
            </a:r>
            <a:r>
              <a:rPr lang="en-ID" sz="1400" dirty="0">
                <a:solidFill>
                  <a:srgbClr val="595959"/>
                </a:solidFill>
                <a:latin typeface="ArialMT"/>
              </a:rPr>
              <a:t> </a:t>
            </a:r>
            <a:r>
              <a:rPr lang="en-US" sz="1400" b="1" i="0" u="none" strike="noStrike" baseline="0" dirty="0" err="1">
                <a:solidFill>
                  <a:srgbClr val="595959"/>
                </a:solidFill>
                <a:latin typeface="ArialMT"/>
              </a:rPr>
              <a:t>tanggal</a:t>
            </a:r>
            <a:r>
              <a:rPr lang="en-US" sz="1400" b="1" i="0" u="none" strike="noStrike" baseline="0" dirty="0">
                <a:solidFill>
                  <a:srgbClr val="595959"/>
                </a:solidFill>
                <a:latin typeface="ArialMT"/>
              </a:rPr>
              <a:t>, </a:t>
            </a:r>
            <a:r>
              <a:rPr lang="en-US" sz="1400" b="1" i="0" u="none" strike="noStrike" baseline="0" dirty="0" err="1">
                <a:solidFill>
                  <a:srgbClr val="595959"/>
                </a:solidFill>
                <a:latin typeface="ArialMT"/>
              </a:rPr>
              <a:t>id_customer</a:t>
            </a:r>
            <a:r>
              <a:rPr lang="en-US" sz="1400" b="1" i="0" u="none" strike="noStrike" baseline="0" dirty="0">
                <a:solidFill>
                  <a:srgbClr val="595959"/>
                </a:solidFill>
                <a:latin typeface="ArialMT"/>
              </a:rPr>
              <a:t> dan </a:t>
            </a:r>
            <a:r>
              <a:rPr lang="en-US" sz="1400" b="1" i="0" u="none" strike="noStrike" baseline="0" dirty="0" err="1">
                <a:solidFill>
                  <a:srgbClr val="595959"/>
                </a:solidFill>
                <a:latin typeface="ArialMT"/>
              </a:rPr>
              <a:t>id_invoice</a:t>
            </a:r>
            <a:r>
              <a:rPr lang="en-US" sz="1400" b="1" dirty="0">
                <a:solidFill>
                  <a:srgbClr val="595959"/>
                </a:solidFill>
                <a:latin typeface="ArialMT"/>
              </a:rPr>
              <a:t>. </a:t>
            </a:r>
            <a:r>
              <a:rPr lang="it-IT" sz="1400" b="0" i="0" u="none" strike="noStrike" baseline="0" dirty="0">
                <a:solidFill>
                  <a:srgbClr val="595959"/>
                </a:solidFill>
                <a:latin typeface="ArialMT"/>
              </a:rPr>
              <a:t>Tabel aggregate disimpan di dalam datamart</a:t>
            </a:r>
            <a:endParaRPr lang="en-ID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EFE9B9-B62B-5133-CA1F-9F0494556D08}"/>
              </a:ext>
            </a:extLst>
          </p:cNvPr>
          <p:cNvSpPr txBox="1">
            <a:spLocks/>
          </p:cNvSpPr>
          <p:nvPr/>
        </p:nvSpPr>
        <p:spPr>
          <a:xfrm>
            <a:off x="5959650" y="1316895"/>
            <a:ext cx="4518122" cy="5174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000" dirty="0"/>
              <a:t>Query </a:t>
            </a:r>
            <a:r>
              <a:rPr lang="en-US" sz="2000" dirty="0" err="1"/>
              <a:t>Tabel</a:t>
            </a:r>
            <a:r>
              <a:rPr lang="en-US" sz="2000" dirty="0"/>
              <a:t> Base</a:t>
            </a: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763CEA-D689-E458-D5C9-19CE7C895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41" y="1967069"/>
            <a:ext cx="5101280" cy="2025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39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F940-6D7A-860C-2B23-CF3A5CF2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3E083-5A75-5EDB-D96F-85E6DD4E9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d" smtClean="0"/>
              <a:pPr algn="r"/>
              <a:t>5</a:t>
            </a:fld>
            <a:endParaRPr lang="id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7C16EFD-80BD-D1DD-B32D-ECC200848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59339"/>
              </p:ext>
            </p:extLst>
          </p:nvPr>
        </p:nvGraphicFramePr>
        <p:xfrm>
          <a:off x="4876800" y="1329633"/>
          <a:ext cx="6404650" cy="47603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5948">
                  <a:extLst>
                    <a:ext uri="{9D8B030D-6E8A-4147-A177-3AD203B41FA5}">
                      <a16:colId xmlns:a16="http://schemas.microsoft.com/office/drawing/2014/main" val="3018879134"/>
                    </a:ext>
                  </a:extLst>
                </a:gridCol>
                <a:gridCol w="2078702">
                  <a:extLst>
                    <a:ext uri="{9D8B030D-6E8A-4147-A177-3AD203B41FA5}">
                      <a16:colId xmlns:a16="http://schemas.microsoft.com/office/drawing/2014/main" val="2471271542"/>
                    </a:ext>
                  </a:extLst>
                </a:gridCol>
              </a:tblGrid>
              <a:tr h="436238">
                <a:tc>
                  <a:txBody>
                    <a:bodyPr/>
                    <a:lstStyle/>
                    <a:p>
                      <a:r>
                        <a:rPr lang="en-US" b="0" dirty="0" err="1"/>
                        <a:t>Deskripsi</a:t>
                      </a:r>
                      <a:r>
                        <a:rPr lang="en-US" b="0" dirty="0"/>
                        <a:t> field</a:t>
                      </a:r>
                      <a:endParaRPr lang="en-ID" b="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Key</a:t>
                      </a:r>
                      <a:endParaRPr lang="en-ID" b="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763481267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ID" sz="1200" b="0" i="0" u="none" strike="noStrike" baseline="0" dirty="0">
                          <a:solidFill>
                            <a:schemeClr val="tx1"/>
                          </a:solidFill>
                          <a:latin typeface="ArialMT"/>
                        </a:rPr>
                        <a:t>CONCAT </a:t>
                      </a:r>
                      <a:r>
                        <a:rPr lang="en-ID" sz="1200" b="0" i="0" u="none" strike="noStrike" baseline="0" dirty="0" err="1">
                          <a:solidFill>
                            <a:schemeClr val="tx1"/>
                          </a:solidFill>
                          <a:latin typeface="ArialMT"/>
                        </a:rPr>
                        <a:t>id_invoice</a:t>
                      </a:r>
                      <a:r>
                        <a:rPr lang="en-ID" sz="1200" b="0" i="0" u="none" strike="noStrike" baseline="0" dirty="0">
                          <a:solidFill>
                            <a:schemeClr val="tx1"/>
                          </a:solidFill>
                          <a:latin typeface="ArialMT"/>
                        </a:rPr>
                        <a:t> dan </a:t>
                      </a:r>
                      <a:r>
                        <a:rPr lang="en-ID" sz="1200" b="0" i="0" u="none" strike="noStrike" baseline="0" dirty="0" err="1">
                          <a:solidFill>
                            <a:schemeClr val="tx1"/>
                          </a:solidFill>
                          <a:latin typeface="ArialMT"/>
                        </a:rPr>
                        <a:t>id_barang</a:t>
                      </a:r>
                      <a:endParaRPr lang="en-ID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Primary KEY</a:t>
                      </a:r>
                      <a:endParaRPr lang="en-ID" sz="1200" b="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481889707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US" sz="1200" dirty="0"/>
                        <a:t>Id Invoice Distributor yang supply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ke </a:t>
                      </a:r>
                      <a:r>
                        <a:rPr lang="en-US" sz="1200" dirty="0" err="1"/>
                        <a:t>pelanggan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341607499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Tanggal </a:t>
                      </a:r>
                      <a:r>
                        <a:rPr lang="en-US" sz="1200" dirty="0" err="1"/>
                        <a:t>transaksi</a:t>
                      </a:r>
                      <a:r>
                        <a:rPr lang="en-US" sz="1200" dirty="0"/>
                        <a:t> dilakukan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6812073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Id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, key join ke </a:t>
                      </a:r>
                      <a:r>
                        <a:rPr lang="en-US" sz="1200" dirty="0" err="1"/>
                        <a:t>tabel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barang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957643091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US" sz="1200" dirty="0"/>
                        <a:t>Nama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dibeli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20098946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Harga </a:t>
                      </a:r>
                      <a:r>
                        <a:rPr lang="en-US" sz="1200" dirty="0" err="1"/>
                        <a:t>perbarang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dibeli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Foreign KEY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54929438"/>
                  </a:ext>
                </a:extLst>
              </a:tr>
              <a:tr h="398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Kemasan</a:t>
                      </a:r>
                      <a:r>
                        <a:rPr lang="en-US" sz="1200" dirty="0"/>
                        <a:t> untuk </a:t>
                      </a:r>
                      <a:r>
                        <a:rPr lang="en-US" sz="1200" dirty="0" err="1"/>
                        <a:t>tiap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penjaulan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0810712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dibeli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857985370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US" sz="1200" dirty="0"/>
                        <a:t>Harga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dikali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barang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Harga * </a:t>
                      </a:r>
                      <a:r>
                        <a:rPr lang="en-US" sz="1200" dirty="0" err="1"/>
                        <a:t>jumlah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6973285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Mata uang rupiah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155403901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Tabel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2523843491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US" sz="1200" dirty="0"/>
                        <a:t>Kode </a:t>
                      </a:r>
                      <a:r>
                        <a:rPr lang="en-US" sz="1200" dirty="0" err="1"/>
                        <a:t>barang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2981805597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r>
                        <a:rPr lang="en-US" sz="1200" dirty="0"/>
                        <a:t>Id costumer, key join ke </a:t>
                      </a:r>
                      <a:r>
                        <a:rPr lang="en-US" sz="1200" dirty="0" err="1"/>
                        <a:t>tabel</a:t>
                      </a:r>
                      <a:r>
                        <a:rPr lang="en-US" sz="1200" dirty="0"/>
                        <a:t> costumer</a:t>
                      </a:r>
                      <a:endParaRPr lang="en-ID" sz="1200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Foreign KEY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14160782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E052D12-59BC-499F-DF49-CE152728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329633"/>
            <a:ext cx="4148495" cy="4760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46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F940-6D7A-860C-2B23-CF3A5CF2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3E083-5A75-5EDB-D96F-85E6DD4E9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d" smtClean="0"/>
              <a:pPr algn="r"/>
              <a:t>6</a:t>
            </a:fld>
            <a:endParaRPr lang="id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7C16EFD-80BD-D1DD-B32D-ECC200848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64269"/>
              </p:ext>
            </p:extLst>
          </p:nvPr>
        </p:nvGraphicFramePr>
        <p:xfrm>
          <a:off x="4876800" y="1329633"/>
          <a:ext cx="6558013" cy="187761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58013">
                  <a:extLst>
                    <a:ext uri="{9D8B030D-6E8A-4147-A177-3AD203B41FA5}">
                      <a16:colId xmlns:a16="http://schemas.microsoft.com/office/drawing/2014/main" val="3018879134"/>
                    </a:ext>
                  </a:extLst>
                </a:gridCol>
              </a:tblGrid>
              <a:tr h="469405">
                <a:tc>
                  <a:txBody>
                    <a:bodyPr/>
                    <a:lstStyle/>
                    <a:p>
                      <a:r>
                        <a:rPr lang="en-US" b="0" dirty="0" err="1"/>
                        <a:t>Deskripsi</a:t>
                      </a:r>
                      <a:r>
                        <a:rPr lang="en-US" b="0" dirty="0"/>
                        <a:t> field</a:t>
                      </a:r>
                      <a:endParaRPr lang="en-ID" b="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763481267"/>
                  </a:ext>
                </a:extLst>
              </a:tr>
              <a:tr h="352053">
                <a:tc>
                  <a:txBody>
                    <a:bodyPr/>
                    <a:lstStyle/>
                    <a:p>
                      <a:r>
                        <a:rPr lang="en-US" sz="12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r>
                        <a:rPr lang="en-ID" sz="12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ama </a:t>
                      </a:r>
                      <a:r>
                        <a:rPr lang="en-ID" sz="1200" b="0" i="0" u="none" strike="noStrike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pelanggan</a:t>
                      </a:r>
                      <a:endParaRPr lang="en-ID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481889707"/>
                  </a:ext>
                </a:extLst>
              </a:tr>
              <a:tr h="352053">
                <a:tc>
                  <a:txBody>
                    <a:bodyPr/>
                    <a:lstStyle/>
                    <a:p>
                      <a:r>
                        <a:rPr lang="en-US" sz="1200" dirty="0"/>
                        <a:t>Id group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341607499"/>
                  </a:ext>
                </a:extLst>
              </a:tr>
              <a:tr h="352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Id sales </a:t>
                      </a:r>
                      <a:r>
                        <a:rPr lang="en-US" sz="1200" dirty="0" err="1"/>
                        <a:t>cabang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cabang</a:t>
                      </a:r>
                      <a:r>
                        <a:rPr lang="en-US" sz="1200" dirty="0"/>
                        <a:t> yang Menerima supply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68120733"/>
                  </a:ext>
                </a:extLst>
              </a:tr>
              <a:tr h="352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Kategori </a:t>
                      </a:r>
                      <a:r>
                        <a:rPr lang="en-US" sz="1200" dirty="0" err="1"/>
                        <a:t>cabang</a:t>
                      </a:r>
                      <a:r>
                        <a:rPr lang="en-US" sz="1200" dirty="0"/>
                        <a:t> (Klink atau </a:t>
                      </a:r>
                      <a:r>
                        <a:rPr lang="en-US" sz="1200" dirty="0" err="1"/>
                        <a:t>Apotek</a:t>
                      </a:r>
                      <a:r>
                        <a:rPr lang="en-US" sz="1200" dirty="0"/>
                        <a:t>)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9576430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37C64A8-AFFB-4DBD-F8BB-0BE89215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774133"/>
            <a:ext cx="4148495" cy="1433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FC37E-A269-8307-DF34-31FB0A09E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982"/>
          <a:stretch/>
        </p:blipFill>
        <p:spPr>
          <a:xfrm>
            <a:off x="415600" y="1329633"/>
            <a:ext cx="4148495" cy="334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F940-6D7A-860C-2B23-CF3A5CF2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3E083-5A75-5EDB-D96F-85E6DD4E9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d" smtClean="0"/>
              <a:pPr algn="r"/>
              <a:t>7</a:t>
            </a:fld>
            <a:endParaRPr lang="id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7C16EFD-80BD-D1DD-B32D-ECC200848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34357"/>
              </p:ext>
            </p:extLst>
          </p:nvPr>
        </p:nvGraphicFramePr>
        <p:xfrm>
          <a:off x="4735630" y="1551488"/>
          <a:ext cx="6560982" cy="43166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60982">
                  <a:extLst>
                    <a:ext uri="{9D8B030D-6E8A-4147-A177-3AD203B41FA5}">
                      <a16:colId xmlns:a16="http://schemas.microsoft.com/office/drawing/2014/main" val="3018879134"/>
                    </a:ext>
                  </a:extLst>
                </a:gridCol>
              </a:tblGrid>
              <a:tr h="455014">
                <a:tc>
                  <a:txBody>
                    <a:bodyPr/>
                    <a:lstStyle/>
                    <a:p>
                      <a:r>
                        <a:rPr lang="en-US" b="0" dirty="0" err="1"/>
                        <a:t>Deskripsi</a:t>
                      </a:r>
                      <a:r>
                        <a:rPr lang="en-US" b="0" dirty="0"/>
                        <a:t> field</a:t>
                      </a:r>
                      <a:endParaRPr lang="en-ID" b="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763481267"/>
                  </a:ext>
                </a:extLst>
              </a:tr>
              <a:tr h="385856">
                <a:tc>
                  <a:txBody>
                    <a:bodyPr/>
                    <a:lstStyle/>
                    <a:p>
                      <a:r>
                        <a:rPr lang="en-US" sz="12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ID" sz="12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d invoice</a:t>
                      </a:r>
                      <a:endParaRPr lang="en-ID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481889707"/>
                  </a:ext>
                </a:extLst>
              </a:tr>
              <a:tr h="34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Tanggal </a:t>
                      </a:r>
                      <a:r>
                        <a:rPr lang="en-US" sz="1200" dirty="0" err="1"/>
                        <a:t>transaksi</a:t>
                      </a:r>
                      <a:r>
                        <a:rPr lang="en-US" sz="1200" dirty="0"/>
                        <a:t> dilakukan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341607499"/>
                  </a:ext>
                </a:extLst>
              </a:tr>
              <a:tr h="379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Id costumer, key join ke </a:t>
                      </a:r>
                      <a:r>
                        <a:rPr lang="en-US" sz="1200" dirty="0" err="1"/>
                        <a:t>tabel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pelanggan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68120733"/>
                  </a:ext>
                </a:extLst>
              </a:tr>
              <a:tr h="357630">
                <a:tc>
                  <a:txBody>
                    <a:bodyPr/>
                    <a:lstStyle/>
                    <a:p>
                      <a:r>
                        <a:rPr lang="en-US" sz="1200" dirty="0"/>
                        <a:t>Nama </a:t>
                      </a:r>
                      <a:r>
                        <a:rPr lang="en-US" sz="1200" dirty="0" err="1"/>
                        <a:t>pelanggan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957643091"/>
                  </a:ext>
                </a:extLst>
              </a:tr>
              <a:tr h="407473">
                <a:tc>
                  <a:txBody>
                    <a:bodyPr/>
                    <a:lstStyle/>
                    <a:p>
                      <a:r>
                        <a:rPr lang="en-US" sz="1200" dirty="0"/>
                        <a:t>Nama </a:t>
                      </a:r>
                      <a:r>
                        <a:rPr lang="en-US" sz="1200" dirty="0" err="1"/>
                        <a:t>cabang</a:t>
                      </a:r>
                      <a:r>
                        <a:rPr lang="en-US" sz="1200" dirty="0"/>
                        <a:t> sales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200989462"/>
                  </a:ext>
                </a:extLst>
              </a:tr>
              <a:tr h="407473">
                <a:tc>
                  <a:txBody>
                    <a:bodyPr/>
                    <a:lstStyle/>
                    <a:p>
                      <a:r>
                        <a:rPr lang="en-US" sz="1200" dirty="0"/>
                        <a:t>Id group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54929438"/>
                  </a:ext>
                </a:extLst>
              </a:tr>
              <a:tr h="393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Kategori </a:t>
                      </a:r>
                      <a:r>
                        <a:rPr lang="en-US" sz="1200" dirty="0" err="1"/>
                        <a:t>produk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08107122"/>
                  </a:ext>
                </a:extLst>
              </a:tr>
              <a:tr h="394661">
                <a:tc>
                  <a:txBody>
                    <a:bodyPr/>
                    <a:lstStyle/>
                    <a:p>
                      <a:r>
                        <a:rPr lang="en-US" sz="1200" dirty="0"/>
                        <a:t>Nama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yang di </a:t>
                      </a:r>
                      <a:r>
                        <a:rPr lang="en-US" sz="1200" dirty="0" err="1"/>
                        <a:t>beli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857985370"/>
                  </a:ext>
                </a:extLst>
              </a:tr>
              <a:tr h="394661">
                <a:tc>
                  <a:txBody>
                    <a:bodyPr/>
                    <a:lstStyle/>
                    <a:p>
                      <a:r>
                        <a:rPr lang="en-US" sz="1200" dirty="0"/>
                        <a:t>Harga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dikali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 (</a:t>
                      </a:r>
                      <a:r>
                        <a:rPr lang="en-US" sz="1200" b="1" dirty="0"/>
                        <a:t>COUNT DISTINC </a:t>
                      </a:r>
                      <a:r>
                        <a:rPr lang="en-US" sz="1200" dirty="0" err="1"/>
                        <a:t>id_barang</a:t>
                      </a:r>
                      <a:r>
                        <a:rPr lang="en-US" sz="1200" dirty="0"/>
                        <a:t>)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6973285"/>
                  </a:ext>
                </a:extLst>
              </a:tr>
              <a:tr h="394661">
                <a:tc>
                  <a:txBody>
                    <a:bodyPr/>
                    <a:lstStyle/>
                    <a:p>
                      <a:r>
                        <a:rPr lang="en-US" sz="1200" dirty="0"/>
                        <a:t>Total </a:t>
                      </a:r>
                      <a:r>
                        <a:rPr lang="en-US" sz="1200" dirty="0" err="1"/>
                        <a:t>harga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disetiap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pembelian</a:t>
                      </a:r>
                      <a:r>
                        <a:rPr lang="en-US" sz="1200" dirty="0"/>
                        <a:t> (</a:t>
                      </a:r>
                      <a:r>
                        <a:rPr lang="en-US" sz="1200" b="1" dirty="0"/>
                        <a:t>SUM</a:t>
                      </a:r>
                      <a:r>
                        <a:rPr lang="en-US" sz="1200" dirty="0"/>
                        <a:t> total </a:t>
                      </a:r>
                      <a:r>
                        <a:rPr lang="en-US" sz="1200" dirty="0" err="1"/>
                        <a:t>barang</a:t>
                      </a:r>
                      <a:r>
                        <a:rPr lang="en-US" sz="1200" dirty="0"/>
                        <a:t>)</a:t>
                      </a:r>
                      <a:endParaRPr lang="en-ID" sz="12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1554039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EFA947-A6A4-667B-E03D-707A0211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8" y="1551488"/>
            <a:ext cx="3925339" cy="4316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47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45286-00FA-D237-8222-9F930B0C9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d" smtClean="0"/>
              <a:pPr algn="r"/>
              <a:t>8</a:t>
            </a:fld>
            <a:endParaRPr lang="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53843-80DB-D993-5025-4C7370233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2833"/>
          <a:stretch/>
        </p:blipFill>
        <p:spPr>
          <a:xfrm>
            <a:off x="1431254" y="0"/>
            <a:ext cx="9094506" cy="68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2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1745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1" y="2707911"/>
            <a:ext cx="5055698" cy="151611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https://www.linkedin.com/in/nisrina-rafifa-hanif-88ba8b201/</a:t>
            </a:r>
            <a:endParaRPr lang="de-DE" dirty="0"/>
          </a:p>
          <a:p>
            <a:r>
              <a:rPr lang="de-DE" dirty="0"/>
              <a:t>+62 81211834403 </a:t>
            </a:r>
          </a:p>
          <a:p>
            <a:r>
              <a:rPr lang="de-DE" dirty="0"/>
              <a:t>nisrinarafifahanif@gmail.com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6F72D-2BB6-0A3A-A87B-4B4460BA25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A42E42-F144-8D7E-03D2-00C39307D1E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EBC8114-FCF3-9070-D8D9-C698A804E0A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FF062-9B96-7B80-00CC-53B3FF2BF44C}"/>
              </a:ext>
            </a:extLst>
          </p:cNvPr>
          <p:cNvSpPr txBox="1"/>
          <p:nvPr/>
        </p:nvSpPr>
        <p:spPr>
          <a:xfrm>
            <a:off x="6096000" y="4288911"/>
            <a:ext cx="50556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Link </a:t>
            </a:r>
            <a:r>
              <a:rPr lang="en-ID" sz="1600" dirty="0" err="1"/>
              <a:t>Github</a:t>
            </a:r>
            <a:endParaRPr lang="en-ID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https://github.com/NisrinaRafifa/</a:t>
            </a:r>
          </a:p>
        </p:txBody>
      </p:sp>
    </p:spTree>
    <p:extLst>
      <p:ext uri="{BB962C8B-B14F-4D97-AF65-F5344CB8AC3E}">
        <p14:creationId xmlns:p14="http://schemas.microsoft.com/office/powerpoint/2010/main" val="68834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511</TotalTime>
  <Words>424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等线</vt:lpstr>
      <vt:lpstr>Abadi</vt:lpstr>
      <vt:lpstr>Arial</vt:lpstr>
      <vt:lpstr>ArialMT</vt:lpstr>
      <vt:lpstr>Calibri</vt:lpstr>
      <vt:lpstr>Posterama Text Black</vt:lpstr>
      <vt:lpstr>Posterama Text SemiBold</vt:lpstr>
      <vt:lpstr>Roboto</vt:lpstr>
      <vt:lpstr>Office 主题​​</vt:lpstr>
      <vt:lpstr>Portofolio</vt:lpstr>
      <vt:lpstr>Introduction</vt:lpstr>
      <vt:lpstr>Big Data Analytics Virtual Internship Experience PT. Kimia Farma (October 2022)</vt:lpstr>
      <vt:lpstr>Design Data Mart Dengan Querying</vt:lpstr>
      <vt:lpstr>Tabel Base</vt:lpstr>
      <vt:lpstr>Tabel Base</vt:lpstr>
      <vt:lpstr>Tabel Agregat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</dc:title>
  <dc:creator>NISRINA RAFIFA HANIF</dc:creator>
  <cp:lastModifiedBy>NISRINA RAFIFA HANIF</cp:lastModifiedBy>
  <cp:revision>7</cp:revision>
  <dcterms:created xsi:type="dcterms:W3CDTF">2022-11-21T13:22:42Z</dcterms:created>
  <dcterms:modified xsi:type="dcterms:W3CDTF">2023-06-13T07:03:59Z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