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42" r:id="rId1"/>
  </p:sldMasterIdLst>
  <p:notesMasterIdLst>
    <p:notesMasterId r:id="rId35"/>
  </p:notesMasterIdLst>
  <p:sldIdLst>
    <p:sldId id="274" r:id="rId2"/>
    <p:sldId id="277" r:id="rId3"/>
    <p:sldId id="264" r:id="rId4"/>
    <p:sldId id="266" r:id="rId5"/>
    <p:sldId id="260" r:id="rId6"/>
    <p:sldId id="257" r:id="rId7"/>
    <p:sldId id="276" r:id="rId8"/>
    <p:sldId id="262" r:id="rId9"/>
    <p:sldId id="267" r:id="rId10"/>
    <p:sldId id="268" r:id="rId11"/>
    <p:sldId id="269" r:id="rId12"/>
    <p:sldId id="270" r:id="rId13"/>
    <p:sldId id="273" r:id="rId14"/>
    <p:sldId id="283" r:id="rId15"/>
    <p:sldId id="282" r:id="rId16"/>
    <p:sldId id="278" r:id="rId17"/>
    <p:sldId id="279" r:id="rId18"/>
    <p:sldId id="281" r:id="rId19"/>
    <p:sldId id="284" r:id="rId20"/>
    <p:sldId id="285" r:id="rId21"/>
    <p:sldId id="286" r:id="rId22"/>
    <p:sldId id="287" r:id="rId23"/>
    <p:sldId id="280" r:id="rId24"/>
    <p:sldId id="289" r:id="rId25"/>
    <p:sldId id="290" r:id="rId26"/>
    <p:sldId id="291" r:id="rId27"/>
    <p:sldId id="300" r:id="rId28"/>
    <p:sldId id="306" r:id="rId29"/>
    <p:sldId id="297" r:id="rId30"/>
    <p:sldId id="304" r:id="rId31"/>
    <p:sldId id="305" r:id="rId32"/>
    <p:sldId id="298" r:id="rId33"/>
    <p:sldId id="29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093C8-CDAA-460C-B2FD-B84724E039E5}" v="85" dt="2023-02-27T20:04:47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1040" autoAdjust="0"/>
  </p:normalViewPr>
  <p:slideViewPr>
    <p:cSldViewPr snapToGrid="0">
      <p:cViewPr varScale="1">
        <p:scale>
          <a:sx n="118" d="100"/>
          <a:sy n="118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7CE09-37A7-4FFE-BA05-1BB05B95E77E}" type="datetimeFigureOut">
              <a:rPr lang="da-DK" smtClean="0"/>
              <a:t>26-02-2023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D5A5B-24C0-423D-9BF6-F39FEB5769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841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Efter punkt 1: </a:t>
            </a:r>
            <a:r>
              <a:rPr lang="da-DK" dirty="0" err="1"/>
              <a:t>cat</a:t>
            </a:r>
            <a:r>
              <a:rPr lang="da-DK" dirty="0"/>
              <a:t> 0-encodings.png – vis det ikke giver noget brugbart</a:t>
            </a:r>
          </a:p>
          <a:p>
            <a:r>
              <a:rPr lang="da-DK" dirty="0"/>
              <a:t>Vis </a:t>
            </a:r>
            <a:r>
              <a:rPr lang="da-DK" dirty="0" err="1"/>
              <a:t>tools</a:t>
            </a:r>
            <a:r>
              <a:rPr lang="da-DK" dirty="0"/>
              <a:t> på 0-encodings.png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D5A5B-24C0-423D-9BF6-F39FEB576916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5059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Vis hvert </a:t>
            </a:r>
            <a:r>
              <a:rPr lang="da-DK" dirty="0" err="1"/>
              <a:t>tool</a:t>
            </a:r>
            <a:r>
              <a:rPr lang="da-DK" dirty="0"/>
              <a:t>:</a:t>
            </a:r>
          </a:p>
          <a:p>
            <a:r>
              <a:rPr lang="da-DK" dirty="0" err="1"/>
              <a:t>stegsolve</a:t>
            </a:r>
            <a:r>
              <a:rPr lang="da-DK" dirty="0"/>
              <a:t>: 3-blue.png</a:t>
            </a:r>
          </a:p>
          <a:p>
            <a:r>
              <a:rPr lang="da-DK" dirty="0" err="1"/>
              <a:t>zsteg</a:t>
            </a:r>
            <a:r>
              <a:rPr lang="da-DK" dirty="0"/>
              <a:t>: 4-nighttime.png</a:t>
            </a:r>
          </a:p>
          <a:p>
            <a:r>
              <a:rPr lang="da-DK" dirty="0" err="1"/>
              <a:t>steghide</a:t>
            </a:r>
            <a:r>
              <a:rPr lang="da-DK" dirty="0"/>
              <a:t> m. password ”</a:t>
            </a:r>
            <a:r>
              <a:rPr lang="da-DK" dirty="0" err="1"/>
              <a:t>treat</a:t>
            </a:r>
            <a:r>
              <a:rPr lang="da-DK" dirty="0"/>
              <a:t>” og herefter </a:t>
            </a:r>
            <a:r>
              <a:rPr lang="da-DK" dirty="0" err="1"/>
              <a:t>stegseek</a:t>
            </a:r>
            <a:r>
              <a:rPr lang="da-DK" dirty="0"/>
              <a:t>: 5-the_doge.jpg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D5A5B-24C0-423D-9BF6-F39FEB576916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1381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D5A5B-24C0-423D-9BF6-F39FEB576916}" type="slidenum">
              <a:rPr lang="da-DK" smtClean="0"/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2133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Vis herefter nogle eksempler på </a:t>
            </a:r>
            <a:r>
              <a:rPr lang="da-DK" dirty="0" err="1"/>
              <a:t>volatility</a:t>
            </a:r>
            <a:r>
              <a:rPr lang="da-DK" dirty="0"/>
              <a:t> 2 og 3 – forklar forskel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D5A5B-24C0-423D-9BF6-F39FEB576916}" type="slidenum">
              <a:rPr lang="da-DK" smtClean="0"/>
              <a:t>27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8332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D5A5B-24C0-423D-9BF6-F39FEB576916}" type="slidenum">
              <a:rPr lang="da-DK" smtClean="0"/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2303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Efter </a:t>
            </a:r>
            <a:r>
              <a:rPr lang="da-DK" dirty="0" err="1"/>
              <a:t>extension</a:t>
            </a:r>
            <a:r>
              <a:rPr lang="da-DK" dirty="0"/>
              <a:t> del: vis 1-textfile.txt og kør open</a:t>
            </a:r>
          </a:p>
          <a:p>
            <a:r>
              <a:rPr lang="da-DK" dirty="0"/>
              <a:t>Under filsignatur del: illustrer PNG </a:t>
            </a:r>
            <a:r>
              <a:rPr lang="da-DK" dirty="0" err="1"/>
              <a:t>magic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i 1-textfile.txt</a:t>
            </a:r>
          </a:p>
          <a:p>
            <a:r>
              <a:rPr lang="da-DK" dirty="0"/>
              <a:t>Vis file på 1-textfile.txt for at vise korrekt filtype + omdøb til .</a:t>
            </a:r>
            <a:r>
              <a:rPr lang="da-DK" dirty="0" err="1"/>
              <a:t>png</a:t>
            </a:r>
            <a:r>
              <a:rPr lang="da-DK" dirty="0"/>
              <a:t> og åbn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D5A5B-24C0-423D-9BF6-F39FEB576916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5265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Til slut: kør </a:t>
            </a:r>
            <a:r>
              <a:rPr lang="da-DK" dirty="0" err="1"/>
              <a:t>exiftool</a:t>
            </a:r>
            <a:r>
              <a:rPr lang="da-DK" dirty="0"/>
              <a:t> på 2-meta.png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D5A5B-24C0-423D-9BF6-F39FEB576916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7257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Ved ukendte filtyper, vis eksempel på at søge efter filformat </a:t>
            </a:r>
            <a:r>
              <a:rPr lang="da-DK" dirty="0" err="1"/>
              <a:t>clues</a:t>
            </a:r>
            <a:r>
              <a:rPr lang="da-DK" dirty="0"/>
              <a:t> i PNG fil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D5A5B-24C0-423D-9BF6-F39FEB576916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9352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D5A5B-24C0-423D-9BF6-F39FEB576916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4960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Efter ”tilføj tekststreng”, vis </a:t>
            </a:r>
            <a:r>
              <a:rPr lang="da-DK" dirty="0" err="1"/>
              <a:t>cat</a:t>
            </a:r>
            <a:r>
              <a:rPr lang="da-DK" dirty="0"/>
              <a:t>, </a:t>
            </a:r>
            <a:r>
              <a:rPr lang="da-DK" dirty="0" err="1"/>
              <a:t>strings</a:t>
            </a:r>
            <a:r>
              <a:rPr lang="da-DK" dirty="0"/>
              <a:t> og </a:t>
            </a:r>
            <a:r>
              <a:rPr lang="da-DK" dirty="0" err="1"/>
              <a:t>grep</a:t>
            </a:r>
            <a:r>
              <a:rPr lang="da-DK" dirty="0"/>
              <a:t> på 1-duck.jpg</a:t>
            </a:r>
          </a:p>
          <a:p>
            <a:r>
              <a:rPr lang="da-DK" dirty="0"/>
              <a:t>Efter eksempel med ZIP-fil, kør </a:t>
            </a:r>
            <a:r>
              <a:rPr lang="da-DK" dirty="0" err="1"/>
              <a:t>xxd</a:t>
            </a:r>
            <a:r>
              <a:rPr lang="da-DK" dirty="0"/>
              <a:t> på 2-dog.jpg – vent med at </a:t>
            </a:r>
            <a:r>
              <a:rPr lang="da-DK" dirty="0" err="1"/>
              <a:t>carve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D5A5B-24C0-423D-9BF6-F39FEB576916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3948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Vis </a:t>
            </a:r>
            <a:r>
              <a:rPr lang="da-DK" dirty="0" err="1"/>
              <a:t>binwalk</a:t>
            </a:r>
            <a:r>
              <a:rPr lang="da-DK" dirty="0"/>
              <a:t> og </a:t>
            </a:r>
            <a:r>
              <a:rPr lang="da-DK" dirty="0" err="1"/>
              <a:t>foremost</a:t>
            </a:r>
            <a:r>
              <a:rPr lang="da-DK" dirty="0"/>
              <a:t> på 2-dog.jpg efter punkterne</a:t>
            </a:r>
          </a:p>
          <a:p>
            <a:r>
              <a:rPr lang="da-DK" dirty="0"/>
              <a:t>Vis </a:t>
            </a:r>
            <a:r>
              <a:rPr lang="da-DK" dirty="0" err="1"/>
              <a:t>dd</a:t>
            </a:r>
            <a:r>
              <a:rPr lang="da-DK" dirty="0"/>
              <a:t> på 2-dog.jpg for at udtrække teksten JFIF (vis først med </a:t>
            </a:r>
            <a:r>
              <a:rPr lang="da-DK" dirty="0" err="1"/>
              <a:t>xxd</a:t>
            </a:r>
            <a:r>
              <a:rPr lang="da-DK" dirty="0"/>
              <a:t> og forklar skip og </a:t>
            </a:r>
            <a:r>
              <a:rPr lang="da-DK" dirty="0" err="1"/>
              <a:t>count</a:t>
            </a:r>
            <a:r>
              <a:rPr lang="da-DK" dirty="0"/>
              <a:t>):   </a:t>
            </a:r>
            <a:r>
              <a:rPr lang="da-DK" dirty="0" err="1"/>
              <a:t>dd</a:t>
            </a:r>
            <a:r>
              <a:rPr lang="da-DK" dirty="0"/>
              <a:t> if=2-dog.jpg of=output.txt bs=1 skip=6 </a:t>
            </a:r>
            <a:r>
              <a:rPr lang="da-DK" dirty="0" err="1"/>
              <a:t>count</a:t>
            </a:r>
            <a:r>
              <a:rPr lang="da-DK" dirty="0"/>
              <a:t>=4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D5A5B-24C0-423D-9BF6-F39FEB576916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1180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Højre billede er samme som venstre, men indeholder </a:t>
            </a:r>
            <a:r>
              <a:rPr lang="da-DK" dirty="0" err="1"/>
              <a:t>Shakespeare’s</a:t>
            </a:r>
            <a:r>
              <a:rPr lang="da-DK" dirty="0"/>
              <a:t> samlede værker i </a:t>
            </a:r>
            <a:r>
              <a:rPr lang="da-DK" dirty="0" err="1"/>
              <a:t>LSBs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D5A5B-24C0-423D-9BF6-F39FEB576916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9237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Forklar hvordan større mængder data kan gemmes – gem </a:t>
            </a:r>
            <a:r>
              <a:rPr lang="da-DK" dirty="0" err="1"/>
              <a:t>MSBs</a:t>
            </a:r>
            <a:r>
              <a:rPr lang="da-DK" dirty="0"/>
              <a:t> i </a:t>
            </a:r>
            <a:r>
              <a:rPr lang="da-DK" dirty="0" err="1"/>
              <a:t>LSBs</a:t>
            </a:r>
            <a:r>
              <a:rPr lang="da-DK" dirty="0"/>
              <a:t>. Resulterer i noget data </a:t>
            </a:r>
            <a:r>
              <a:rPr lang="da-DK" dirty="0" err="1"/>
              <a:t>loss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D5A5B-24C0-423D-9BF6-F39FEB576916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729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4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7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1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298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48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94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01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99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9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26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47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0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8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4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  <p:sldLayoutId id="21474840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WtSuA3AR6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scord.gg/cyberskill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ominicBreuker/stego-toolkit" TargetMode="External"/><Relationship Id="rId4" Type="http://schemas.openxmlformats.org/officeDocument/2006/relationships/hyperlink" Target="https://aperisolve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hackthebox.com/challenges/" TargetMode="External"/><Relationship Id="rId13" Type="http://schemas.openxmlformats.org/officeDocument/2006/relationships/hyperlink" Target="https://discord.gg/cyberskills" TargetMode="External"/><Relationship Id="rId3" Type="http://schemas.openxmlformats.org/officeDocument/2006/relationships/hyperlink" Target="https://trailofbits.github.io/ctf/forensics/" TargetMode="External"/><Relationship Id="rId7" Type="http://schemas.openxmlformats.org/officeDocument/2006/relationships/hyperlink" Target="https://cyberdefenders.org/" TargetMode="External"/><Relationship Id="rId12" Type="http://schemas.openxmlformats.org/officeDocument/2006/relationships/hyperlink" Target="https://discord.gg/WtSuA3AR6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ueteamlabs.online/" TargetMode="External"/><Relationship Id="rId11" Type="http://schemas.openxmlformats.org/officeDocument/2006/relationships/hyperlink" Target="https://github.com/DominicBreuker/stego-toolkit" TargetMode="External"/><Relationship Id="rId5" Type="http://schemas.openxmlformats.org/officeDocument/2006/relationships/hyperlink" Target="https://www.youtube.com/c/13cubed" TargetMode="External"/><Relationship Id="rId15" Type="http://schemas.openxmlformats.org/officeDocument/2006/relationships/hyperlink" Target="https://cybermesterskaberne.dk/" TargetMode="External"/><Relationship Id="rId10" Type="http://schemas.openxmlformats.org/officeDocument/2006/relationships/hyperlink" Target="https://aperisolve.com/" TargetMode="External"/><Relationship Id="rId4" Type="http://schemas.openxmlformats.org/officeDocument/2006/relationships/hyperlink" Target="https://book.hacktricks.xyz/generic-methodologies-and-resources/basic-forensic-methodology" TargetMode="External"/><Relationship Id="rId9" Type="http://schemas.openxmlformats.org/officeDocument/2006/relationships/hyperlink" Target="https://gchq.github.io/CyberChef/" TargetMode="External"/><Relationship Id="rId14" Type="http://schemas.openxmlformats.org/officeDocument/2006/relationships/hyperlink" Target="https://discord.gg/9axcZmNjPW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F251ADA-C76E-4937-8667-6B2589899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da-DK" dirty="0">
                <a:solidFill>
                  <a:srgbClr val="FFFFFF"/>
                </a:solidFill>
              </a:rPr>
              <a:t>Digital </a:t>
            </a:r>
            <a:r>
              <a:rPr lang="da-DK" dirty="0" err="1">
                <a:solidFill>
                  <a:srgbClr val="FFFFFF"/>
                </a:solidFill>
              </a:rPr>
              <a:t>forensics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260A3F6-7E8B-4C9B-8AEC-16C0CDFE9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da-DK" dirty="0">
                <a:solidFill>
                  <a:schemeClr val="bg2"/>
                </a:solidFill>
              </a:rPr>
              <a:t>The art of </a:t>
            </a:r>
            <a:r>
              <a:rPr lang="da-DK" dirty="0" err="1">
                <a:solidFill>
                  <a:schemeClr val="bg2"/>
                </a:solidFill>
              </a:rPr>
              <a:t>uncovering</a:t>
            </a:r>
            <a:endParaRPr lang="da-DK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270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Base64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da-DK" sz="2100" dirty="0"/>
              <a:t>Base64: </a:t>
            </a:r>
            <a:r>
              <a:rPr lang="da-DK" sz="2100" dirty="0" err="1"/>
              <a:t>encoding</a:t>
            </a:r>
            <a:r>
              <a:rPr lang="da-DK" sz="2100" dirty="0"/>
              <a:t> </a:t>
            </a:r>
            <a:r>
              <a:rPr lang="da-DK" sz="2100" dirty="0" err="1"/>
              <a:t>scheme</a:t>
            </a:r>
            <a:r>
              <a:rPr lang="da-DK" sz="2100" dirty="0"/>
              <a:t> der repræsenterer binær data som ASCII tekst</a:t>
            </a:r>
          </a:p>
          <a:p>
            <a:pPr marL="0" indent="0">
              <a:buNone/>
            </a:pPr>
            <a:r>
              <a:rPr lang="da-DK" sz="2100" dirty="0"/>
              <a:t>	</a:t>
            </a:r>
            <a:r>
              <a:rPr lang="da-DK" sz="2100" dirty="0" err="1"/>
              <a:t>Cybermesterskaberne</a:t>
            </a:r>
            <a:r>
              <a:rPr lang="da-DK" sz="2100" dirty="0"/>
              <a:t>  </a:t>
            </a:r>
            <a:r>
              <a:rPr lang="da-DK" sz="2100" dirty="0">
                <a:sym typeface="Wingdings" panose="05000000000000000000" pitchFamily="2" charset="2"/>
              </a:rPr>
              <a:t>   Q3liZXJtZXN0ZXJza2FiZXJuZQ==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Input splittes i blokke af 6 bits, der mappes til en karakter i A-Za-z0-9+/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Eks.: Base64(DDC) = RERD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DDC = 01000100 01000100 01000011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010001 000100 010001 000011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     R            E           R           D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Paddes med = el. == hvis sidste blok mangler hhv. 2 eller 4 bits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Bruges til at sende og gemme binær data (f.eks. billeder)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Hint: alfanumerisk streng, der evt. slutter på = el. == er base64 </a:t>
            </a:r>
            <a:r>
              <a:rPr lang="da-DK" sz="2100" dirty="0" err="1">
                <a:sym typeface="Wingdings" panose="05000000000000000000" pitchFamily="2" charset="2"/>
              </a:rPr>
              <a:t>encoded</a:t>
            </a:r>
            <a:endParaRPr lang="da-DK" sz="2100" dirty="0"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11083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File Analysis – File Type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da-DK" sz="2100" dirty="0"/>
              <a:t>Filer er bare binær data, vi tillægger en bestemt struktur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Filens </a:t>
            </a:r>
            <a:r>
              <a:rPr lang="da-DK" sz="2100" i="1" dirty="0">
                <a:sym typeface="Wingdings" panose="05000000000000000000" pitchFamily="2" charset="2"/>
              </a:rPr>
              <a:t>filtype</a:t>
            </a:r>
            <a:r>
              <a:rPr lang="da-DK" sz="2100" dirty="0">
                <a:sym typeface="Wingdings" panose="05000000000000000000" pitchFamily="2" charset="2"/>
              </a:rPr>
              <a:t> fortæller os, hvordan vi skal fortolke </a:t>
            </a:r>
            <a:r>
              <a:rPr lang="da-DK" sz="2100" dirty="0" err="1">
                <a:sym typeface="Wingdings" panose="05000000000000000000" pitchFamily="2" charset="2"/>
              </a:rPr>
              <a:t>dataen</a:t>
            </a:r>
            <a:endParaRPr lang="da-DK" sz="2100" dirty="0">
              <a:sym typeface="Wingdings" panose="05000000000000000000" pitchFamily="2" charset="2"/>
            </a:endParaRP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F.eks. PNG, PDF, DOCX, WAV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Filtypen er ofte indikeret af filens </a:t>
            </a:r>
            <a:r>
              <a:rPr lang="da-DK" sz="2100" i="1" dirty="0" err="1">
                <a:sym typeface="Wingdings" panose="05000000000000000000" pitchFamily="2" charset="2"/>
              </a:rPr>
              <a:t>extension</a:t>
            </a:r>
            <a:r>
              <a:rPr lang="da-DK" sz="2100" i="1" dirty="0">
                <a:sym typeface="Wingdings" panose="05000000000000000000" pitchFamily="2" charset="2"/>
              </a:rPr>
              <a:t> </a:t>
            </a:r>
            <a:r>
              <a:rPr lang="da-DK" sz="2100" dirty="0">
                <a:sym typeface="Wingdings" panose="05000000000000000000" pitchFamily="2" charset="2"/>
              </a:rPr>
              <a:t>i filnavnet, f.eks. .</a:t>
            </a:r>
            <a:r>
              <a:rPr lang="da-DK" sz="2100" dirty="0" err="1">
                <a:sym typeface="Wingdings" panose="05000000000000000000" pitchFamily="2" charset="2"/>
              </a:rPr>
              <a:t>png</a:t>
            </a:r>
            <a:r>
              <a:rPr lang="da-DK" sz="2100" dirty="0">
                <a:sym typeface="Wingdings" panose="05000000000000000000" pitchFamily="2" charset="2"/>
              </a:rPr>
              <a:t>, .mp4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Typisk hvad OS bruger for at vurdere hvordan filen skal åbnes/fortolkes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Stol ikke på extensions! Kan ændres for at snyde OS til at fortolke data forkert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Filtypen indikeres i filens indhold med en filsignatur – et </a:t>
            </a:r>
            <a:r>
              <a:rPr lang="da-DK" sz="2100" i="1" dirty="0" err="1">
                <a:sym typeface="Wingdings" panose="05000000000000000000" pitchFamily="2" charset="2"/>
              </a:rPr>
              <a:t>magic</a:t>
            </a:r>
            <a:r>
              <a:rPr lang="da-DK" sz="2100" i="1" dirty="0">
                <a:sym typeface="Wingdings" panose="05000000000000000000" pitchFamily="2" charset="2"/>
              </a:rPr>
              <a:t> </a:t>
            </a:r>
            <a:r>
              <a:rPr lang="da-DK" sz="2100" i="1" dirty="0" err="1">
                <a:sym typeface="Wingdings" panose="05000000000000000000" pitchFamily="2" charset="2"/>
              </a:rPr>
              <a:t>number</a:t>
            </a:r>
            <a:endParaRPr lang="da-DK" sz="2100" dirty="0">
              <a:sym typeface="Wingdings" panose="05000000000000000000" pitchFamily="2" charset="2"/>
            </a:endParaRPr>
          </a:p>
          <a:p>
            <a:pPr lvl="1"/>
            <a:r>
              <a:rPr lang="da-DK" sz="1700" dirty="0" err="1">
                <a:sym typeface="Wingdings" panose="05000000000000000000" pitchFamily="2" charset="2"/>
              </a:rPr>
              <a:t>Hex</a:t>
            </a:r>
            <a:r>
              <a:rPr lang="da-DK" sz="1700" dirty="0">
                <a:sym typeface="Wingdings" panose="05000000000000000000" pitchFamily="2" charset="2"/>
              </a:rPr>
              <a:t> streng ved et bestemt offset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Fx PNG-filer: 89 50 4e 47  (sidste tre </a:t>
            </a:r>
            <a:r>
              <a:rPr lang="da-DK" sz="1700" dirty="0" err="1">
                <a:sym typeface="Wingdings" panose="05000000000000000000" pitchFamily="2" charset="2"/>
              </a:rPr>
              <a:t>hex</a:t>
            </a:r>
            <a:r>
              <a:rPr lang="da-DK" sz="1700" dirty="0">
                <a:sym typeface="Wingdings" panose="05000000000000000000" pitchFamily="2" charset="2"/>
              </a:rPr>
              <a:t> er PNG i ASCII)</a:t>
            </a:r>
          </a:p>
          <a:p>
            <a:pPr lvl="1"/>
            <a:r>
              <a:rPr lang="da-DK" sz="1800" dirty="0">
                <a:sym typeface="Wingdings" panose="05000000000000000000" pitchFamily="2" charset="2"/>
              </a:rPr>
              <a:t>Tool: </a:t>
            </a:r>
            <a:r>
              <a:rPr lang="da-DK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file</a:t>
            </a:r>
            <a:endParaRPr lang="da-DK" sz="1700" dirty="0">
              <a:sym typeface="Wingdings" panose="05000000000000000000" pitchFamily="2" charset="2"/>
            </a:endParaRP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Mere troværdig end </a:t>
            </a:r>
            <a:r>
              <a:rPr lang="da-DK" sz="1700" dirty="0" err="1">
                <a:sym typeface="Wingdings" panose="05000000000000000000" pitchFamily="2" charset="2"/>
              </a:rPr>
              <a:t>extension</a:t>
            </a:r>
            <a:r>
              <a:rPr lang="da-DK" sz="1700" dirty="0">
                <a:sym typeface="Wingdings" panose="05000000000000000000" pitchFamily="2" charset="2"/>
              </a:rPr>
              <a:t>, men kan også nemt forfalskes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2137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File Analysis - Metadata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sz="2100" dirty="0"/>
              <a:t>Filtypen er én form for </a:t>
            </a:r>
            <a:r>
              <a:rPr lang="da-DK" sz="2100" i="1" dirty="0"/>
              <a:t>metadata</a:t>
            </a:r>
            <a:r>
              <a:rPr lang="da-DK" sz="2100" dirty="0"/>
              <a:t>: data om data</a:t>
            </a:r>
          </a:p>
          <a:p>
            <a:pPr marL="0" indent="0">
              <a:buNone/>
            </a:pPr>
            <a:r>
              <a:rPr lang="da-DK" sz="2100" dirty="0"/>
              <a:t>Ekstra information </a:t>
            </a:r>
            <a:r>
              <a:rPr lang="da-DK" sz="2100" i="1" dirty="0"/>
              <a:t>om</a:t>
            </a:r>
            <a:r>
              <a:rPr lang="da-DK" sz="2100" dirty="0"/>
              <a:t> en fil udover selve indholdet</a:t>
            </a:r>
          </a:p>
          <a:p>
            <a:pPr lvl="1"/>
            <a:r>
              <a:rPr lang="da-DK" sz="1700" dirty="0"/>
              <a:t>Generelle: Filnavn, </a:t>
            </a:r>
            <a:r>
              <a:rPr lang="da-DK" sz="1700" dirty="0" err="1"/>
              <a:t>extension</a:t>
            </a:r>
            <a:r>
              <a:rPr lang="da-DK" sz="1700" dirty="0"/>
              <a:t>, størrelse, oprindelsestidspunkt, permissions</a:t>
            </a:r>
          </a:p>
          <a:p>
            <a:pPr lvl="1"/>
            <a:r>
              <a:rPr lang="da-DK" sz="1700" dirty="0"/>
              <a:t>Specifikke: GPS-data i billeder, antal frames i GIF, CPU arkitektur i </a:t>
            </a:r>
            <a:r>
              <a:rPr lang="da-DK" sz="1700" dirty="0" err="1"/>
              <a:t>executables</a:t>
            </a:r>
            <a:r>
              <a:rPr lang="da-DK" sz="1700" dirty="0"/>
              <a:t>, osv.</a:t>
            </a:r>
          </a:p>
          <a:p>
            <a:pPr marL="0" indent="0">
              <a:buNone/>
            </a:pPr>
            <a:r>
              <a:rPr lang="da-DK" sz="2100" dirty="0"/>
              <a:t>Husk at analysere metadata!</a:t>
            </a:r>
          </a:p>
          <a:p>
            <a:pPr lvl="1"/>
            <a:r>
              <a:rPr lang="da-DK" sz="1700" dirty="0"/>
              <a:t>Kan gemme på vigtig info – måske endda info, der skulle have været skjult</a:t>
            </a:r>
          </a:p>
          <a:p>
            <a:pPr lvl="1"/>
            <a:r>
              <a:rPr lang="da-DK" sz="1700" dirty="0"/>
              <a:t>I nogle tilfælde endnu vigtigere end indhold – fx ved krypteret HTTPS </a:t>
            </a:r>
            <a:r>
              <a:rPr lang="da-DK" sz="1700" dirty="0" err="1"/>
              <a:t>traffik</a:t>
            </a:r>
            <a:endParaRPr lang="da-DK" sz="1700" dirty="0"/>
          </a:p>
          <a:p>
            <a:pPr marL="0" indent="0">
              <a:buNone/>
            </a:pPr>
            <a:r>
              <a:rPr lang="da-DK" sz="2100" dirty="0"/>
              <a:t>Tool: </a:t>
            </a:r>
            <a:r>
              <a:rPr lang="da-DK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exiftool</a:t>
            </a:r>
            <a:endParaRPr lang="da-DK" sz="21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endParaRPr lang="da-DK" sz="1700" dirty="0"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0575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File Analysis – File Format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En filtype har et bestemt </a:t>
            </a:r>
            <a:r>
              <a:rPr lang="da-DK" sz="2100" i="1" dirty="0">
                <a:sym typeface="Wingdings" panose="05000000000000000000" pitchFamily="2" charset="2"/>
              </a:rPr>
              <a:t>format</a:t>
            </a:r>
            <a:r>
              <a:rPr lang="da-DK" sz="2100" dirty="0">
                <a:sym typeface="Wingdings" panose="05000000000000000000" pitchFamily="2" charset="2"/>
              </a:rPr>
              <a:t> – filens struktur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Typisk struktur:</a:t>
            </a:r>
            <a:endParaRPr lang="da-DK" sz="1700" dirty="0">
              <a:sym typeface="Wingdings" panose="05000000000000000000" pitchFamily="2" charset="2"/>
            </a:endParaRP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Fil signatur – </a:t>
            </a:r>
            <a:r>
              <a:rPr lang="da-DK" sz="1700" dirty="0" err="1">
                <a:sym typeface="Wingdings" panose="05000000000000000000" pitchFamily="2" charset="2"/>
              </a:rPr>
              <a:t>magic</a:t>
            </a:r>
            <a:r>
              <a:rPr lang="da-DK" sz="1700" dirty="0">
                <a:sym typeface="Wingdings" panose="05000000000000000000" pitchFamily="2" charset="2"/>
              </a:rPr>
              <a:t> </a:t>
            </a:r>
            <a:r>
              <a:rPr lang="da-DK" sz="1700" dirty="0" err="1">
                <a:sym typeface="Wingdings" panose="05000000000000000000" pitchFamily="2" charset="2"/>
              </a:rPr>
              <a:t>number</a:t>
            </a:r>
            <a:endParaRPr lang="da-DK" sz="1700" dirty="0">
              <a:sym typeface="Wingdings" panose="05000000000000000000" pitchFamily="2" charset="2"/>
            </a:endParaRP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Header – typisk info, der skal bruges til at forstå indholdet (metadata)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Evt. metadata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Data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Evt. trailer, der afslutter filen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Formatet er præcist defineret i et </a:t>
            </a:r>
            <a:r>
              <a:rPr lang="da-DK" sz="2100" dirty="0" err="1">
                <a:sym typeface="Wingdings" panose="05000000000000000000" pitchFamily="2" charset="2"/>
              </a:rPr>
              <a:t>specification</a:t>
            </a:r>
            <a:r>
              <a:rPr lang="da-DK" sz="2100" dirty="0">
                <a:sym typeface="Wingdings" panose="05000000000000000000" pitchFamily="2" charset="2"/>
              </a:rPr>
              <a:t> doc – ofte offentligt tilgængeligt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Beskadigede filer: sammenlign fil med specifikation, ret forskelle med </a:t>
            </a:r>
            <a:r>
              <a:rPr lang="da-DK" sz="1700" dirty="0" err="1">
                <a:sym typeface="Wingdings" panose="05000000000000000000" pitchFamily="2" charset="2"/>
              </a:rPr>
              <a:t>hex</a:t>
            </a:r>
            <a:r>
              <a:rPr lang="da-DK" sz="1700" dirty="0">
                <a:sym typeface="Wingdings" panose="05000000000000000000" pitchFamily="2" charset="2"/>
              </a:rPr>
              <a:t> editor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Ukendte filtyper: led efter spor fra et filformat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6770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87046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Øvelser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71407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87046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 err="1"/>
              <a:t>Steganography</a:t>
            </a:r>
            <a:endParaRPr lang="da-DK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15083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 err="1"/>
              <a:t>Steganography</a:t>
            </a:r>
            <a:endParaRPr lang="da-DK" sz="40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sz="2100" dirty="0" err="1">
                <a:sym typeface="Wingdings" panose="05000000000000000000" pitchFamily="2" charset="2"/>
              </a:rPr>
              <a:t>Steganografi</a:t>
            </a:r>
            <a:r>
              <a:rPr lang="da-DK" sz="2100" dirty="0">
                <a:sym typeface="Wingdings" panose="05000000000000000000" pitchFamily="2" charset="2"/>
              </a:rPr>
              <a:t>: skjule hemmelig information i ikke-hemmeligt data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Simpel teknik: tilføj ekstra data i slutningen af en fil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Ændrer ofte ikke håndteringen af filen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Opdages kun ved at inspicere filens indhold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Simpleste udgave: tilføj tekststreng</a:t>
            </a:r>
          </a:p>
          <a:p>
            <a:pPr lvl="1"/>
            <a:r>
              <a:rPr lang="da-DK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cat</a:t>
            </a:r>
            <a:r>
              <a:rPr lang="da-DK" sz="1700" dirty="0">
                <a:sym typeface="Wingdings" panose="05000000000000000000" pitchFamily="2" charset="2"/>
              </a:rPr>
              <a:t> (print som ASCII), </a:t>
            </a:r>
            <a:r>
              <a:rPr lang="da-DK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strings</a:t>
            </a:r>
            <a:r>
              <a:rPr lang="da-DK" sz="1700" dirty="0">
                <a:sym typeface="Wingdings" panose="05000000000000000000" pitchFamily="2" charset="2"/>
              </a:rPr>
              <a:t> (print ASCII </a:t>
            </a:r>
            <a:r>
              <a:rPr lang="da-DK" sz="1700" dirty="0" err="1">
                <a:sym typeface="Wingdings" panose="05000000000000000000" pitchFamily="2" charset="2"/>
              </a:rPr>
              <a:t>strings</a:t>
            </a:r>
            <a:r>
              <a:rPr lang="da-DK" sz="1700" dirty="0">
                <a:sym typeface="Wingdings" panose="05000000000000000000" pitchFamily="2" charset="2"/>
              </a:rPr>
              <a:t> fra filen)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Søg/filtrer i resultatet med </a:t>
            </a:r>
            <a:r>
              <a:rPr lang="da-DK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grep</a:t>
            </a:r>
            <a:r>
              <a:rPr lang="da-DK" sz="1700" dirty="0">
                <a:sym typeface="Wingdings" panose="05000000000000000000" pitchFamily="2" charset="2"/>
              </a:rPr>
              <a:t> / </a:t>
            </a:r>
            <a:r>
              <a:rPr lang="da-DK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bgrep</a:t>
            </a:r>
            <a:endParaRPr lang="da-DK" sz="17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Kan tilføje hele ekstra filer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Fx ZIP-fil gemt i bunden af en PNG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PNG slutter med traileren IEND, så billedeviseren er upåvirket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8165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File </a:t>
            </a:r>
            <a:r>
              <a:rPr lang="da-DK" sz="4000" dirty="0" err="1"/>
              <a:t>Carving</a:t>
            </a:r>
            <a:endParaRPr lang="da-DK" sz="40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File </a:t>
            </a:r>
            <a:r>
              <a:rPr lang="da-DK" sz="2100" dirty="0" err="1">
                <a:sym typeface="Wingdings" panose="05000000000000000000" pitchFamily="2" charset="2"/>
              </a:rPr>
              <a:t>carving</a:t>
            </a:r>
            <a:r>
              <a:rPr lang="da-DK" sz="2100" dirty="0">
                <a:sym typeface="Wingdings" panose="05000000000000000000" pitchFamily="2" charset="2"/>
              </a:rPr>
              <a:t>: </a:t>
            </a:r>
            <a:r>
              <a:rPr lang="da-DK" sz="2100" dirty="0" err="1">
                <a:sym typeface="Wingdings" panose="05000000000000000000" pitchFamily="2" charset="2"/>
              </a:rPr>
              <a:t>extracte</a:t>
            </a:r>
            <a:r>
              <a:rPr lang="da-DK" sz="2100" dirty="0">
                <a:sym typeface="Wingdings" panose="05000000000000000000" pitchFamily="2" charset="2"/>
              </a:rPr>
              <a:t> filer på baggrund af filformatet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Kig efter filsignaturer, </a:t>
            </a:r>
            <a:r>
              <a:rPr lang="da-DK" sz="1700" dirty="0" err="1">
                <a:sym typeface="Wingdings" panose="05000000000000000000" pitchFamily="2" charset="2"/>
              </a:rPr>
              <a:t>headers</a:t>
            </a:r>
            <a:r>
              <a:rPr lang="da-DK" sz="1700" dirty="0">
                <a:sym typeface="Wingdings" panose="05000000000000000000" pitchFamily="2" charset="2"/>
              </a:rPr>
              <a:t>, trailers osv.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Oprindeligt brugt </a:t>
            </a:r>
            <a:r>
              <a:rPr lang="da-DK" sz="1700" dirty="0" err="1">
                <a:sym typeface="Wingdings" panose="05000000000000000000" pitchFamily="2" charset="2"/>
              </a:rPr>
              <a:t>ifbm</a:t>
            </a:r>
            <a:r>
              <a:rPr lang="da-DK" sz="1700" dirty="0">
                <a:sym typeface="Wingdings" panose="05000000000000000000" pitchFamily="2" charset="2"/>
              </a:rPr>
              <a:t>. </a:t>
            </a:r>
            <a:r>
              <a:rPr lang="da-DK" sz="1700" dirty="0" err="1">
                <a:sym typeface="Wingdings" panose="05000000000000000000" pitchFamily="2" charset="2"/>
              </a:rPr>
              <a:t>extraction</a:t>
            </a:r>
            <a:r>
              <a:rPr lang="da-DK" sz="1700" dirty="0">
                <a:sym typeface="Wingdings" panose="05000000000000000000" pitchFamily="2" charset="2"/>
              </a:rPr>
              <a:t> af filer fra disk images og </a:t>
            </a:r>
            <a:r>
              <a:rPr lang="da-DK" sz="1700" dirty="0" err="1">
                <a:sym typeface="Wingdings" panose="05000000000000000000" pitchFamily="2" charset="2"/>
              </a:rPr>
              <a:t>memory</a:t>
            </a:r>
            <a:r>
              <a:rPr lang="da-DK" sz="1700" dirty="0">
                <a:sym typeface="Wingdings" panose="05000000000000000000" pitchFamily="2" charset="2"/>
              </a:rPr>
              <a:t> dumps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Brugbart til at </a:t>
            </a:r>
            <a:r>
              <a:rPr lang="da-DK" sz="1700" dirty="0" err="1">
                <a:sym typeface="Wingdings" panose="05000000000000000000" pitchFamily="2" charset="2"/>
              </a:rPr>
              <a:t>extracte</a:t>
            </a:r>
            <a:r>
              <a:rPr lang="da-DK" sz="1700" dirty="0">
                <a:sym typeface="Wingdings" panose="05000000000000000000" pitchFamily="2" charset="2"/>
              </a:rPr>
              <a:t> filer gemt i andre filer i </a:t>
            </a:r>
            <a:r>
              <a:rPr lang="da-DK" sz="1700" dirty="0" err="1">
                <a:sym typeface="Wingdings" panose="05000000000000000000" pitchFamily="2" charset="2"/>
              </a:rPr>
              <a:t>stego</a:t>
            </a:r>
            <a:r>
              <a:rPr lang="da-DK" sz="1700" dirty="0">
                <a:sym typeface="Wingdings" panose="05000000000000000000" pitchFamily="2" charset="2"/>
              </a:rPr>
              <a:t> </a:t>
            </a:r>
            <a:r>
              <a:rPr lang="da-DK" sz="1700" dirty="0" err="1">
                <a:sym typeface="Wingdings" panose="05000000000000000000" pitchFamily="2" charset="2"/>
              </a:rPr>
              <a:t>challenges</a:t>
            </a:r>
            <a:endParaRPr lang="da-DK" sz="17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File </a:t>
            </a:r>
            <a:r>
              <a:rPr lang="da-DK" sz="2100" dirty="0" err="1">
                <a:sym typeface="Wingdings" panose="05000000000000000000" pitchFamily="2" charset="2"/>
              </a:rPr>
              <a:t>carving</a:t>
            </a:r>
            <a:r>
              <a:rPr lang="da-DK" sz="2100" dirty="0">
                <a:sym typeface="Wingdings" panose="05000000000000000000" pitchFamily="2" charset="2"/>
              </a:rPr>
              <a:t> </a:t>
            </a:r>
            <a:r>
              <a:rPr lang="da-DK" sz="2100" dirty="0" err="1">
                <a:sym typeface="Wingdings" panose="05000000000000000000" pitchFamily="2" charset="2"/>
              </a:rPr>
              <a:t>tools</a:t>
            </a:r>
            <a:r>
              <a:rPr lang="da-DK" sz="2100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da-DK" sz="1700" dirty="0" err="1">
                <a:sym typeface="Wingdings" panose="05000000000000000000" pitchFamily="2" charset="2"/>
              </a:rPr>
              <a:t>binwalk</a:t>
            </a:r>
            <a:endParaRPr lang="da-DK" sz="1700" dirty="0">
              <a:sym typeface="Wingdings" panose="05000000000000000000" pitchFamily="2" charset="2"/>
            </a:endParaRPr>
          </a:p>
          <a:p>
            <a:pPr lvl="1"/>
            <a:r>
              <a:rPr lang="da-DK" sz="1700" dirty="0" err="1">
                <a:sym typeface="Wingdings" panose="05000000000000000000" pitchFamily="2" charset="2"/>
              </a:rPr>
              <a:t>foremost</a:t>
            </a:r>
            <a:endParaRPr lang="da-DK" sz="1500" dirty="0">
              <a:sym typeface="Wingdings" panose="05000000000000000000" pitchFamily="2" charset="2"/>
            </a:endParaRPr>
          </a:p>
          <a:p>
            <a:pPr lvl="1"/>
            <a:r>
              <a:rPr lang="da-DK" sz="1700" dirty="0" err="1">
                <a:sym typeface="Wingdings" panose="05000000000000000000" pitchFamily="2" charset="2"/>
              </a:rPr>
              <a:t>dd</a:t>
            </a:r>
            <a:r>
              <a:rPr lang="da-DK" sz="1700" dirty="0">
                <a:sym typeface="Wingdings" panose="05000000000000000000" pitchFamily="2" charset="2"/>
              </a:rPr>
              <a:t> (manuel </a:t>
            </a:r>
            <a:r>
              <a:rPr lang="da-DK" sz="1700" dirty="0" err="1">
                <a:sym typeface="Wingdings" panose="05000000000000000000" pitchFamily="2" charset="2"/>
              </a:rPr>
              <a:t>extraction</a:t>
            </a:r>
            <a:r>
              <a:rPr lang="da-DK" sz="1700" dirty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da-DK" sz="1700" dirty="0">
                <a:sym typeface="Wingdings" panose="05000000000000000000" pitchFamily="2" charset="2"/>
              </a:rPr>
              <a:t>	</a:t>
            </a:r>
            <a:r>
              <a:rPr lang="da-DK" sz="1700" dirty="0" err="1">
                <a:sym typeface="Wingdings" panose="05000000000000000000" pitchFamily="2" charset="2"/>
              </a:rPr>
              <a:t>dd</a:t>
            </a:r>
            <a:r>
              <a:rPr lang="da-DK" sz="1700" dirty="0">
                <a:sym typeface="Wingdings" panose="05000000000000000000" pitchFamily="2" charset="2"/>
              </a:rPr>
              <a:t> if=input.png of=output.txt bs=1 skip=1000 </a:t>
            </a:r>
            <a:r>
              <a:rPr lang="da-DK" sz="1700" dirty="0" err="1">
                <a:sym typeface="Wingdings" panose="05000000000000000000" pitchFamily="2" charset="2"/>
              </a:rPr>
              <a:t>count</a:t>
            </a:r>
            <a:r>
              <a:rPr lang="da-DK" sz="1700" dirty="0">
                <a:sym typeface="Wingdings" panose="05000000000000000000" pitchFamily="2" charset="2"/>
              </a:rPr>
              <a:t>=32</a:t>
            </a:r>
          </a:p>
          <a:p>
            <a:pPr lvl="1"/>
            <a:endParaRPr lang="da-DK" sz="1700" dirty="0"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0351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55198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Image </a:t>
            </a:r>
            <a:r>
              <a:rPr lang="da-DK" sz="4000" dirty="0" err="1"/>
              <a:t>Steganography</a:t>
            </a:r>
            <a:endParaRPr lang="da-DK" sz="40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788" y="1990726"/>
            <a:ext cx="9840911" cy="43561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Mediefiler er særligt</a:t>
            </a:r>
            <a:br>
              <a:rPr lang="da-DK" sz="2100" dirty="0">
                <a:sym typeface="Wingdings" panose="05000000000000000000" pitchFamily="2" charset="2"/>
              </a:rPr>
            </a:br>
            <a:r>
              <a:rPr lang="da-DK" sz="2100" dirty="0">
                <a:sym typeface="Wingdings" panose="05000000000000000000" pitchFamily="2" charset="2"/>
              </a:rPr>
              <a:t>egnede til </a:t>
            </a:r>
            <a:r>
              <a:rPr lang="da-DK" sz="2100" dirty="0" err="1">
                <a:sym typeface="Wingdings" panose="05000000000000000000" pitchFamily="2" charset="2"/>
              </a:rPr>
              <a:t>steganografi</a:t>
            </a:r>
            <a:endParaRPr lang="da-DK" sz="21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a-DK" sz="21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Pixels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Farvekanaler: RGB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Planer: typisk 8</a:t>
            </a:r>
          </a:p>
          <a:p>
            <a:pPr marL="0" indent="0">
              <a:buNone/>
            </a:pPr>
            <a:endParaRPr lang="da-DK" sz="1700" dirty="0">
              <a:sym typeface="Wingdings" panose="05000000000000000000" pitchFamily="2" charset="2"/>
            </a:endParaRPr>
          </a:p>
          <a:p>
            <a:pPr lvl="1"/>
            <a:endParaRPr lang="da-DK" sz="1700" dirty="0"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0" name="Rektangel: afrundede hjørner diagonalt 39">
            <a:extLst>
              <a:ext uri="{FF2B5EF4-FFF2-40B4-BE49-F238E27FC236}">
                <a16:creationId xmlns:a16="http://schemas.microsoft.com/office/drawing/2014/main" id="{71862A93-5DA3-4D63-9E05-A039C23EF6F6}"/>
              </a:ext>
            </a:extLst>
          </p:cNvPr>
          <p:cNvSpPr/>
          <p:nvPr/>
        </p:nvSpPr>
        <p:spPr>
          <a:xfrm>
            <a:off x="4624417" y="1801813"/>
            <a:ext cx="6461095" cy="480377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 descr="Et billede, der indeholder tekst, shoji, bygning, kosmetik&#10;&#10;Automatisk genereret beskrivelse">
            <a:extLst>
              <a:ext uri="{FF2B5EF4-FFF2-40B4-BE49-F238E27FC236}">
                <a16:creationId xmlns:a16="http://schemas.microsoft.com/office/drawing/2014/main" id="{6672A784-A705-4454-91C3-EA1EC8EDB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670" y="4377688"/>
            <a:ext cx="5865509" cy="2102560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21BF083B-CFCB-4C67-8447-EC1055486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614" y="1983443"/>
            <a:ext cx="5016463" cy="223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44751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Image </a:t>
            </a:r>
            <a:r>
              <a:rPr lang="da-DK" sz="4000" dirty="0" err="1"/>
              <a:t>Steganography</a:t>
            </a:r>
            <a:endParaRPr lang="da-DK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6D8453-FA30-4D00-9FE6-A2374EDC4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683" y="1462614"/>
            <a:ext cx="8635279" cy="518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49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De Danske </a:t>
            </a:r>
            <a:r>
              <a:rPr lang="da-DK" sz="4000" dirty="0" err="1"/>
              <a:t>Cybermesterskaber</a:t>
            </a:r>
            <a:endParaRPr lang="da-DK" sz="40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Kvalifikationen er i gang!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Løs 6/20+ opgaver for at gå til de regionale mesterskaber</a:t>
            </a:r>
          </a:p>
          <a:p>
            <a:pPr marL="0" indent="0">
              <a:buNone/>
            </a:pPr>
            <a:endParaRPr lang="da-DK" sz="21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Join fællesskabet på Discord: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	DDC: </a:t>
            </a:r>
            <a:r>
              <a:rPr lang="da-DK" sz="21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https://discord.gg/WtSuA3AR68</a:t>
            </a:r>
            <a:endParaRPr lang="da-DK" sz="21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	</a:t>
            </a:r>
            <a:r>
              <a:rPr lang="da-DK" sz="2100" dirty="0" err="1">
                <a:sym typeface="Wingdings" panose="05000000000000000000" pitchFamily="2" charset="2"/>
              </a:rPr>
              <a:t>CyberSkills</a:t>
            </a:r>
            <a:r>
              <a:rPr lang="da-DK" sz="2100" dirty="0">
                <a:sym typeface="Wingdings" panose="05000000000000000000" pitchFamily="2" charset="2"/>
              </a:rPr>
              <a:t>: </a:t>
            </a:r>
            <a:r>
              <a:rPr lang="da-DK" sz="21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https://discord.gg/cyberskills</a:t>
            </a:r>
            <a:endParaRPr lang="da-DK" sz="21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7638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5189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Image </a:t>
            </a:r>
            <a:r>
              <a:rPr lang="da-DK" sz="4000" dirty="0" err="1"/>
              <a:t>Steganography</a:t>
            </a:r>
            <a:endParaRPr lang="da-DK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Billede 3" descr="Et billede, der indeholder tekst, træ, udendørs, grøn&#10;&#10;Automatisk genereret beskrivelse">
            <a:extLst>
              <a:ext uri="{FF2B5EF4-FFF2-40B4-BE49-F238E27FC236}">
                <a16:creationId xmlns:a16="http://schemas.microsoft.com/office/drawing/2014/main" id="{C8B87DE9-CC9D-4AF1-AE79-26C7D9B96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512" y="1549401"/>
            <a:ext cx="7632151" cy="51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78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5189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Image </a:t>
            </a:r>
            <a:r>
              <a:rPr lang="da-DK" sz="4000" dirty="0" err="1"/>
              <a:t>Steganography</a:t>
            </a:r>
            <a:endParaRPr lang="da-DK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8901B6-6849-4F73-9FAB-56A7CDE9C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627" y="1357327"/>
            <a:ext cx="8020006" cy="534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007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49FD883-EB26-4C11-870F-489D7C70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Image </a:t>
            </a:r>
            <a:r>
              <a:rPr lang="da-DK" sz="4000" dirty="0" err="1"/>
              <a:t>Steganography</a:t>
            </a:r>
            <a:endParaRPr lang="da-DK" sz="40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F09E37-5F42-4C8A-B71B-F1DE66872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3971925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da-DK" b="1" dirty="0"/>
              <a:t>Tools</a:t>
            </a:r>
          </a:p>
          <a:p>
            <a:pPr lvl="1"/>
            <a:r>
              <a:rPr lang="da-DK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stegsolve</a:t>
            </a:r>
            <a:r>
              <a:rPr lang="da-DK" dirty="0"/>
              <a:t>: inspicér billeders individuelle farvekanaler og </a:t>
            </a:r>
            <a:r>
              <a:rPr lang="da-DK" dirty="0" err="1"/>
              <a:t>bitplaner</a:t>
            </a:r>
            <a:endParaRPr lang="da-DK" dirty="0"/>
          </a:p>
          <a:p>
            <a:pPr lvl="2"/>
            <a:r>
              <a:rPr lang="da-DK" dirty="0"/>
              <a:t>Især brugbart til billeder gemt i andre billeder</a:t>
            </a:r>
          </a:p>
          <a:p>
            <a:pPr lvl="1"/>
            <a:r>
              <a:rPr lang="da-DK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zsteg</a:t>
            </a:r>
            <a:r>
              <a:rPr lang="da-DK" dirty="0"/>
              <a:t>: find gemt tekstdata i PNG og BMP</a:t>
            </a:r>
          </a:p>
          <a:p>
            <a:pPr lvl="1"/>
            <a:r>
              <a:rPr lang="da-DK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steghide</a:t>
            </a:r>
            <a:r>
              <a:rPr lang="da-DK" dirty="0"/>
              <a:t>: </a:t>
            </a:r>
            <a:r>
              <a:rPr lang="da-DK" dirty="0" err="1"/>
              <a:t>embed</a:t>
            </a:r>
            <a:r>
              <a:rPr lang="da-DK" dirty="0"/>
              <a:t>/</a:t>
            </a:r>
            <a:r>
              <a:rPr lang="da-DK" dirty="0" err="1"/>
              <a:t>extract</a:t>
            </a:r>
            <a:r>
              <a:rPr lang="da-DK" dirty="0"/>
              <a:t> data i billede- og lydfiler</a:t>
            </a:r>
          </a:p>
          <a:p>
            <a:pPr lvl="2"/>
            <a:r>
              <a:rPr lang="da-DK" dirty="0"/>
              <a:t>Mere sofistikeret metode end LSB</a:t>
            </a:r>
          </a:p>
          <a:p>
            <a:pPr lvl="2"/>
            <a:r>
              <a:rPr lang="da-DK" dirty="0" err="1"/>
              <a:t>Optional</a:t>
            </a:r>
            <a:r>
              <a:rPr lang="da-DK" dirty="0"/>
              <a:t> password ved </a:t>
            </a:r>
            <a:r>
              <a:rPr lang="da-DK" dirty="0" err="1"/>
              <a:t>embedding</a:t>
            </a:r>
            <a:r>
              <a:rPr lang="da-DK" dirty="0"/>
              <a:t>, kræver samme password ved </a:t>
            </a:r>
            <a:r>
              <a:rPr lang="da-DK" dirty="0" err="1"/>
              <a:t>extraction</a:t>
            </a:r>
            <a:endParaRPr lang="da-DK" dirty="0"/>
          </a:p>
          <a:p>
            <a:pPr lvl="2"/>
            <a:r>
              <a:rPr lang="da-DK" dirty="0"/>
              <a:t>Tip: password kan være tomt</a:t>
            </a:r>
          </a:p>
          <a:p>
            <a:pPr lvl="2"/>
            <a:r>
              <a:rPr lang="da-DK" dirty="0"/>
              <a:t>Tip: brug </a:t>
            </a:r>
            <a:r>
              <a:rPr lang="da-DK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stegseek</a:t>
            </a:r>
            <a:r>
              <a:rPr lang="da-DK" dirty="0"/>
              <a:t> til at </a:t>
            </a:r>
            <a:r>
              <a:rPr lang="da-DK" dirty="0" err="1"/>
              <a:t>bruteforce</a:t>
            </a:r>
            <a:r>
              <a:rPr lang="da-DK" dirty="0"/>
              <a:t> passwords</a:t>
            </a:r>
          </a:p>
          <a:p>
            <a:pPr lvl="1"/>
            <a:r>
              <a:rPr lang="da-DK" sz="2100" dirty="0" err="1"/>
              <a:t>Aperi’Solve</a:t>
            </a:r>
            <a:r>
              <a:rPr lang="da-DK" sz="2100" dirty="0"/>
              <a:t>:</a:t>
            </a:r>
            <a:r>
              <a:rPr lang="da-DK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da-DK" sz="2100" dirty="0">
                <a:solidFill>
                  <a:schemeClr val="accent5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https://aperisolve.com/</a:t>
            </a:r>
            <a:endParaRPr lang="da-DK" sz="21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da-DK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Stego</a:t>
            </a:r>
            <a:r>
              <a:rPr lang="da-DK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Toolkit</a:t>
            </a:r>
            <a:r>
              <a:rPr lang="da-DK" dirty="0"/>
              <a:t>: </a:t>
            </a:r>
            <a:r>
              <a:rPr lang="da-DK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https://github.com/DominicBreuker/stego-toolkit</a:t>
            </a:r>
            <a:endParaRPr lang="da-DK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1975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87046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Øvelser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77394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87046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Memory Analysis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98677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Memory Analysis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Traditionel computer </a:t>
            </a:r>
            <a:r>
              <a:rPr lang="da-DK" sz="2100" dirty="0" err="1">
                <a:sym typeface="Wingdings" panose="05000000000000000000" pitchFamily="2" charset="2"/>
              </a:rPr>
              <a:t>forensics</a:t>
            </a:r>
            <a:r>
              <a:rPr lang="da-DK" sz="2100" dirty="0">
                <a:sym typeface="Wingdings" panose="05000000000000000000" pitchFamily="2" charset="2"/>
              </a:rPr>
              <a:t> = </a:t>
            </a:r>
            <a:r>
              <a:rPr lang="da-DK" sz="2100" dirty="0" err="1">
                <a:sym typeface="Wingdings" panose="05000000000000000000" pitchFamily="2" charset="2"/>
              </a:rPr>
              <a:t>filesystem</a:t>
            </a:r>
            <a:r>
              <a:rPr lang="da-DK" sz="2100" dirty="0">
                <a:sym typeface="Wingdings" panose="05000000000000000000" pitchFamily="2" charset="2"/>
              </a:rPr>
              <a:t> </a:t>
            </a:r>
            <a:r>
              <a:rPr lang="da-DK" sz="2100" dirty="0" err="1">
                <a:sym typeface="Wingdings" panose="05000000000000000000" pitchFamily="2" charset="2"/>
              </a:rPr>
              <a:t>forensics</a:t>
            </a:r>
            <a:endParaRPr lang="da-DK" sz="2100" dirty="0">
              <a:sym typeface="Wingdings" panose="05000000000000000000" pitchFamily="2" charset="2"/>
            </a:endParaRP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Persistent data, </a:t>
            </a:r>
            <a:r>
              <a:rPr lang="da-DK" sz="1700" dirty="0" err="1">
                <a:sym typeface="Wingdings" panose="05000000000000000000" pitchFamily="2" charset="2"/>
              </a:rPr>
              <a:t>hard</a:t>
            </a:r>
            <a:r>
              <a:rPr lang="da-DK" sz="1700" dirty="0">
                <a:sym typeface="Wingdings" panose="05000000000000000000" pitchFamily="2" charset="2"/>
              </a:rPr>
              <a:t> disk/USB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”Dead </a:t>
            </a:r>
            <a:r>
              <a:rPr lang="da-DK" sz="1700" dirty="0" err="1">
                <a:sym typeface="Wingdings" panose="05000000000000000000" pitchFamily="2" charset="2"/>
              </a:rPr>
              <a:t>box</a:t>
            </a:r>
            <a:r>
              <a:rPr lang="da-DK" sz="1700" dirty="0">
                <a:sym typeface="Wingdings" panose="05000000000000000000" pitchFamily="2" charset="2"/>
              </a:rPr>
              <a:t> </a:t>
            </a:r>
            <a:r>
              <a:rPr lang="da-DK" sz="1700" dirty="0" err="1">
                <a:sym typeface="Wingdings" panose="05000000000000000000" pitchFamily="2" charset="2"/>
              </a:rPr>
              <a:t>forensics</a:t>
            </a:r>
            <a:r>
              <a:rPr lang="da-DK" sz="1700" dirty="0">
                <a:sym typeface="Wingdings" panose="05000000000000000000" pitchFamily="2" charset="2"/>
              </a:rPr>
              <a:t>”</a:t>
            </a:r>
          </a:p>
          <a:p>
            <a:pPr marL="0" indent="0">
              <a:buNone/>
            </a:pPr>
            <a:endParaRPr lang="da-DK" sz="21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I dag er fokus også på </a:t>
            </a:r>
            <a:r>
              <a:rPr lang="da-DK" sz="2100" dirty="0" err="1">
                <a:sym typeface="Wingdings" panose="05000000000000000000" pitchFamily="2" charset="2"/>
              </a:rPr>
              <a:t>memory</a:t>
            </a:r>
            <a:r>
              <a:rPr lang="da-DK" sz="2100" dirty="0">
                <a:sym typeface="Wingdings" panose="05000000000000000000" pitchFamily="2" charset="2"/>
              </a:rPr>
              <a:t> </a:t>
            </a:r>
            <a:r>
              <a:rPr lang="da-DK" sz="2100" dirty="0" err="1">
                <a:sym typeface="Wingdings" panose="05000000000000000000" pitchFamily="2" charset="2"/>
              </a:rPr>
              <a:t>forensics</a:t>
            </a:r>
            <a:r>
              <a:rPr lang="da-DK" sz="2100" dirty="0">
                <a:sym typeface="Wingdings" panose="05000000000000000000" pitchFamily="2" charset="2"/>
              </a:rPr>
              <a:t> på volatil data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Volatil data: ikke-permanent data, forsvinder når strømmen går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Typisk indholdet af </a:t>
            </a:r>
            <a:r>
              <a:rPr lang="da-DK" sz="1700" dirty="0" err="1">
                <a:sym typeface="Wingdings" panose="05000000000000000000" pitchFamily="2" charset="2"/>
              </a:rPr>
              <a:t>main</a:t>
            </a:r>
            <a:r>
              <a:rPr lang="da-DK" sz="1700" dirty="0">
                <a:sym typeface="Wingdings" panose="05000000000000000000" pitchFamily="2" charset="2"/>
              </a:rPr>
              <a:t> </a:t>
            </a:r>
            <a:r>
              <a:rPr lang="da-DK" sz="1700" dirty="0" err="1">
                <a:sym typeface="Wingdings" panose="05000000000000000000" pitchFamily="2" charset="2"/>
              </a:rPr>
              <a:t>memory</a:t>
            </a:r>
            <a:r>
              <a:rPr lang="da-DK" sz="1700" dirty="0">
                <a:sym typeface="Wingdings" panose="05000000000000000000" pitchFamily="2" charset="2"/>
              </a:rPr>
              <a:t> – RAM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”Live </a:t>
            </a:r>
            <a:r>
              <a:rPr lang="da-DK" sz="1700" dirty="0" err="1">
                <a:sym typeface="Wingdings" panose="05000000000000000000" pitchFamily="2" charset="2"/>
              </a:rPr>
              <a:t>box</a:t>
            </a:r>
            <a:r>
              <a:rPr lang="da-DK" sz="1700" dirty="0">
                <a:sym typeface="Wingdings" panose="05000000000000000000" pitchFamily="2" charset="2"/>
              </a:rPr>
              <a:t> </a:t>
            </a:r>
            <a:r>
              <a:rPr lang="da-DK" sz="1700" dirty="0" err="1">
                <a:sym typeface="Wingdings" panose="05000000000000000000" pitchFamily="2" charset="2"/>
              </a:rPr>
              <a:t>forensics</a:t>
            </a:r>
            <a:r>
              <a:rPr lang="da-DK" sz="1700" dirty="0">
                <a:sym typeface="Wingdings" panose="05000000000000000000" pitchFamily="2" charset="2"/>
              </a:rPr>
              <a:t>”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Analyse foregår på et </a:t>
            </a:r>
            <a:r>
              <a:rPr lang="da-DK" sz="1700" dirty="0" err="1">
                <a:sym typeface="Wingdings" panose="05000000000000000000" pitchFamily="2" charset="2"/>
              </a:rPr>
              <a:t>memory</a:t>
            </a:r>
            <a:r>
              <a:rPr lang="da-DK" sz="1700" dirty="0">
                <a:sym typeface="Wingdings" panose="05000000000000000000" pitchFamily="2" charset="2"/>
              </a:rPr>
              <a:t> dump – giver et øjebliksbillede</a:t>
            </a:r>
          </a:p>
          <a:p>
            <a:pPr marL="0" indent="0">
              <a:buNone/>
            </a:pPr>
            <a:endParaRPr lang="da-DK" sz="1700" dirty="0">
              <a:sym typeface="Wingdings" panose="05000000000000000000" pitchFamily="2" charset="2"/>
            </a:endParaRPr>
          </a:p>
          <a:p>
            <a:pPr lvl="1"/>
            <a:endParaRPr lang="da-DK" sz="1700" dirty="0"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3063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Memory Analysis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Data der kan findes i volatil hukommelse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Kørende processer og services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Åbne filer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Netværksforbindelser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Kørte kommandoer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Passwords, </a:t>
            </a:r>
            <a:r>
              <a:rPr lang="da-DK" sz="1700" dirty="0" err="1">
                <a:sym typeface="Wingdings" panose="05000000000000000000" pitchFamily="2" charset="2"/>
              </a:rPr>
              <a:t>keys</a:t>
            </a:r>
            <a:endParaRPr lang="da-DK" sz="1700" dirty="0">
              <a:sym typeface="Wingdings" panose="05000000000000000000" pitchFamily="2" charset="2"/>
            </a:endParaRPr>
          </a:p>
          <a:p>
            <a:pPr lvl="1"/>
            <a:r>
              <a:rPr lang="da-DK" sz="1700" dirty="0" err="1">
                <a:sym typeface="Wingdings" panose="05000000000000000000" pitchFamily="2" charset="2"/>
              </a:rPr>
              <a:t>Ukrypteret</a:t>
            </a:r>
            <a:r>
              <a:rPr lang="da-DK" sz="1700" dirty="0">
                <a:sym typeface="Wingdings" panose="05000000000000000000" pitchFamily="2" charset="2"/>
              </a:rPr>
              <a:t> data, der er krypteret på disken, men skal bruges i dekrypteret tilstand i </a:t>
            </a:r>
            <a:r>
              <a:rPr lang="da-DK" sz="1700" dirty="0" err="1">
                <a:sym typeface="Wingdings" panose="05000000000000000000" pitchFamily="2" charset="2"/>
              </a:rPr>
              <a:t>memory</a:t>
            </a:r>
            <a:endParaRPr lang="da-DK" sz="1700" dirty="0">
              <a:sym typeface="Wingdings" panose="05000000000000000000" pitchFamily="2" charset="2"/>
            </a:endParaRPr>
          </a:p>
          <a:p>
            <a:pPr lvl="1"/>
            <a:r>
              <a:rPr lang="da-DK" sz="1700" dirty="0" err="1">
                <a:sym typeface="Wingdings" panose="05000000000000000000" pitchFamily="2" charset="2"/>
              </a:rPr>
              <a:t>Stateless</a:t>
            </a:r>
            <a:r>
              <a:rPr lang="da-DK" sz="1700" dirty="0">
                <a:sym typeface="Wingdings" panose="05000000000000000000" pitchFamily="2" charset="2"/>
              </a:rPr>
              <a:t> malware – malware, der kun lever i hukommelsen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Endda ting som et basic screenshot eller brugerens clipboard</a:t>
            </a:r>
          </a:p>
          <a:p>
            <a:pPr marL="0" indent="0">
              <a:buNone/>
            </a:pPr>
            <a:endParaRPr lang="da-DK" sz="1700" dirty="0">
              <a:sym typeface="Wingdings" panose="05000000000000000000" pitchFamily="2" charset="2"/>
            </a:endParaRPr>
          </a:p>
          <a:p>
            <a:pPr lvl="1"/>
            <a:endParaRPr lang="da-DK" sz="1700" dirty="0"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451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Memory Analysis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Tool: </a:t>
            </a:r>
            <a:r>
              <a:rPr lang="da-DK" sz="2100" dirty="0" err="1">
                <a:sym typeface="Wingdings" panose="05000000000000000000" pitchFamily="2" charset="2"/>
              </a:rPr>
              <a:t>Volatility</a:t>
            </a:r>
            <a:endParaRPr lang="da-DK" sz="21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 err="1">
                <a:sym typeface="Wingdings" panose="05000000000000000000" pitchFamily="2" charset="2"/>
              </a:rPr>
              <a:t>Volatility</a:t>
            </a:r>
            <a:r>
              <a:rPr lang="da-DK" sz="2100" dirty="0">
                <a:sym typeface="Wingdings" panose="05000000000000000000" pitchFamily="2" charset="2"/>
              </a:rPr>
              <a:t> 2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Skal bruge den rigtige </a:t>
            </a:r>
            <a:r>
              <a:rPr lang="da-DK" sz="1700" i="1" dirty="0">
                <a:sym typeface="Wingdings" panose="05000000000000000000" pitchFamily="2" charset="2"/>
              </a:rPr>
              <a:t>profil</a:t>
            </a:r>
            <a:r>
              <a:rPr lang="da-DK" sz="1700" dirty="0">
                <a:sym typeface="Wingdings" panose="05000000000000000000" pitchFamily="2" charset="2"/>
              </a:rPr>
              <a:t> for at analysere dumpet</a:t>
            </a:r>
          </a:p>
          <a:p>
            <a:pPr lvl="2"/>
            <a:r>
              <a:rPr lang="fr-FR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imageinfo</a:t>
            </a:r>
            <a:r>
              <a:rPr lang="fr-FR" sz="1600" dirty="0"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 – </a:t>
            </a:r>
            <a:r>
              <a:rPr lang="fr-FR" sz="1600" dirty="0" err="1"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foreslår</a:t>
            </a:r>
            <a:r>
              <a:rPr lang="fr-FR" sz="1600" dirty="0"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 </a:t>
            </a:r>
            <a:r>
              <a:rPr lang="fr-FR" sz="1600" dirty="0" err="1"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mulige</a:t>
            </a:r>
            <a:r>
              <a:rPr lang="fr-FR" sz="1600" dirty="0"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 profiler</a:t>
            </a:r>
          </a:p>
          <a:p>
            <a:pPr lvl="2"/>
            <a:r>
              <a:rPr lang="fr-FR" sz="1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kdbgscan</a:t>
            </a:r>
            <a:r>
              <a:rPr lang="fr-FR" sz="1600" dirty="0"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 – </a:t>
            </a:r>
            <a:r>
              <a:rPr lang="fr-FR" sz="1600" dirty="0" err="1"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identificér</a:t>
            </a:r>
            <a:r>
              <a:rPr lang="fr-FR" sz="1600" dirty="0"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 </a:t>
            </a:r>
            <a:r>
              <a:rPr lang="fr-FR" sz="1600" dirty="0" err="1"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korrekt</a:t>
            </a:r>
            <a:r>
              <a:rPr lang="fr-FR" sz="1600" dirty="0"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 profil</a:t>
            </a:r>
          </a:p>
          <a:p>
            <a:pPr lvl="1"/>
            <a:r>
              <a:rPr lang="fr-FR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python2 vol.py -f [image] --profile=[profile] [plugin]</a:t>
            </a:r>
          </a:p>
          <a:p>
            <a:pPr marL="0" indent="0">
              <a:buNone/>
            </a:pPr>
            <a:r>
              <a:rPr lang="da-DK" sz="2100" dirty="0" err="1"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Volatility</a:t>
            </a:r>
            <a:r>
              <a:rPr lang="da-DK" sz="2100" dirty="0"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 3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Bruger et </a:t>
            </a:r>
            <a:r>
              <a:rPr lang="da-DK" sz="1700" dirty="0" err="1">
                <a:sym typeface="Wingdings" panose="05000000000000000000" pitchFamily="2" charset="2"/>
              </a:rPr>
              <a:t>library</a:t>
            </a:r>
            <a:r>
              <a:rPr lang="da-DK" sz="1700" dirty="0">
                <a:sym typeface="Wingdings" panose="05000000000000000000" pitchFamily="2" charset="2"/>
              </a:rPr>
              <a:t> af symbol </a:t>
            </a:r>
            <a:r>
              <a:rPr lang="da-DK" sz="1700" dirty="0" err="1">
                <a:sym typeface="Wingdings" panose="05000000000000000000" pitchFamily="2" charset="2"/>
              </a:rPr>
              <a:t>tables</a:t>
            </a:r>
            <a:r>
              <a:rPr lang="da-DK" sz="1700" dirty="0">
                <a:sym typeface="Wingdings" panose="05000000000000000000" pitchFamily="2" charset="2"/>
              </a:rPr>
              <a:t> – ikke profiler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Hurtigere og nemmere</a:t>
            </a:r>
          </a:p>
          <a:p>
            <a:pPr lvl="1"/>
            <a:r>
              <a:rPr lang="da-DK" sz="1700" dirty="0">
                <a:sym typeface="Wingdings" panose="05000000000000000000" pitchFamily="2" charset="2"/>
              </a:rPr>
              <a:t>Men! Mangler en række plugins</a:t>
            </a:r>
          </a:p>
          <a:p>
            <a:pPr lvl="2"/>
            <a:r>
              <a:rPr lang="da-DK" sz="1500" dirty="0" err="1">
                <a:sym typeface="Wingdings" panose="05000000000000000000" pitchFamily="2" charset="2"/>
              </a:rPr>
              <a:t>notepad</a:t>
            </a:r>
            <a:r>
              <a:rPr lang="da-DK" sz="1500" dirty="0">
                <a:sym typeface="Wingdings" panose="05000000000000000000" pitchFamily="2" charset="2"/>
              </a:rPr>
              <a:t>, </a:t>
            </a:r>
            <a:r>
              <a:rPr lang="da-DK" sz="1500" dirty="0" err="1">
                <a:sym typeface="Wingdings" panose="05000000000000000000" pitchFamily="2" charset="2"/>
              </a:rPr>
              <a:t>iehistory</a:t>
            </a:r>
            <a:r>
              <a:rPr lang="da-DK" sz="1500" dirty="0">
                <a:sym typeface="Wingdings" panose="05000000000000000000" pitchFamily="2" charset="2"/>
              </a:rPr>
              <a:t>, screenshot, clipboard mm.</a:t>
            </a:r>
          </a:p>
          <a:p>
            <a:pPr lvl="1"/>
            <a:r>
              <a:rPr lang="fr-FR" sz="13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python3 vol.py -f [image] [plugin]</a:t>
            </a:r>
            <a:endParaRPr lang="da-DK" sz="13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a-DK" sz="1700" dirty="0">
              <a:sym typeface="Wingdings" panose="05000000000000000000" pitchFamily="2" charset="2"/>
            </a:endParaRPr>
          </a:p>
          <a:p>
            <a:pPr lvl="1"/>
            <a:endParaRPr lang="da-DK" sz="1700" dirty="0"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556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Case: </a:t>
            </a:r>
            <a:r>
              <a:rPr lang="da-DK" sz="4000" dirty="0" err="1"/>
              <a:t>malpdf</a:t>
            </a:r>
            <a:endParaRPr lang="da-DK" sz="40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sz="2000" dirty="0"/>
              <a:t>Company X har kontaktet dig og bedt dig foretage en </a:t>
            </a:r>
            <a:r>
              <a:rPr lang="da-DK" sz="2000" dirty="0" err="1"/>
              <a:t>forensics</a:t>
            </a:r>
            <a:r>
              <a:rPr lang="da-DK" sz="2000" dirty="0"/>
              <a:t> analyse i forbindelse med en nylig hændelse. En af deres medarbejdere modtog en e-mail fra en anden medarbejder med et link til en PDF-fil. Ved åbning af filen lagde medarbejderen ikke mærke til noget særligt, men de har for nylig haft mistænkelig aktivitet på deres bankkonto.</a:t>
            </a:r>
          </a:p>
          <a:p>
            <a:pPr marL="0" indent="0">
              <a:buNone/>
            </a:pPr>
            <a:r>
              <a:rPr lang="da-DK" sz="2000" dirty="0"/>
              <a:t>Den nuværende teori er, at brugeren har modtaget en e-mail med en URL til et forfalsket PDF-dokument. Ved åbning af dokumentet i Acrobat Reader blev et ondsindet JavaScript program kørt, der overtog ofrets system.</a:t>
            </a:r>
          </a:p>
          <a:p>
            <a:pPr marL="0" indent="0">
              <a:buNone/>
            </a:pPr>
            <a:r>
              <a:rPr lang="da-DK" sz="2000" dirty="0"/>
              <a:t>Company X har taget et </a:t>
            </a:r>
            <a:r>
              <a:rPr lang="da-DK" sz="2000" dirty="0" err="1"/>
              <a:t>memory</a:t>
            </a:r>
            <a:r>
              <a:rPr lang="da-DK" sz="2000" dirty="0"/>
              <a:t> dump af medarbejderens maskine og har spurgt dig om at analysere den virtuelle hukommelse og besvare deres spørgsmål.</a:t>
            </a:r>
            <a:endParaRPr lang="da-DK" sz="1700" dirty="0">
              <a:sym typeface="Wingdings" panose="05000000000000000000" pitchFamily="2" charset="2"/>
            </a:endParaRPr>
          </a:p>
          <a:p>
            <a:pPr lvl="1"/>
            <a:endParaRPr lang="da-DK" sz="1700" dirty="0"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202236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 err="1"/>
              <a:t>Forensics</a:t>
            </a:r>
            <a:r>
              <a:rPr lang="da-DK" sz="4000" dirty="0"/>
              <a:t> Tips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Vær struktureret, analytisk – skriv alle </a:t>
            </a:r>
            <a:r>
              <a:rPr lang="da-DK" sz="2100" dirty="0" err="1">
                <a:sym typeface="Wingdings" panose="05000000000000000000" pitchFamily="2" charset="2"/>
              </a:rPr>
              <a:t>findings</a:t>
            </a:r>
            <a:r>
              <a:rPr lang="da-DK" sz="2100" dirty="0">
                <a:sym typeface="Wingdings" panose="05000000000000000000" pitchFamily="2" charset="2"/>
              </a:rPr>
              <a:t> ned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Led efter sammenhænge – og efter afvigelser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Bliv fortrolig med dine </a:t>
            </a:r>
            <a:r>
              <a:rPr lang="da-DK" sz="2100" dirty="0" err="1">
                <a:sym typeface="Wingdings" panose="05000000000000000000" pitchFamily="2" charset="2"/>
              </a:rPr>
              <a:t>tools</a:t>
            </a:r>
            <a:r>
              <a:rPr lang="da-DK" sz="2100" dirty="0">
                <a:sym typeface="Wingdings" panose="05000000000000000000" pitchFamily="2" charset="2"/>
              </a:rPr>
              <a:t> og med et </a:t>
            </a:r>
            <a:r>
              <a:rPr lang="da-DK" sz="2100" dirty="0" err="1">
                <a:sym typeface="Wingdings" panose="05000000000000000000" pitchFamily="2" charset="2"/>
              </a:rPr>
              <a:t>scripting</a:t>
            </a:r>
            <a:r>
              <a:rPr lang="da-DK" sz="2100" dirty="0">
                <a:sym typeface="Wingdings" panose="05000000000000000000" pitchFamily="2" charset="2"/>
              </a:rPr>
              <a:t> </a:t>
            </a:r>
            <a:r>
              <a:rPr lang="da-DK" sz="2100" dirty="0" err="1">
                <a:sym typeface="Wingdings" panose="05000000000000000000" pitchFamily="2" charset="2"/>
              </a:rPr>
              <a:t>language</a:t>
            </a:r>
            <a:endParaRPr lang="da-DK" sz="21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Lær at genkende og forstå filformater, protokoller og </a:t>
            </a:r>
            <a:r>
              <a:rPr lang="da-DK" sz="2100" dirty="0" err="1">
                <a:sym typeface="Wingdings" panose="05000000000000000000" pitchFamily="2" charset="2"/>
              </a:rPr>
              <a:t>encodings</a:t>
            </a:r>
            <a:endParaRPr lang="da-DK" sz="21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Vær kritisk over for dine egne </a:t>
            </a:r>
            <a:r>
              <a:rPr lang="da-DK" sz="2100" dirty="0" err="1">
                <a:sym typeface="Wingdings" panose="05000000000000000000" pitchFamily="2" charset="2"/>
              </a:rPr>
              <a:t>forudindtagelser</a:t>
            </a:r>
            <a:r>
              <a:rPr lang="da-DK" sz="2100" dirty="0">
                <a:sym typeface="Wingdings" panose="05000000000000000000" pitchFamily="2" charset="2"/>
              </a:rPr>
              <a:t>! Ikke alt er som det ser ud!</a:t>
            </a:r>
          </a:p>
          <a:p>
            <a:pPr marL="0" indent="0">
              <a:buNone/>
            </a:pPr>
            <a:r>
              <a:rPr lang="da-DK" sz="2100" dirty="0" err="1">
                <a:sym typeface="Wingdings" panose="05000000000000000000" pitchFamily="2" charset="2"/>
              </a:rPr>
              <a:t>Don’t</a:t>
            </a:r>
            <a:r>
              <a:rPr lang="da-DK" sz="2100" dirty="0">
                <a:sym typeface="Wingdings" panose="05000000000000000000" pitchFamily="2" charset="2"/>
              </a:rPr>
              <a:t> do it </a:t>
            </a:r>
            <a:r>
              <a:rPr lang="da-DK" sz="2100" dirty="0" err="1">
                <a:sym typeface="Wingdings" panose="05000000000000000000" pitchFamily="2" charset="2"/>
              </a:rPr>
              <a:t>twice</a:t>
            </a:r>
            <a:r>
              <a:rPr lang="da-DK" sz="2100" dirty="0">
                <a:sym typeface="Wingdings" panose="05000000000000000000" pitchFamily="2" charset="2"/>
              </a:rPr>
              <a:t>: gem resultatet af dine scanninger</a:t>
            </a:r>
          </a:p>
          <a:p>
            <a:pPr marL="0" indent="0">
              <a:buNone/>
            </a:pPr>
            <a:r>
              <a:rPr lang="da-DK" sz="2100" dirty="0">
                <a:sym typeface="Wingdings" panose="05000000000000000000" pitchFamily="2" charset="2"/>
              </a:rPr>
              <a:t>Have </a:t>
            </a:r>
            <a:r>
              <a:rPr lang="da-DK" sz="2100" dirty="0" err="1">
                <a:sym typeface="Wingdings" panose="05000000000000000000" pitchFamily="2" charset="2"/>
              </a:rPr>
              <a:t>fun</a:t>
            </a:r>
            <a:r>
              <a:rPr lang="da-DK" sz="2100" dirty="0">
                <a:sym typeface="Wingdings" panose="05000000000000000000" pitchFamily="2" charset="2"/>
              </a:rPr>
              <a:t>!</a:t>
            </a:r>
            <a:endParaRPr lang="da-DK" sz="1700" dirty="0"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4262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5CF6C89-C41A-4A42-BE8F-75A98F7D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 err="1"/>
              <a:t>forensics</a:t>
            </a:r>
            <a:r>
              <a:rPr lang="da-DK" sz="4000" dirty="0"/>
              <a:t>?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Ellipse 51">
            <a:extLst>
              <a:ext uri="{FF2B5EF4-FFF2-40B4-BE49-F238E27FC236}">
                <a16:creationId xmlns:a16="http://schemas.microsoft.com/office/drawing/2014/main" id="{FB9B55EC-F0E6-47AB-B385-CDCC2C623229}"/>
              </a:ext>
            </a:extLst>
          </p:cNvPr>
          <p:cNvSpPr/>
          <p:nvPr/>
        </p:nvSpPr>
        <p:spPr>
          <a:xfrm>
            <a:off x="6652084" y="2807562"/>
            <a:ext cx="3065220" cy="2956653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3065220"/>
                      <a:gd name="connsiteY0" fmla="*/ 594256 h 1188512"/>
                      <a:gd name="connsiteX1" fmla="*/ 1532610 w 3065220"/>
                      <a:gd name="connsiteY1" fmla="*/ 0 h 1188512"/>
                      <a:gd name="connsiteX2" fmla="*/ 3065220 w 3065220"/>
                      <a:gd name="connsiteY2" fmla="*/ 594256 h 1188512"/>
                      <a:gd name="connsiteX3" fmla="*/ 1532610 w 3065220"/>
                      <a:gd name="connsiteY3" fmla="*/ 1188512 h 1188512"/>
                      <a:gd name="connsiteX4" fmla="*/ 0 w 3065220"/>
                      <a:gd name="connsiteY4" fmla="*/ 594256 h 1188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65220" h="1188512" extrusionOk="0">
                        <a:moveTo>
                          <a:pt x="0" y="594256"/>
                        </a:moveTo>
                        <a:cubicBezTo>
                          <a:pt x="16320" y="143295"/>
                          <a:pt x="746693" y="48751"/>
                          <a:pt x="1532610" y="0"/>
                        </a:cubicBezTo>
                        <a:cubicBezTo>
                          <a:pt x="2297168" y="-30958"/>
                          <a:pt x="3069054" y="252615"/>
                          <a:pt x="3065220" y="594256"/>
                        </a:cubicBezTo>
                        <a:cubicBezTo>
                          <a:pt x="3113332" y="890654"/>
                          <a:pt x="2361550" y="1233097"/>
                          <a:pt x="1532610" y="1188512"/>
                        </a:cubicBezTo>
                        <a:cubicBezTo>
                          <a:pt x="669911" y="1241919"/>
                          <a:pt x="8354" y="915107"/>
                          <a:pt x="0" y="5942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366AA7A2-FECB-40FA-B5B1-1640CC954A1E}"/>
              </a:ext>
            </a:extLst>
          </p:cNvPr>
          <p:cNvSpPr/>
          <p:nvPr/>
        </p:nvSpPr>
        <p:spPr>
          <a:xfrm>
            <a:off x="7874042" y="2807560"/>
            <a:ext cx="2917509" cy="2956653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2917509"/>
                      <a:gd name="connsiteY0" fmla="*/ 594256 h 1188511"/>
                      <a:gd name="connsiteX1" fmla="*/ 1458755 w 2917509"/>
                      <a:gd name="connsiteY1" fmla="*/ 0 h 1188511"/>
                      <a:gd name="connsiteX2" fmla="*/ 2917510 w 2917509"/>
                      <a:gd name="connsiteY2" fmla="*/ 594256 h 1188511"/>
                      <a:gd name="connsiteX3" fmla="*/ 1458755 w 2917509"/>
                      <a:gd name="connsiteY3" fmla="*/ 1188512 h 1188511"/>
                      <a:gd name="connsiteX4" fmla="*/ 0 w 2917509"/>
                      <a:gd name="connsiteY4" fmla="*/ 594256 h 11885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17509" h="1188511" extrusionOk="0">
                        <a:moveTo>
                          <a:pt x="0" y="594256"/>
                        </a:moveTo>
                        <a:cubicBezTo>
                          <a:pt x="-67477" y="186709"/>
                          <a:pt x="738964" y="-31172"/>
                          <a:pt x="1458755" y="0"/>
                        </a:cubicBezTo>
                        <a:cubicBezTo>
                          <a:pt x="2246330" y="10154"/>
                          <a:pt x="2954343" y="255066"/>
                          <a:pt x="2917510" y="594256"/>
                        </a:cubicBezTo>
                        <a:cubicBezTo>
                          <a:pt x="2857607" y="803024"/>
                          <a:pt x="2232271" y="1288496"/>
                          <a:pt x="1458755" y="1188512"/>
                        </a:cubicBezTo>
                        <a:cubicBezTo>
                          <a:pt x="704214" y="1118009"/>
                          <a:pt x="60411" y="917484"/>
                          <a:pt x="0" y="5942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4" name="Tekstfelt 53">
            <a:extLst>
              <a:ext uri="{FF2B5EF4-FFF2-40B4-BE49-F238E27FC236}">
                <a16:creationId xmlns:a16="http://schemas.microsoft.com/office/drawing/2014/main" id="{C22DA5A8-DD72-4B7E-9148-E8B5D4B77BBF}"/>
              </a:ext>
            </a:extLst>
          </p:cNvPr>
          <p:cNvSpPr txBox="1"/>
          <p:nvPr/>
        </p:nvSpPr>
        <p:spPr>
          <a:xfrm>
            <a:off x="6813268" y="3962720"/>
            <a:ext cx="97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>
                <a:solidFill>
                  <a:schemeClr val="accent5">
                    <a:lumMod val="75000"/>
                  </a:schemeClr>
                </a:solidFill>
              </a:rPr>
              <a:t>REAL LIFE</a:t>
            </a:r>
          </a:p>
        </p:txBody>
      </p:sp>
      <p:sp>
        <p:nvSpPr>
          <p:cNvPr id="55" name="Tekstfelt 54">
            <a:extLst>
              <a:ext uri="{FF2B5EF4-FFF2-40B4-BE49-F238E27FC236}">
                <a16:creationId xmlns:a16="http://schemas.microsoft.com/office/drawing/2014/main" id="{4E10FE6E-5723-4D58-964F-3B011C6CC858}"/>
              </a:ext>
            </a:extLst>
          </p:cNvPr>
          <p:cNvSpPr txBox="1"/>
          <p:nvPr/>
        </p:nvSpPr>
        <p:spPr>
          <a:xfrm>
            <a:off x="10010345" y="4072409"/>
            <a:ext cx="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accent5">
                    <a:lumMod val="75000"/>
                  </a:schemeClr>
                </a:solidFill>
              </a:rPr>
              <a:t>CTF</a:t>
            </a:r>
          </a:p>
        </p:txBody>
      </p:sp>
      <p:sp>
        <p:nvSpPr>
          <p:cNvPr id="57" name="Pladsholder til indhold 2">
            <a:extLst>
              <a:ext uri="{FF2B5EF4-FFF2-40B4-BE49-F238E27FC236}">
                <a16:creationId xmlns:a16="http://schemas.microsoft.com/office/drawing/2014/main" id="{2C8A02FA-1776-4F1C-B457-21FE1C68A2FD}"/>
              </a:ext>
            </a:extLst>
          </p:cNvPr>
          <p:cNvSpPr txBox="1">
            <a:spLocks/>
          </p:cNvSpPr>
          <p:nvPr/>
        </p:nvSpPr>
        <p:spPr>
          <a:xfrm>
            <a:off x="1738771" y="2419997"/>
            <a:ext cx="4889500" cy="38833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b="1" dirty="0"/>
              <a:t>Real </a:t>
            </a:r>
            <a:r>
              <a:rPr lang="da-DK" b="1" dirty="0" err="1"/>
              <a:t>life</a:t>
            </a:r>
            <a:endParaRPr lang="da-DK" b="1" dirty="0"/>
          </a:p>
          <a:p>
            <a:r>
              <a:rPr lang="da-DK" dirty="0"/>
              <a:t>Efterforskning</a:t>
            </a:r>
          </a:p>
          <a:p>
            <a:pPr lvl="1"/>
            <a:r>
              <a:rPr lang="da-DK" dirty="0"/>
              <a:t>Indsamling og analyse af digital data</a:t>
            </a:r>
          </a:p>
          <a:p>
            <a:pPr lvl="1"/>
            <a:r>
              <a:rPr lang="da-DK" dirty="0"/>
              <a:t>Kriminalsager og incident </a:t>
            </a:r>
            <a:r>
              <a:rPr lang="da-DK" dirty="0" err="1"/>
              <a:t>response</a:t>
            </a:r>
            <a:endParaRPr lang="da-DK" dirty="0"/>
          </a:p>
          <a:p>
            <a:r>
              <a:rPr lang="da-DK" dirty="0"/>
              <a:t>Finde og fortolke fakta</a:t>
            </a:r>
          </a:p>
          <a:p>
            <a:r>
              <a:rPr lang="da-DK" dirty="0"/>
              <a:t>Genskabe hændelsesforløb</a:t>
            </a:r>
          </a:p>
          <a:p>
            <a:r>
              <a:rPr lang="da-DK" dirty="0"/>
              <a:t>Hvad, hvem, hvornår, hvordan, hvorfor</a:t>
            </a:r>
          </a:p>
        </p:txBody>
      </p:sp>
    </p:spTree>
    <p:extLst>
      <p:ext uri="{BB962C8B-B14F-4D97-AF65-F5344CB8AC3E}">
        <p14:creationId xmlns:p14="http://schemas.microsoft.com/office/powerpoint/2010/main" val="308478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/>
      <p:bldP spid="55" grpId="0"/>
      <p:bldP spid="5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046075"/>
            <a:ext cx="9906000" cy="1117073"/>
          </a:xfrm>
        </p:spPr>
        <p:txBody>
          <a:bodyPr>
            <a:normAutofit fontScale="90000"/>
          </a:bodyPr>
          <a:lstStyle/>
          <a:p>
            <a:pPr algn="ctr"/>
            <a:r>
              <a:rPr lang="da-DK" sz="4000" dirty="0">
                <a:latin typeface="+mn-lt"/>
              </a:rPr>
              <a:t>Evaluering</a:t>
            </a:r>
            <a:br>
              <a:rPr lang="da-DK" sz="4000" dirty="0">
                <a:latin typeface="+mn-lt"/>
              </a:rPr>
            </a:br>
            <a:br>
              <a:rPr lang="da-DK" sz="4000" dirty="0">
                <a:latin typeface="+mn-lt"/>
              </a:rPr>
            </a:br>
            <a:br>
              <a:rPr lang="da-DK" sz="4000" dirty="0">
                <a:latin typeface="+mn-lt"/>
              </a:rPr>
            </a:br>
            <a:br>
              <a:rPr lang="da-DK" sz="4000" dirty="0">
                <a:latin typeface="+mn-lt"/>
              </a:rPr>
            </a:br>
            <a:br>
              <a:rPr lang="da-DK" sz="4000" dirty="0">
                <a:latin typeface="+mn-lt"/>
              </a:rPr>
            </a:br>
            <a:br>
              <a:rPr lang="da-DK" sz="4000" dirty="0">
                <a:latin typeface="+mn-lt"/>
              </a:rPr>
            </a:br>
            <a:br>
              <a:rPr lang="da-DK" sz="4000" dirty="0">
                <a:latin typeface="+mn-lt"/>
              </a:rPr>
            </a:br>
            <a:br>
              <a:rPr lang="da-DK" sz="4000" dirty="0">
                <a:latin typeface="+mn-lt"/>
              </a:rPr>
            </a:br>
            <a:br>
              <a:rPr lang="da-DK" sz="4000" dirty="0">
                <a:latin typeface="+mn-lt"/>
              </a:rPr>
            </a:br>
            <a:br>
              <a:rPr lang="da-DK" sz="4000" dirty="0">
                <a:latin typeface="+mn-lt"/>
              </a:rPr>
            </a:br>
            <a:r>
              <a:rPr lang="da-DK" sz="4000" dirty="0">
                <a:latin typeface="+mn-lt"/>
              </a:rPr>
              <a:t>5 min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2390971-92BD-7F21-D590-C55CDC284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773" y="1625916"/>
            <a:ext cx="4007056" cy="40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32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87046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Øvelser</a:t>
            </a:r>
            <a:endParaRPr lang="da-DK" sz="4000" dirty="0">
              <a:latin typeface="+mn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37549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Links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572" y="2249486"/>
            <a:ext cx="10653712" cy="4356101"/>
          </a:xfrm>
        </p:spPr>
        <p:txBody>
          <a:bodyPr numCol="2" spcCol="180000" anchor="t">
            <a:noAutofit/>
          </a:bodyPr>
          <a:lstStyle/>
          <a:p>
            <a:pPr marL="0" indent="0">
              <a:buNone/>
            </a:pPr>
            <a:r>
              <a:rPr lang="da-DK" sz="1600" b="1" dirty="0">
                <a:sym typeface="Wingdings" panose="05000000000000000000" pitchFamily="2" charset="2"/>
              </a:rPr>
              <a:t>Learn</a:t>
            </a:r>
          </a:p>
          <a:p>
            <a:pPr marL="0" indent="0">
              <a:buNone/>
            </a:pPr>
            <a:r>
              <a:rPr lang="da-DK" sz="1600" dirty="0">
                <a:sym typeface="Wingdings" panose="05000000000000000000" pitchFamily="2" charset="2"/>
              </a:rPr>
              <a:t>CTF Field Guide – </a:t>
            </a:r>
            <a:r>
              <a:rPr lang="da-DK" sz="1600" dirty="0" err="1">
                <a:sym typeface="Wingdings" panose="05000000000000000000" pitchFamily="2" charset="2"/>
              </a:rPr>
              <a:t>Forensics</a:t>
            </a:r>
            <a:r>
              <a:rPr lang="da-DK" sz="1600" dirty="0">
                <a:sym typeface="Wingdings" panose="05000000000000000000" pitchFamily="2" charset="2"/>
              </a:rPr>
              <a:t>: </a:t>
            </a:r>
            <a:r>
              <a:rPr lang="da-DK" sz="16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https://trailofbits.github.io/ctf/forensics/</a:t>
            </a:r>
            <a:endParaRPr lang="da-DK" sz="16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1600" dirty="0" err="1">
                <a:sym typeface="Wingdings" panose="05000000000000000000" pitchFamily="2" charset="2"/>
              </a:rPr>
              <a:t>HackTricks</a:t>
            </a:r>
            <a:r>
              <a:rPr lang="da-DK" sz="1600" dirty="0">
                <a:sym typeface="Wingdings" panose="05000000000000000000" pitchFamily="2" charset="2"/>
              </a:rPr>
              <a:t>: </a:t>
            </a:r>
            <a:r>
              <a:rPr lang="da-DK" sz="16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https://book.hacktricks.xyz/generic-methodologies-and-resources/basic-forensic-methodology</a:t>
            </a:r>
            <a:endParaRPr lang="da-DK" sz="16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1600" dirty="0">
                <a:sym typeface="Wingdings" panose="05000000000000000000" pitchFamily="2" charset="2"/>
              </a:rPr>
              <a:t>13Cubed: </a:t>
            </a:r>
            <a:r>
              <a:rPr lang="da-DK" sz="16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https://www.youtube.com/c/13cubed</a:t>
            </a:r>
            <a:endParaRPr lang="da-DK" sz="16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a-DK" sz="16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1600" b="1" dirty="0">
                <a:sym typeface="Wingdings" panose="05000000000000000000" pitchFamily="2" charset="2"/>
              </a:rPr>
              <a:t>Train</a:t>
            </a:r>
          </a:p>
          <a:p>
            <a:pPr marL="0" indent="0">
              <a:buNone/>
            </a:pPr>
            <a:r>
              <a:rPr lang="da-DK" sz="1600" dirty="0">
                <a:sym typeface="Wingdings" panose="05000000000000000000" pitchFamily="2" charset="2"/>
              </a:rPr>
              <a:t>Blue Team Labs: </a:t>
            </a:r>
            <a:r>
              <a:rPr lang="da-DK" sz="16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https://blueteamlabs.online/</a:t>
            </a:r>
            <a:endParaRPr lang="da-DK" sz="16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1600" dirty="0" err="1">
                <a:sym typeface="Wingdings" panose="05000000000000000000" pitchFamily="2" charset="2"/>
              </a:rPr>
              <a:t>CyberDefenders</a:t>
            </a:r>
            <a:r>
              <a:rPr lang="da-DK" sz="1600" dirty="0">
                <a:sym typeface="Wingdings" panose="05000000000000000000" pitchFamily="2" charset="2"/>
              </a:rPr>
              <a:t>: </a:t>
            </a:r>
            <a:r>
              <a:rPr lang="da-DK" sz="16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https://cyberdefenders.org/</a:t>
            </a:r>
            <a:endParaRPr lang="da-DK" sz="16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1600" dirty="0">
                <a:sym typeface="Wingdings" panose="05000000000000000000" pitchFamily="2" charset="2"/>
              </a:rPr>
              <a:t>HTB </a:t>
            </a:r>
            <a:r>
              <a:rPr lang="da-DK" sz="1600" dirty="0" err="1">
                <a:sym typeface="Wingdings" panose="05000000000000000000" pitchFamily="2" charset="2"/>
              </a:rPr>
              <a:t>Challs</a:t>
            </a:r>
            <a:r>
              <a:rPr lang="da-DK" sz="1600" dirty="0">
                <a:sym typeface="Wingdings" panose="05000000000000000000" pitchFamily="2" charset="2"/>
              </a:rPr>
              <a:t>: </a:t>
            </a:r>
            <a:r>
              <a:rPr lang="da-DK" sz="16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https://app.hackthebox.com/challenges/</a:t>
            </a:r>
            <a:endParaRPr lang="da-DK" sz="16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1600" b="1" dirty="0">
                <a:sym typeface="Wingdings" panose="05000000000000000000" pitchFamily="2" charset="2"/>
              </a:rPr>
              <a:t>Online Tools</a:t>
            </a:r>
          </a:p>
          <a:p>
            <a:pPr marL="0" indent="0">
              <a:buNone/>
            </a:pPr>
            <a:r>
              <a:rPr lang="da-DK" sz="1600" dirty="0" err="1">
                <a:sym typeface="Wingdings" panose="05000000000000000000" pitchFamily="2" charset="2"/>
              </a:rPr>
              <a:t>CyberChef</a:t>
            </a:r>
            <a:r>
              <a:rPr lang="da-DK" sz="1600" dirty="0">
                <a:sym typeface="Wingdings" panose="05000000000000000000" pitchFamily="2" charset="2"/>
              </a:rPr>
              <a:t>: </a:t>
            </a:r>
            <a:r>
              <a:rPr lang="da-DK" sz="16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https://gchq.github.io/CyberChef/</a:t>
            </a:r>
            <a:endParaRPr lang="da-DK" sz="16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1600" dirty="0" err="1">
                <a:sym typeface="Wingdings" panose="05000000000000000000" pitchFamily="2" charset="2"/>
              </a:rPr>
              <a:t>Aperi’Solve</a:t>
            </a:r>
            <a:r>
              <a:rPr lang="da-DK" sz="1600" dirty="0">
                <a:sym typeface="Wingdings" panose="05000000000000000000" pitchFamily="2" charset="2"/>
              </a:rPr>
              <a:t>: </a:t>
            </a:r>
            <a:r>
              <a:rPr lang="da-DK" sz="16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https://aperisolve.com/</a:t>
            </a:r>
            <a:endParaRPr lang="da-DK" sz="16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1600" dirty="0" err="1">
                <a:sym typeface="Wingdings" panose="05000000000000000000" pitchFamily="2" charset="2"/>
              </a:rPr>
              <a:t>Stego</a:t>
            </a:r>
            <a:r>
              <a:rPr lang="da-DK" sz="1600" dirty="0">
                <a:sym typeface="Wingdings" panose="05000000000000000000" pitchFamily="2" charset="2"/>
              </a:rPr>
              <a:t> Toolkit: </a:t>
            </a:r>
            <a:r>
              <a:rPr lang="da-DK" sz="16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https://github.com/DominicBreuker/stego-toolkit</a:t>
            </a:r>
            <a:endParaRPr lang="da-DK" sz="16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a-DK" sz="16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1600" b="1" dirty="0">
                <a:sym typeface="Wingdings" panose="05000000000000000000" pitchFamily="2" charset="2"/>
              </a:rPr>
              <a:t>Communities</a:t>
            </a:r>
          </a:p>
          <a:p>
            <a:pPr marL="0" indent="0">
              <a:buNone/>
            </a:pPr>
            <a:r>
              <a:rPr lang="da-DK" sz="1600" dirty="0">
                <a:sym typeface="Wingdings" panose="05000000000000000000" pitchFamily="2" charset="2"/>
              </a:rPr>
              <a:t>DDC Discord: </a:t>
            </a:r>
            <a:r>
              <a:rPr lang="da-DK" sz="16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https://discord.gg/WtSuA3AR68</a:t>
            </a:r>
            <a:endParaRPr lang="da-DK" sz="16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1600" dirty="0" err="1">
                <a:sym typeface="Wingdings" panose="05000000000000000000" pitchFamily="2" charset="2"/>
              </a:rPr>
              <a:t>CyberSkills</a:t>
            </a:r>
            <a:r>
              <a:rPr lang="da-DK" sz="1600" dirty="0">
                <a:sym typeface="Wingdings" panose="05000000000000000000" pitchFamily="2" charset="2"/>
              </a:rPr>
              <a:t> Discord: </a:t>
            </a:r>
            <a:r>
              <a:rPr lang="da-DK" sz="16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https://discord.gg/cyberskills</a:t>
            </a:r>
            <a:endParaRPr lang="da-DK" sz="16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1600" dirty="0" err="1">
                <a:sym typeface="Wingdings" panose="05000000000000000000" pitchFamily="2" charset="2"/>
              </a:rPr>
              <a:t>Brunnerne</a:t>
            </a:r>
            <a:r>
              <a:rPr lang="da-DK" sz="1600" dirty="0">
                <a:sym typeface="Wingdings" panose="05000000000000000000" pitchFamily="2" charset="2"/>
              </a:rPr>
              <a:t> (CTF-team): </a:t>
            </a:r>
            <a:r>
              <a:rPr lang="da-DK" sz="16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https://discord.gg/9axcZmNjPW</a:t>
            </a:r>
            <a:endParaRPr lang="da-DK" sz="16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1600" dirty="0">
                <a:sym typeface="Wingdings" panose="05000000000000000000" pitchFamily="2" charset="2"/>
              </a:rPr>
              <a:t>DDC kvalifikationsrunde: </a:t>
            </a:r>
            <a:r>
              <a:rPr lang="da-DK" sz="16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https://cybermesterskaberne.dk/</a:t>
            </a:r>
            <a:endParaRPr lang="da-DK" sz="16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038894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87046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Spørgsmål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7165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5CF6C89-C41A-4A42-BE8F-75A98F7D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 err="1"/>
              <a:t>forensics</a:t>
            </a:r>
            <a:r>
              <a:rPr lang="da-DK" sz="4000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307357-78F0-4735-8581-308BFBA77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771" y="2185988"/>
            <a:ext cx="4889500" cy="4267493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da-DK" b="1" dirty="0"/>
              <a:t>CTF</a:t>
            </a:r>
          </a:p>
          <a:p>
            <a:r>
              <a:rPr lang="da-DK" dirty="0"/>
              <a:t>Finde skjult information i filer eller metadata</a:t>
            </a:r>
          </a:p>
          <a:p>
            <a:r>
              <a:rPr lang="da-DK" dirty="0"/>
              <a:t>Gendanne tabt eller slettet data</a:t>
            </a:r>
          </a:p>
          <a:p>
            <a:r>
              <a:rPr lang="da-DK" dirty="0"/>
              <a:t>Rekonstruere beskadigede filer</a:t>
            </a:r>
          </a:p>
          <a:p>
            <a:r>
              <a:rPr lang="da-DK" dirty="0"/>
              <a:t>Genkende filstrukturer og identificere filformater</a:t>
            </a:r>
          </a:p>
          <a:p>
            <a:r>
              <a:rPr lang="da-DK" dirty="0"/>
              <a:t>Forstå et hændelsesforløb ud fra netværkslogs eller </a:t>
            </a:r>
            <a:r>
              <a:rPr lang="da-DK" dirty="0" err="1"/>
              <a:t>memory</a:t>
            </a:r>
            <a:r>
              <a:rPr lang="da-DK" dirty="0"/>
              <a:t> dumps</a:t>
            </a:r>
          </a:p>
          <a:p>
            <a:r>
              <a:rPr lang="da-DK" dirty="0"/>
              <a:t>Hash cracking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Ellipse 51">
            <a:extLst>
              <a:ext uri="{FF2B5EF4-FFF2-40B4-BE49-F238E27FC236}">
                <a16:creationId xmlns:a16="http://schemas.microsoft.com/office/drawing/2014/main" id="{FB9B55EC-F0E6-47AB-B385-CDCC2C623229}"/>
              </a:ext>
            </a:extLst>
          </p:cNvPr>
          <p:cNvSpPr/>
          <p:nvPr/>
        </p:nvSpPr>
        <p:spPr>
          <a:xfrm>
            <a:off x="6652084" y="2807562"/>
            <a:ext cx="3065220" cy="2956653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3065220"/>
                      <a:gd name="connsiteY0" fmla="*/ 594256 h 1188512"/>
                      <a:gd name="connsiteX1" fmla="*/ 1532610 w 3065220"/>
                      <a:gd name="connsiteY1" fmla="*/ 0 h 1188512"/>
                      <a:gd name="connsiteX2" fmla="*/ 3065220 w 3065220"/>
                      <a:gd name="connsiteY2" fmla="*/ 594256 h 1188512"/>
                      <a:gd name="connsiteX3" fmla="*/ 1532610 w 3065220"/>
                      <a:gd name="connsiteY3" fmla="*/ 1188512 h 1188512"/>
                      <a:gd name="connsiteX4" fmla="*/ 0 w 3065220"/>
                      <a:gd name="connsiteY4" fmla="*/ 594256 h 1188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65220" h="1188512" extrusionOk="0">
                        <a:moveTo>
                          <a:pt x="0" y="594256"/>
                        </a:moveTo>
                        <a:cubicBezTo>
                          <a:pt x="16320" y="143295"/>
                          <a:pt x="746693" y="48751"/>
                          <a:pt x="1532610" y="0"/>
                        </a:cubicBezTo>
                        <a:cubicBezTo>
                          <a:pt x="2297168" y="-30958"/>
                          <a:pt x="3069054" y="252615"/>
                          <a:pt x="3065220" y="594256"/>
                        </a:cubicBezTo>
                        <a:cubicBezTo>
                          <a:pt x="3113332" y="890654"/>
                          <a:pt x="2361550" y="1233097"/>
                          <a:pt x="1532610" y="1188512"/>
                        </a:cubicBezTo>
                        <a:cubicBezTo>
                          <a:pt x="669911" y="1241919"/>
                          <a:pt x="8354" y="915107"/>
                          <a:pt x="0" y="5942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366AA7A2-FECB-40FA-B5B1-1640CC954A1E}"/>
              </a:ext>
            </a:extLst>
          </p:cNvPr>
          <p:cNvSpPr/>
          <p:nvPr/>
        </p:nvSpPr>
        <p:spPr>
          <a:xfrm>
            <a:off x="7874042" y="2807560"/>
            <a:ext cx="2917509" cy="2956653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2917509"/>
                      <a:gd name="connsiteY0" fmla="*/ 594256 h 1188511"/>
                      <a:gd name="connsiteX1" fmla="*/ 1458755 w 2917509"/>
                      <a:gd name="connsiteY1" fmla="*/ 0 h 1188511"/>
                      <a:gd name="connsiteX2" fmla="*/ 2917510 w 2917509"/>
                      <a:gd name="connsiteY2" fmla="*/ 594256 h 1188511"/>
                      <a:gd name="connsiteX3" fmla="*/ 1458755 w 2917509"/>
                      <a:gd name="connsiteY3" fmla="*/ 1188512 h 1188511"/>
                      <a:gd name="connsiteX4" fmla="*/ 0 w 2917509"/>
                      <a:gd name="connsiteY4" fmla="*/ 594256 h 11885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17509" h="1188511" extrusionOk="0">
                        <a:moveTo>
                          <a:pt x="0" y="594256"/>
                        </a:moveTo>
                        <a:cubicBezTo>
                          <a:pt x="-67477" y="186709"/>
                          <a:pt x="738964" y="-31172"/>
                          <a:pt x="1458755" y="0"/>
                        </a:cubicBezTo>
                        <a:cubicBezTo>
                          <a:pt x="2246330" y="10154"/>
                          <a:pt x="2954343" y="255066"/>
                          <a:pt x="2917510" y="594256"/>
                        </a:cubicBezTo>
                        <a:cubicBezTo>
                          <a:pt x="2857607" y="803024"/>
                          <a:pt x="2232271" y="1288496"/>
                          <a:pt x="1458755" y="1188512"/>
                        </a:cubicBezTo>
                        <a:cubicBezTo>
                          <a:pt x="704214" y="1118009"/>
                          <a:pt x="60411" y="917484"/>
                          <a:pt x="0" y="5942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4" name="Tekstfelt 53">
            <a:extLst>
              <a:ext uri="{FF2B5EF4-FFF2-40B4-BE49-F238E27FC236}">
                <a16:creationId xmlns:a16="http://schemas.microsoft.com/office/drawing/2014/main" id="{C22DA5A8-DD72-4B7E-9148-E8B5D4B77BBF}"/>
              </a:ext>
            </a:extLst>
          </p:cNvPr>
          <p:cNvSpPr txBox="1"/>
          <p:nvPr/>
        </p:nvSpPr>
        <p:spPr>
          <a:xfrm>
            <a:off x="6813268" y="3962720"/>
            <a:ext cx="97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>
                <a:solidFill>
                  <a:schemeClr val="accent5">
                    <a:lumMod val="75000"/>
                  </a:schemeClr>
                </a:solidFill>
              </a:rPr>
              <a:t>REAL LIFE</a:t>
            </a:r>
          </a:p>
        </p:txBody>
      </p:sp>
      <p:sp>
        <p:nvSpPr>
          <p:cNvPr id="55" name="Tekstfelt 54">
            <a:extLst>
              <a:ext uri="{FF2B5EF4-FFF2-40B4-BE49-F238E27FC236}">
                <a16:creationId xmlns:a16="http://schemas.microsoft.com/office/drawing/2014/main" id="{4E10FE6E-5723-4D58-964F-3B011C6CC858}"/>
              </a:ext>
            </a:extLst>
          </p:cNvPr>
          <p:cNvSpPr txBox="1"/>
          <p:nvPr/>
        </p:nvSpPr>
        <p:spPr>
          <a:xfrm>
            <a:off x="10010345" y="4072409"/>
            <a:ext cx="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accent5">
                    <a:lumMod val="75000"/>
                  </a:schemeClr>
                </a:solidFill>
              </a:rPr>
              <a:t>CTF</a:t>
            </a:r>
          </a:p>
        </p:txBody>
      </p:sp>
    </p:spTree>
    <p:extLst>
      <p:ext uri="{BB962C8B-B14F-4D97-AF65-F5344CB8AC3E}">
        <p14:creationId xmlns:p14="http://schemas.microsoft.com/office/powerpoint/2010/main" val="10241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E8CF573-4259-4E74-9C32-7052E6B9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Mindset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D6D52D9-578D-41F8-9407-460A3532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da-DK" dirty="0"/>
              <a:t>Digital data: rå bits</a:t>
            </a:r>
          </a:p>
          <a:p>
            <a:pPr>
              <a:lnSpc>
                <a:spcPct val="110000"/>
              </a:lnSpc>
            </a:pPr>
            <a:r>
              <a:rPr lang="da-DK" dirty="0"/>
              <a:t>Vi skal selv tillægge meningen – og indbygge den i computeren</a:t>
            </a:r>
          </a:p>
          <a:p>
            <a:pPr>
              <a:lnSpc>
                <a:spcPct val="110000"/>
              </a:lnSpc>
            </a:pPr>
            <a:r>
              <a:rPr lang="da-DK" dirty="0"/>
              <a:t>Filer, filsystemer, protokoller osv. er struktur, vi tillægger </a:t>
            </a:r>
            <a:r>
              <a:rPr lang="da-DK" dirty="0" err="1"/>
              <a:t>dataen</a:t>
            </a:r>
            <a:endParaRPr lang="da-DK" dirty="0"/>
          </a:p>
          <a:p>
            <a:pPr>
              <a:lnSpc>
                <a:spcPct val="110000"/>
              </a:lnSpc>
            </a:pPr>
            <a:r>
              <a:rPr lang="da-DK" dirty="0" err="1"/>
              <a:t>Forensics</a:t>
            </a:r>
            <a:r>
              <a:rPr lang="da-DK" dirty="0"/>
              <a:t> bliver nemmere, når du forstår at binær information eksisterer uafhængigt af de kendte abstraktioner</a:t>
            </a:r>
          </a:p>
          <a:p>
            <a:pPr>
              <a:lnSpc>
                <a:spcPct val="110000"/>
              </a:lnSpc>
            </a:pPr>
            <a:r>
              <a:rPr lang="da-DK" dirty="0"/>
              <a:t>Ting er ikke altid hvad de ser ud til!</a:t>
            </a:r>
          </a:p>
          <a:p>
            <a:pPr>
              <a:lnSpc>
                <a:spcPct val="110000"/>
              </a:lnSpc>
            </a:pPr>
            <a:r>
              <a:rPr lang="da-DK" dirty="0"/>
              <a:t>Kend dine teknikker og værktøjer (Linux terminalen er din ven)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5087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B83DC0D-820E-416E-9CD6-503DD8D0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4374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Program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6D35E7-1CB9-49FB-ADB6-BFDC973E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1" y="1420813"/>
            <a:ext cx="4889500" cy="480059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b="1" dirty="0"/>
              <a:t>PART 1</a:t>
            </a:r>
          </a:p>
          <a:p>
            <a:pPr marL="0" indent="0">
              <a:buNone/>
            </a:pPr>
            <a:r>
              <a:rPr lang="da-DK" dirty="0"/>
              <a:t>File Analysis		25 min</a:t>
            </a:r>
          </a:p>
          <a:p>
            <a:pPr marL="0" indent="0">
              <a:buNone/>
            </a:pPr>
            <a:r>
              <a:rPr lang="da-DK" dirty="0"/>
              <a:t>Øvelser		30 min</a:t>
            </a:r>
          </a:p>
          <a:p>
            <a:pPr marL="0" indent="0">
              <a:buNone/>
            </a:pPr>
            <a:r>
              <a:rPr lang="da-DK" dirty="0"/>
              <a:t>Spørgsmål		  5 min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Steganography</a:t>
            </a:r>
            <a:r>
              <a:rPr lang="da-DK" dirty="0"/>
              <a:t>	30 min</a:t>
            </a:r>
          </a:p>
          <a:p>
            <a:pPr marL="0" indent="0">
              <a:buNone/>
            </a:pPr>
            <a:r>
              <a:rPr lang="da-DK" dirty="0"/>
              <a:t>Øvelser		30 min</a:t>
            </a:r>
          </a:p>
          <a:p>
            <a:pPr marL="0" indent="0">
              <a:buNone/>
            </a:pPr>
            <a:r>
              <a:rPr lang="da-DK" dirty="0"/>
              <a:t>Spørgsmål		  5 min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88" name="Pladsholder til indhold 2">
            <a:extLst>
              <a:ext uri="{FF2B5EF4-FFF2-40B4-BE49-F238E27FC236}">
                <a16:creationId xmlns:a16="http://schemas.microsoft.com/office/drawing/2014/main" id="{CA9181EF-9739-48A4-89DC-3D813781810A}"/>
              </a:ext>
            </a:extLst>
          </p:cNvPr>
          <p:cNvSpPr txBox="1">
            <a:spLocks/>
          </p:cNvSpPr>
          <p:nvPr/>
        </p:nvSpPr>
        <p:spPr>
          <a:xfrm>
            <a:off x="6604001" y="1415109"/>
            <a:ext cx="4889500" cy="4800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b="1" dirty="0"/>
              <a:t>PART 2</a:t>
            </a:r>
          </a:p>
          <a:p>
            <a:pPr marL="0" indent="0">
              <a:buNone/>
            </a:pPr>
            <a:r>
              <a:rPr lang="da-DK" dirty="0"/>
              <a:t>Memory Analysis	30 min</a:t>
            </a:r>
          </a:p>
          <a:p>
            <a:pPr marL="0" indent="0">
              <a:buNone/>
            </a:pPr>
            <a:r>
              <a:rPr lang="da-DK" dirty="0"/>
              <a:t>Øvelser		60 min</a:t>
            </a:r>
          </a:p>
          <a:p>
            <a:pPr marL="0" indent="0">
              <a:buNone/>
            </a:pPr>
            <a:r>
              <a:rPr lang="da-DK" dirty="0"/>
              <a:t>Spørgsmål		10 min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3570B0B3-80E0-44B3-A1DE-34B6D2D7AB68}"/>
              </a:ext>
            </a:extLst>
          </p:cNvPr>
          <p:cNvSpPr txBox="1"/>
          <p:nvPr/>
        </p:nvSpPr>
        <p:spPr>
          <a:xfrm>
            <a:off x="5706531" y="3308879"/>
            <a:ext cx="461665" cy="96796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da-DK" b="1" dirty="0"/>
              <a:t>BREAK</a:t>
            </a:r>
          </a:p>
        </p:txBody>
      </p:sp>
      <p:cxnSp>
        <p:nvCxnSpPr>
          <p:cNvPr id="52" name="Lige forbindelse 51">
            <a:extLst>
              <a:ext uri="{FF2B5EF4-FFF2-40B4-BE49-F238E27FC236}">
                <a16:creationId xmlns:a16="http://schemas.microsoft.com/office/drawing/2014/main" id="{94740E0A-6346-49A7-AB5B-88E19B5B8A46}"/>
              </a:ext>
            </a:extLst>
          </p:cNvPr>
          <p:cNvCxnSpPr>
            <a:cxnSpLocks/>
          </p:cNvCxnSpPr>
          <p:nvPr/>
        </p:nvCxnSpPr>
        <p:spPr>
          <a:xfrm flipV="1">
            <a:off x="5943184" y="4276848"/>
            <a:ext cx="0" cy="16778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Lige forbindelse 53">
            <a:extLst>
              <a:ext uri="{FF2B5EF4-FFF2-40B4-BE49-F238E27FC236}">
                <a16:creationId xmlns:a16="http://schemas.microsoft.com/office/drawing/2014/main" id="{CE8830BF-68B9-4445-8457-F1AF42F2BC22}"/>
              </a:ext>
            </a:extLst>
          </p:cNvPr>
          <p:cNvCxnSpPr>
            <a:cxnSpLocks/>
          </p:cNvCxnSpPr>
          <p:nvPr/>
        </p:nvCxnSpPr>
        <p:spPr>
          <a:xfrm>
            <a:off x="5937360" y="1730375"/>
            <a:ext cx="0" cy="15785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3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87046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File Analysis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43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/>
              <a:t>Encodings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da-DK" dirty="0" err="1"/>
              <a:t>Encode</a:t>
            </a:r>
            <a:r>
              <a:rPr lang="da-DK" dirty="0"/>
              <a:t>: konvertere data fra en form til en anden</a:t>
            </a:r>
          </a:p>
          <a:p>
            <a:pPr marL="0" indent="0">
              <a:buNone/>
            </a:pPr>
            <a:r>
              <a:rPr lang="da-DK" dirty="0"/>
              <a:t>Samme data kan </a:t>
            </a:r>
            <a:r>
              <a:rPr lang="da-DK" dirty="0" err="1"/>
              <a:t>encodes</a:t>
            </a:r>
            <a:r>
              <a:rPr lang="da-DK" dirty="0"/>
              <a:t> på forskellige måder</a:t>
            </a:r>
          </a:p>
          <a:p>
            <a:pPr marL="0" indent="0">
              <a:buNone/>
            </a:pPr>
            <a:r>
              <a:rPr lang="da-DK" sz="2100" dirty="0"/>
              <a:t>	01000110 01101111 01110010 01100101 01101110</a:t>
            </a:r>
            <a:br>
              <a:rPr lang="da-DK" sz="2100" dirty="0"/>
            </a:br>
            <a:r>
              <a:rPr lang="da-DK" sz="2100" dirty="0"/>
              <a:t>	01110011 01101001 01100011 01110011 00100001</a:t>
            </a:r>
          </a:p>
          <a:p>
            <a:pPr marL="0" indent="0">
              <a:buNone/>
            </a:pPr>
            <a:r>
              <a:rPr lang="da-DK" sz="2100" dirty="0"/>
              <a:t>Encodings:</a:t>
            </a:r>
          </a:p>
          <a:p>
            <a:pPr lvl="1"/>
            <a:r>
              <a:rPr lang="da-DK" dirty="0"/>
              <a:t>Decimal: 70 111 114 101 110 115 105 99 115 33</a:t>
            </a:r>
          </a:p>
          <a:p>
            <a:pPr lvl="1"/>
            <a:r>
              <a:rPr lang="da-DK" dirty="0" err="1"/>
              <a:t>Hex</a:t>
            </a:r>
            <a:r>
              <a:rPr lang="da-DK" dirty="0"/>
              <a:t>: 46 6f 72 65 6e 73 69 63 73 21</a:t>
            </a:r>
          </a:p>
          <a:p>
            <a:pPr lvl="1"/>
            <a:r>
              <a:rPr lang="da-DK" dirty="0" err="1"/>
              <a:t>Octal</a:t>
            </a:r>
            <a:r>
              <a:rPr lang="da-DK" dirty="0"/>
              <a:t>: 106 157 162 145 156 163 151 143 163 41</a:t>
            </a:r>
          </a:p>
          <a:p>
            <a:pPr lvl="1"/>
            <a:r>
              <a:rPr lang="da-DK" dirty="0"/>
              <a:t>ASCII: </a:t>
            </a:r>
            <a:r>
              <a:rPr lang="da-DK" dirty="0" err="1"/>
              <a:t>Forensics</a:t>
            </a:r>
            <a:r>
              <a:rPr lang="da-DK" dirty="0"/>
              <a:t>!</a:t>
            </a:r>
          </a:p>
          <a:p>
            <a:pPr lvl="1"/>
            <a:r>
              <a:rPr lang="da-DK" dirty="0"/>
              <a:t>Base64: Rm9yZW5zaWNzIQ==</a:t>
            </a:r>
          </a:p>
          <a:p>
            <a:pPr lvl="1"/>
            <a:r>
              <a:rPr lang="da-DK" dirty="0"/>
              <a:t>Base85: 7W3&lt;YDKBN%F!1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3302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7F5D8E-9FEF-4DC2-8348-76DE9676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da-DK" sz="4000" dirty="0" err="1"/>
              <a:t>Hex</a:t>
            </a:r>
            <a:endParaRPr lang="da-DK" sz="40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A63D3B-4913-4E5C-A33D-1867097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35610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da-DK" sz="2100" dirty="0"/>
              <a:t>Fleste filtyper bruger bytes uden for ASCII range</a:t>
            </a:r>
            <a:endParaRPr lang="da-DK" sz="1700" dirty="0"/>
          </a:p>
          <a:p>
            <a:pPr marL="0" indent="0">
              <a:buNone/>
            </a:pPr>
            <a:r>
              <a:rPr lang="da-DK" sz="2100" dirty="0"/>
              <a:t>Nemmest at læse og analysere i </a:t>
            </a:r>
            <a:r>
              <a:rPr lang="da-DK" sz="2100" dirty="0" err="1"/>
              <a:t>hex</a:t>
            </a:r>
            <a:endParaRPr lang="da-DK" sz="2100" dirty="0"/>
          </a:p>
          <a:p>
            <a:pPr lvl="1"/>
            <a:r>
              <a:rPr lang="da-DK" sz="1700" dirty="0" err="1"/>
              <a:t>Hex</a:t>
            </a:r>
            <a:r>
              <a:rPr lang="da-DK" sz="1700" dirty="0"/>
              <a:t> bruger 0-9A-F</a:t>
            </a:r>
          </a:p>
          <a:p>
            <a:pPr lvl="1"/>
            <a:r>
              <a:rPr lang="da-DK" sz="1700" dirty="0"/>
              <a:t>Én </a:t>
            </a:r>
            <a:r>
              <a:rPr lang="da-DK" sz="1700" dirty="0" err="1"/>
              <a:t>hex</a:t>
            </a:r>
            <a:r>
              <a:rPr lang="da-DK" sz="1700" dirty="0"/>
              <a:t> karakter svarer til 4 bits (en ”</a:t>
            </a:r>
            <a:r>
              <a:rPr lang="da-DK" sz="1700" dirty="0" err="1"/>
              <a:t>nibble</a:t>
            </a:r>
            <a:r>
              <a:rPr lang="da-DK" sz="1700" dirty="0"/>
              <a:t>”)</a:t>
            </a:r>
          </a:p>
          <a:p>
            <a:pPr lvl="1"/>
            <a:r>
              <a:rPr lang="da-DK" sz="1700" dirty="0"/>
              <a:t>Så én byte = 2 </a:t>
            </a:r>
            <a:r>
              <a:rPr lang="da-DK" sz="1700" dirty="0" err="1"/>
              <a:t>hex</a:t>
            </a:r>
            <a:r>
              <a:rPr lang="da-DK" sz="1700" dirty="0"/>
              <a:t> karakterer  (f.eks. 10111110 11101111 = BE EF)</a:t>
            </a:r>
          </a:p>
          <a:p>
            <a:pPr marL="0" indent="0">
              <a:buNone/>
            </a:pPr>
            <a:r>
              <a:rPr lang="da-DK" sz="2100" dirty="0"/>
              <a:t>Tools:</a:t>
            </a:r>
          </a:p>
          <a:p>
            <a:pPr lvl="1"/>
            <a:r>
              <a:rPr lang="da-DK" sz="1700" dirty="0" err="1"/>
              <a:t>hexdump</a:t>
            </a:r>
            <a:r>
              <a:rPr lang="da-DK" sz="1700" dirty="0"/>
              <a:t> / </a:t>
            </a:r>
            <a:r>
              <a:rPr lang="da-DK" sz="1700" dirty="0" err="1"/>
              <a:t>xxd</a:t>
            </a:r>
            <a:r>
              <a:rPr lang="da-DK" sz="1700" dirty="0"/>
              <a:t>: lav et </a:t>
            </a:r>
            <a:r>
              <a:rPr lang="da-DK" sz="1700" dirty="0" err="1"/>
              <a:t>hexdump</a:t>
            </a:r>
            <a:r>
              <a:rPr lang="da-DK" sz="1700" dirty="0"/>
              <a:t> af en fil</a:t>
            </a:r>
          </a:p>
          <a:p>
            <a:pPr lvl="1"/>
            <a:r>
              <a:rPr lang="da-DK" sz="1700" dirty="0" err="1"/>
              <a:t>hexedit</a:t>
            </a:r>
            <a:r>
              <a:rPr lang="da-DK" sz="1700" dirty="0"/>
              <a:t>: CLI </a:t>
            </a:r>
            <a:r>
              <a:rPr lang="da-DK" sz="1700" dirty="0" err="1"/>
              <a:t>hex</a:t>
            </a:r>
            <a:r>
              <a:rPr lang="da-DK" sz="1700" dirty="0"/>
              <a:t> editor til at ændre </a:t>
            </a:r>
            <a:r>
              <a:rPr lang="da-DK" sz="1700" dirty="0" err="1"/>
              <a:t>hex</a:t>
            </a:r>
            <a:r>
              <a:rPr lang="da-DK" sz="1700" dirty="0"/>
              <a:t> filer</a:t>
            </a:r>
          </a:p>
          <a:p>
            <a:pPr lvl="1"/>
            <a:r>
              <a:rPr lang="da-DK" sz="1700" dirty="0"/>
              <a:t>GUI </a:t>
            </a:r>
            <a:r>
              <a:rPr lang="da-DK" sz="1700" dirty="0" err="1"/>
              <a:t>hex</a:t>
            </a:r>
            <a:r>
              <a:rPr lang="da-DK" sz="1700" dirty="0"/>
              <a:t> editors: </a:t>
            </a:r>
            <a:r>
              <a:rPr lang="da-DK" sz="1700" dirty="0" err="1"/>
              <a:t>ghex</a:t>
            </a:r>
            <a:r>
              <a:rPr lang="da-DK" sz="1700" dirty="0"/>
              <a:t> (Linux), </a:t>
            </a:r>
            <a:r>
              <a:rPr lang="da-DK" sz="1700" dirty="0" err="1"/>
              <a:t>HxD</a:t>
            </a:r>
            <a:r>
              <a:rPr lang="da-DK" sz="1700" dirty="0"/>
              <a:t> (Windows)</a:t>
            </a:r>
          </a:p>
          <a:p>
            <a:pPr lvl="1"/>
            <a:r>
              <a:rPr lang="da-DK" sz="1700" dirty="0"/>
              <a:t>Scripting </a:t>
            </a:r>
            <a:r>
              <a:rPr lang="da-DK" sz="1700" dirty="0" err="1"/>
              <a:t>language</a:t>
            </a:r>
            <a:r>
              <a:rPr lang="da-DK" sz="1700" dirty="0"/>
              <a:t>, fx Python</a:t>
            </a:r>
          </a:p>
          <a:p>
            <a:pPr lvl="1"/>
            <a:r>
              <a:rPr lang="da-DK" sz="1700" dirty="0" err="1"/>
              <a:t>CyberChef</a:t>
            </a:r>
            <a:r>
              <a:rPr lang="da-DK" sz="1700" dirty="0"/>
              <a:t>: online </a:t>
            </a:r>
            <a:r>
              <a:rPr lang="da-DK" sz="1700" dirty="0" err="1"/>
              <a:t>toolkit</a:t>
            </a:r>
            <a:endParaRPr lang="da-DK" sz="17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2370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dsløb">
  <a:themeElements>
    <a:clrScheme name="Kredsløb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redsløb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edsløb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TM04033919[[fn=Kredsløb]]</Template>
  <TotalTime>11296</TotalTime>
  <Words>1923</Words>
  <Application>Microsoft Office PowerPoint</Application>
  <PresentationFormat>Widescreen</PresentationFormat>
  <Paragraphs>262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Hack</vt:lpstr>
      <vt:lpstr>Tw Cen MT</vt:lpstr>
      <vt:lpstr>Kredsløb</vt:lpstr>
      <vt:lpstr>Digital forensics</vt:lpstr>
      <vt:lpstr>De Danske Cybermesterskaber</vt:lpstr>
      <vt:lpstr>forensics?</vt:lpstr>
      <vt:lpstr>forensics?</vt:lpstr>
      <vt:lpstr>Mindset</vt:lpstr>
      <vt:lpstr>Program</vt:lpstr>
      <vt:lpstr>File Analysis</vt:lpstr>
      <vt:lpstr>Encodings</vt:lpstr>
      <vt:lpstr>Hex</vt:lpstr>
      <vt:lpstr>Base64</vt:lpstr>
      <vt:lpstr>File Analysis – File Type</vt:lpstr>
      <vt:lpstr>File Analysis - Metadata</vt:lpstr>
      <vt:lpstr>File Analysis – File Format</vt:lpstr>
      <vt:lpstr>Øvelser</vt:lpstr>
      <vt:lpstr>Steganography</vt:lpstr>
      <vt:lpstr>Steganography</vt:lpstr>
      <vt:lpstr>File Carving</vt:lpstr>
      <vt:lpstr>Image Steganography</vt:lpstr>
      <vt:lpstr>Image Steganography</vt:lpstr>
      <vt:lpstr>Image Steganography</vt:lpstr>
      <vt:lpstr>Image Steganography</vt:lpstr>
      <vt:lpstr>Image Steganography</vt:lpstr>
      <vt:lpstr>Øvelser</vt:lpstr>
      <vt:lpstr>Memory Analysis</vt:lpstr>
      <vt:lpstr>Memory Analysis</vt:lpstr>
      <vt:lpstr>Memory Analysis</vt:lpstr>
      <vt:lpstr>Memory Analysis</vt:lpstr>
      <vt:lpstr>Case: malpdf</vt:lpstr>
      <vt:lpstr>Forensics Tips</vt:lpstr>
      <vt:lpstr>Evaluering          5 min</vt:lpstr>
      <vt:lpstr>Øvelser</vt:lpstr>
      <vt:lpstr>Links</vt:lpstr>
      <vt:lpstr>Spørgsmål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forensics</dc:title>
  <dc:creator>Alexander Nissen</dc:creator>
  <cp:lastModifiedBy>Alexander Køllund Nissen</cp:lastModifiedBy>
  <cp:revision>2</cp:revision>
  <dcterms:created xsi:type="dcterms:W3CDTF">2022-02-23T14:41:05Z</dcterms:created>
  <dcterms:modified xsi:type="dcterms:W3CDTF">2023-02-28T19:24:16Z</dcterms:modified>
</cp:coreProperties>
</file>