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5e458acd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5e458acd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5e458acd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5e458acd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5e458acd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5e458acd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5e458acd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5e458acd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5e458acd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5e458acd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5e458acd7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5e458acd7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5e458acd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5e458acd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5e458acd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5e458acd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5e458acd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5e458acd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2.png"/><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Cloud Computing Group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Nisser Aldossary, Hayley Carter, Guzel Noori, Ryan Perkins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For Watching!</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Backend</a:t>
            </a:r>
            <a:endParaRPr/>
          </a:p>
          <a:p>
            <a:pPr indent="-342900" lvl="0" marL="457200" rtl="0" algn="l">
              <a:spcBef>
                <a:spcPts val="0"/>
              </a:spcBef>
              <a:spcAft>
                <a:spcPts val="0"/>
              </a:spcAft>
              <a:buSzPts val="1800"/>
              <a:buChar char="●"/>
            </a:pPr>
            <a:r>
              <a:rPr lang="en"/>
              <a:t>Frontend</a:t>
            </a:r>
            <a:endParaRPr/>
          </a:p>
          <a:p>
            <a:pPr indent="-342900" lvl="0" marL="457200" rtl="0" algn="l">
              <a:spcBef>
                <a:spcPts val="0"/>
              </a:spcBef>
              <a:spcAft>
                <a:spcPts val="0"/>
              </a:spcAft>
              <a:buSzPts val="1800"/>
              <a:buChar char="●"/>
            </a:pPr>
            <a:r>
              <a:rPr lang="en"/>
              <a:t>Testing</a:t>
            </a:r>
            <a:endParaRPr/>
          </a:p>
          <a:p>
            <a:pPr indent="-342900" lvl="0" marL="457200" rtl="0" algn="l">
              <a:spcBef>
                <a:spcPts val="0"/>
              </a:spcBef>
              <a:spcAft>
                <a:spcPts val="0"/>
              </a:spcAft>
              <a:buSzPts val="1800"/>
              <a:buChar char="●"/>
            </a:pPr>
            <a:r>
              <a:rPr lang="en"/>
              <a:t>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used: Java Server Pages, Java Servlets</a:t>
            </a:r>
            <a:endParaRPr/>
          </a:p>
          <a:p>
            <a:pPr indent="0" lvl="0" marL="0" rtl="0" algn="l">
              <a:spcBef>
                <a:spcPts val="1200"/>
              </a:spcBef>
              <a:spcAft>
                <a:spcPts val="0"/>
              </a:spcAft>
              <a:buNone/>
            </a:pPr>
            <a:r>
              <a:rPr lang="en"/>
              <a:t>Language: Java</a:t>
            </a:r>
            <a:endParaRPr/>
          </a:p>
          <a:p>
            <a:pPr indent="0" lvl="0" marL="0" rtl="0" algn="l">
              <a:spcBef>
                <a:spcPts val="1200"/>
              </a:spcBef>
              <a:spcAft>
                <a:spcPts val="0"/>
              </a:spcAft>
              <a:buNone/>
            </a:pPr>
            <a:r>
              <a:rPr lang="en"/>
              <a:t>IDE: Eclipse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532625" y="2571738"/>
            <a:ext cx="2857500" cy="2143125"/>
          </a:xfrm>
          <a:prstGeom prst="rect">
            <a:avLst/>
          </a:prstGeom>
          <a:noFill/>
          <a:ln>
            <a:noFill/>
          </a:ln>
        </p:spPr>
      </p:pic>
      <p:pic>
        <p:nvPicPr>
          <p:cNvPr id="69" name="Google Shape;69;p15"/>
          <p:cNvPicPr preferRelativeResize="0"/>
          <p:nvPr/>
        </p:nvPicPr>
        <p:blipFill>
          <a:blip r:embed="rId4">
            <a:alphaModFix/>
          </a:blip>
          <a:stretch>
            <a:fillRect/>
          </a:stretch>
        </p:blipFill>
        <p:spPr>
          <a:xfrm>
            <a:off x="3641813" y="1690163"/>
            <a:ext cx="5267325" cy="261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a:t>What is front end? </a:t>
            </a:r>
            <a:endParaRPr b="1"/>
          </a:p>
          <a:p>
            <a:pPr indent="0" lvl="0" marL="0" rtl="0" algn="l">
              <a:spcBef>
                <a:spcPts val="1200"/>
              </a:spcBef>
              <a:spcAft>
                <a:spcPts val="0"/>
              </a:spcAft>
              <a:buNone/>
            </a:pPr>
            <a:r>
              <a:rPr lang="en"/>
              <a:t>Converting data to a graphical interface using HTML, CSS, JavaScript so that the users can view and interact with the website.</a:t>
            </a:r>
            <a:endParaRPr/>
          </a:p>
          <a:p>
            <a:pPr indent="0" lvl="0" marL="0" rtl="0" algn="l">
              <a:spcBef>
                <a:spcPts val="1200"/>
              </a:spcBef>
              <a:spcAft>
                <a:spcPts val="0"/>
              </a:spcAft>
              <a:buNone/>
            </a:pPr>
            <a:r>
              <a:rPr b="1" lang="en"/>
              <a:t>Tools used</a:t>
            </a:r>
            <a:endParaRPr b="1"/>
          </a:p>
          <a:p>
            <a:pPr indent="457200" lvl="0" marL="0" rtl="0" algn="l">
              <a:spcBef>
                <a:spcPts val="1200"/>
              </a:spcBef>
              <a:spcAft>
                <a:spcPts val="0"/>
              </a:spcAft>
              <a:buNone/>
            </a:pPr>
            <a:r>
              <a:rPr lang="en"/>
              <a:t>Languages: HTML, CSS, Bootstrap, JavaScript, JQuery</a:t>
            </a:r>
            <a:endParaRPr/>
          </a:p>
          <a:p>
            <a:pPr indent="0" lvl="0" marL="0" rtl="0" algn="l">
              <a:spcBef>
                <a:spcPts val="1200"/>
              </a:spcBef>
              <a:spcAft>
                <a:spcPts val="0"/>
              </a:spcAft>
              <a:buNone/>
            </a:pPr>
            <a:r>
              <a:rPr lang="en"/>
              <a:t>		*Bootstrap 4: Open Source CSS framework directed for front-end development.</a:t>
            </a:r>
            <a:endParaRPr/>
          </a:p>
          <a:p>
            <a:pPr indent="457200" lvl="0" marL="0" rtl="0" algn="l">
              <a:spcBef>
                <a:spcPts val="1200"/>
              </a:spcBef>
              <a:spcAft>
                <a:spcPts val="0"/>
              </a:spcAft>
              <a:buNone/>
            </a:pPr>
            <a:r>
              <a:rPr lang="en"/>
              <a:t>IDE: Visual Studio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1235799" y="2972425"/>
            <a:ext cx="3404526" cy="1714500"/>
          </a:xfrm>
          <a:prstGeom prst="rect">
            <a:avLst/>
          </a:prstGeom>
          <a:noFill/>
          <a:ln>
            <a:noFill/>
          </a:ln>
        </p:spPr>
      </p:pic>
      <p:pic>
        <p:nvPicPr>
          <p:cNvPr id="77" name="Google Shape;77;p16"/>
          <p:cNvPicPr preferRelativeResize="0"/>
          <p:nvPr/>
        </p:nvPicPr>
        <p:blipFill>
          <a:blip r:embed="rId4">
            <a:alphaModFix/>
          </a:blip>
          <a:stretch>
            <a:fillRect/>
          </a:stretch>
        </p:blipFill>
        <p:spPr>
          <a:xfrm>
            <a:off x="4744125" y="3438325"/>
            <a:ext cx="958450" cy="95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(contd.)</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 UI is c</a:t>
            </a:r>
            <a:r>
              <a:rPr lang="en"/>
              <a:t>ompatible with all browsers</a:t>
            </a:r>
            <a:endParaRPr/>
          </a:p>
          <a:p>
            <a:pPr indent="0" lvl="0" marL="0" rtl="0" algn="l">
              <a:spcBef>
                <a:spcPts val="1200"/>
              </a:spcBef>
              <a:spcAft>
                <a:spcPts val="0"/>
              </a:spcAft>
              <a:buNone/>
            </a:pPr>
            <a:r>
              <a:rPr lang="en"/>
              <a:t>Manual testing: Google Chrome</a:t>
            </a:r>
            <a:endParaRPr/>
          </a:p>
          <a:p>
            <a:pPr indent="0" lvl="0" marL="0" rtl="0" algn="l">
              <a:spcBef>
                <a:spcPts val="1200"/>
              </a:spcBef>
              <a:spcAft>
                <a:spcPts val="0"/>
              </a:spcAft>
              <a:buNone/>
            </a:pPr>
            <a:r>
              <a:rPr lang="en"/>
              <a:t>Later deployed to Google App Engine</a:t>
            </a:r>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938000" y="2711523"/>
            <a:ext cx="1726925" cy="1726924"/>
          </a:xfrm>
          <a:prstGeom prst="rect">
            <a:avLst/>
          </a:prstGeom>
          <a:noFill/>
          <a:ln>
            <a:noFill/>
          </a:ln>
        </p:spPr>
      </p:pic>
      <p:pic>
        <p:nvPicPr>
          <p:cNvPr id="85" name="Google Shape;85;p17"/>
          <p:cNvPicPr preferRelativeResize="0"/>
          <p:nvPr/>
        </p:nvPicPr>
        <p:blipFill>
          <a:blip r:embed="rId4">
            <a:alphaModFix/>
          </a:blip>
          <a:stretch>
            <a:fillRect/>
          </a:stretch>
        </p:blipFill>
        <p:spPr>
          <a:xfrm>
            <a:off x="4886554" y="840679"/>
            <a:ext cx="2317025" cy="1311750"/>
          </a:xfrm>
          <a:prstGeom prst="rect">
            <a:avLst/>
          </a:prstGeom>
          <a:noFill/>
          <a:ln>
            <a:noFill/>
          </a:ln>
        </p:spPr>
      </p:pic>
      <p:pic>
        <p:nvPicPr>
          <p:cNvPr id="86" name="Google Shape;86;p17"/>
          <p:cNvPicPr preferRelativeResize="0"/>
          <p:nvPr/>
        </p:nvPicPr>
        <p:blipFill>
          <a:blip r:embed="rId5">
            <a:alphaModFix/>
          </a:blip>
          <a:stretch>
            <a:fillRect/>
          </a:stretch>
        </p:blipFill>
        <p:spPr>
          <a:xfrm>
            <a:off x="4318150" y="2935150"/>
            <a:ext cx="3181551" cy="136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J</a:t>
            </a:r>
            <a:r>
              <a:rPr lang="en"/>
              <a:t>unit testing</a:t>
            </a:r>
            <a:endParaRPr/>
          </a:p>
          <a:p>
            <a:pPr indent="-342900" lvl="0" marL="457200" rtl="0" algn="l">
              <a:spcBef>
                <a:spcPts val="0"/>
              </a:spcBef>
              <a:spcAft>
                <a:spcPts val="0"/>
              </a:spcAft>
              <a:buSzPts val="1800"/>
              <a:buChar char="❖"/>
            </a:pPr>
            <a:r>
              <a:rPr lang="en"/>
              <a:t>Fully unit-testing for backend functions "DatabaseController class"</a:t>
            </a:r>
            <a:endParaRPr/>
          </a:p>
          <a:p>
            <a:pPr indent="-342900" lvl="0" marL="457200" rtl="0" algn="l">
              <a:spcBef>
                <a:spcPts val="0"/>
              </a:spcBef>
              <a:spcAft>
                <a:spcPts val="0"/>
              </a:spcAft>
              <a:buSzPts val="1800"/>
              <a:buChar char="❖"/>
            </a:pPr>
            <a:r>
              <a:rPr lang="en"/>
              <a:t>Database queries and Connections</a:t>
            </a:r>
            <a:endParaRPr/>
          </a:p>
          <a:p>
            <a:pPr indent="0" lvl="0" marL="457200" rtl="0" algn="l">
              <a:spcBef>
                <a:spcPts val="1200"/>
              </a:spcBef>
              <a:spcAft>
                <a:spcPts val="0"/>
              </a:spcAft>
              <a:buNone/>
            </a:pPr>
            <a:r>
              <a:t/>
            </a:r>
            <a:endParaRPr/>
          </a:p>
          <a:p>
            <a:pPr indent="-342900" lvl="0" marL="457200" rtl="0" algn="l">
              <a:lnSpc>
                <a:spcPct val="150000"/>
              </a:lnSpc>
              <a:spcBef>
                <a:spcPts val="1200"/>
              </a:spcBef>
              <a:spcAft>
                <a:spcPts val="0"/>
              </a:spcAft>
              <a:buSzPts val="1800"/>
              <a:buChar char="●"/>
            </a:pPr>
            <a:r>
              <a:rPr lang="en"/>
              <a:t>Manual testing during development for individual features</a:t>
            </a:r>
            <a:endParaRPr/>
          </a:p>
          <a:p>
            <a:pPr indent="-342900" lvl="0" marL="457200" rtl="0" algn="l">
              <a:lnSpc>
                <a:spcPct val="150000"/>
              </a:lnSpc>
              <a:spcBef>
                <a:spcPts val="0"/>
              </a:spcBef>
              <a:spcAft>
                <a:spcPts val="0"/>
              </a:spcAft>
              <a:buSzPts val="1800"/>
              <a:buChar char="●"/>
            </a:pPr>
            <a:r>
              <a:rPr lang="en"/>
              <a:t>front-end manual testing all throughout the development to make it understandable and useful for any user</a:t>
            </a:r>
            <a:endParaRPr/>
          </a:p>
          <a:p>
            <a:pPr indent="0" lvl="0" marL="45720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7052550" y="199950"/>
            <a:ext cx="1511875" cy="151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tests passing</a:t>
            </a:r>
            <a:endParaRPr/>
          </a:p>
        </p:txBody>
      </p:sp>
      <p:pic>
        <p:nvPicPr>
          <p:cNvPr id="99" name="Google Shape;99;p19"/>
          <p:cNvPicPr preferRelativeResize="0"/>
          <p:nvPr/>
        </p:nvPicPr>
        <p:blipFill>
          <a:blip r:embed="rId3">
            <a:alphaModFix/>
          </a:blip>
          <a:stretch>
            <a:fillRect/>
          </a:stretch>
        </p:blipFill>
        <p:spPr>
          <a:xfrm>
            <a:off x="2978900" y="380600"/>
            <a:ext cx="539050" cy="697800"/>
          </a:xfrm>
          <a:prstGeom prst="rect">
            <a:avLst/>
          </a:prstGeom>
          <a:noFill/>
          <a:ln>
            <a:noFill/>
          </a:ln>
        </p:spPr>
      </p:pic>
      <p:pic>
        <p:nvPicPr>
          <p:cNvPr id="100" name="Google Shape;100;p19"/>
          <p:cNvPicPr preferRelativeResize="0"/>
          <p:nvPr/>
        </p:nvPicPr>
        <p:blipFill rotWithShape="1">
          <a:blip r:embed="rId4">
            <a:alphaModFix/>
          </a:blip>
          <a:srcRect b="0" l="0" r="0" t="62938"/>
          <a:stretch/>
        </p:blipFill>
        <p:spPr>
          <a:xfrm>
            <a:off x="144225" y="1767800"/>
            <a:ext cx="8855551" cy="289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106" name="Google Shape;106;p20"/>
          <p:cNvSpPr txBox="1"/>
          <p:nvPr>
            <p:ph idx="1" type="body"/>
          </p:nvPr>
        </p:nvSpPr>
        <p:spPr>
          <a:xfrm>
            <a:off x="311700" y="1152475"/>
            <a:ext cx="7241100" cy="3639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Google App Engine handles a lot of security stuff for us</a:t>
            </a:r>
            <a:endParaRPr/>
          </a:p>
          <a:p>
            <a:pPr indent="-317500" lvl="1" marL="914400" rtl="0" algn="l">
              <a:spcBef>
                <a:spcPts val="0"/>
              </a:spcBef>
              <a:spcAft>
                <a:spcPts val="0"/>
              </a:spcAft>
              <a:buSzPts val="1400"/>
              <a:buChar char="○"/>
            </a:pPr>
            <a:r>
              <a:rPr lang="en"/>
              <a:t>SQL server can only be accessed by the app and it’s administrators</a:t>
            </a:r>
            <a:endParaRPr/>
          </a:p>
          <a:p>
            <a:pPr indent="-317500" lvl="1" marL="914400" rtl="0" algn="l">
              <a:spcBef>
                <a:spcPts val="0"/>
              </a:spcBef>
              <a:spcAft>
                <a:spcPts val="0"/>
              </a:spcAft>
              <a:buSzPts val="1400"/>
              <a:buChar char="○"/>
            </a:pPr>
            <a:r>
              <a:rPr lang="en"/>
              <a:t>Source code is never provided to the end user, only the frontend web page</a:t>
            </a:r>
            <a:endParaRPr/>
          </a:p>
          <a:p>
            <a:pPr indent="-317500" lvl="2" marL="1371600" rtl="0" algn="l">
              <a:spcBef>
                <a:spcPts val="0"/>
              </a:spcBef>
              <a:spcAft>
                <a:spcPts val="0"/>
              </a:spcAft>
              <a:buSzPts val="1400"/>
              <a:buChar char="■"/>
            </a:pPr>
            <a:r>
              <a:rPr lang="en"/>
              <a:t>This means we can hard-code database access into the backend</a:t>
            </a:r>
            <a:endParaRPr/>
          </a:p>
          <a:p>
            <a:pPr indent="-317500" lvl="1" marL="914400" rtl="0" algn="l">
              <a:spcBef>
                <a:spcPts val="0"/>
              </a:spcBef>
              <a:spcAft>
                <a:spcPts val="0"/>
              </a:spcAft>
              <a:buSzPts val="1400"/>
              <a:buChar char="○"/>
            </a:pPr>
            <a:r>
              <a:rPr lang="en"/>
              <a:t>GAE has built-in SSL we have configured to be forced for all users</a:t>
            </a:r>
            <a:endParaRPr/>
          </a:p>
          <a:p>
            <a:pPr indent="-317500" lvl="1" marL="914400" rtl="0" algn="l">
              <a:spcBef>
                <a:spcPts val="0"/>
              </a:spcBef>
              <a:spcAft>
                <a:spcPts val="0"/>
              </a:spcAft>
              <a:buSzPts val="1400"/>
              <a:buChar char="○"/>
            </a:pPr>
            <a:r>
              <a:rPr lang="en"/>
              <a:t>GAE also has built-in protections to block malicious IPs</a:t>
            </a:r>
            <a:endParaRPr/>
          </a:p>
          <a:p>
            <a:pPr indent="-317500" lvl="1" marL="914400" rtl="0" algn="l">
              <a:spcBef>
                <a:spcPts val="0"/>
              </a:spcBef>
              <a:spcAft>
                <a:spcPts val="0"/>
              </a:spcAft>
              <a:buSzPts val="1400"/>
              <a:buChar char="○"/>
            </a:pPr>
            <a:r>
              <a:rPr lang="en"/>
              <a:t>GAE security scanner crawls our webpages and seeks out vulnerabilities and notifies us of any we missed</a:t>
            </a:r>
            <a:endParaRPr/>
          </a:p>
          <a:p>
            <a:pPr indent="-342900" lvl="0" marL="457200" rtl="0" algn="l">
              <a:spcBef>
                <a:spcPts val="0"/>
              </a:spcBef>
              <a:spcAft>
                <a:spcPts val="0"/>
              </a:spcAft>
              <a:buSzPts val="1800"/>
              <a:buChar char="●"/>
            </a:pPr>
            <a:r>
              <a:rPr lang="en"/>
              <a:t>Login and User Data changing functions require proper login information</a:t>
            </a:r>
            <a:endParaRPr/>
          </a:p>
          <a:p>
            <a:pPr indent="-317500" lvl="1" marL="914400" rtl="0" algn="l">
              <a:spcBef>
                <a:spcPts val="0"/>
              </a:spcBef>
              <a:spcAft>
                <a:spcPts val="0"/>
              </a:spcAft>
              <a:buSzPts val="1400"/>
              <a:buChar char="○"/>
            </a:pPr>
            <a:r>
              <a:rPr lang="en"/>
              <a:t>Password changes require old password and userID</a:t>
            </a:r>
            <a:endParaRPr/>
          </a:p>
          <a:p>
            <a:pPr indent="-317500" lvl="1" marL="914400" rtl="0" algn="l">
              <a:spcBef>
                <a:spcPts val="0"/>
              </a:spcBef>
              <a:spcAft>
                <a:spcPts val="0"/>
              </a:spcAft>
              <a:buSzPts val="1400"/>
              <a:buChar char="○"/>
            </a:pPr>
            <a:r>
              <a:rPr lang="en"/>
              <a:t>Password resets are performed by faculty only, with temporary passwords sent to students via email</a:t>
            </a:r>
            <a:endParaRPr/>
          </a:p>
          <a:p>
            <a:pPr indent="-342900" lvl="0" marL="457200" rtl="0" algn="l">
              <a:spcBef>
                <a:spcPts val="0"/>
              </a:spcBef>
              <a:spcAft>
                <a:spcPts val="0"/>
              </a:spcAft>
              <a:buSzPts val="1800"/>
              <a:buChar char="●"/>
            </a:pPr>
            <a:r>
              <a:rPr lang="en"/>
              <a:t>Input data is used in prepared statements to help prevent SQL injection </a:t>
            </a:r>
            <a:endParaRPr/>
          </a:p>
        </p:txBody>
      </p:sp>
      <p:pic>
        <p:nvPicPr>
          <p:cNvPr id="107" name="Google Shape;107;p20"/>
          <p:cNvPicPr preferRelativeResize="0"/>
          <p:nvPr/>
        </p:nvPicPr>
        <p:blipFill>
          <a:blip r:embed="rId3">
            <a:alphaModFix/>
          </a:blip>
          <a:stretch>
            <a:fillRect/>
          </a:stretch>
        </p:blipFill>
        <p:spPr>
          <a:xfrm>
            <a:off x="7471775" y="1855612"/>
            <a:ext cx="1609575" cy="1432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(Continued)</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Logins are encoded with SHA-512</a:t>
            </a:r>
            <a:endParaRPr/>
          </a:p>
          <a:p>
            <a:pPr indent="-317500" lvl="1" marL="914400" rtl="0" algn="l">
              <a:spcBef>
                <a:spcPts val="0"/>
              </a:spcBef>
              <a:spcAft>
                <a:spcPts val="0"/>
              </a:spcAft>
              <a:buSzPts val="1400"/>
              <a:buChar char="○"/>
            </a:pPr>
            <a:r>
              <a:rPr lang="en"/>
              <a:t>Generated with Java’s inbuilt MD system</a:t>
            </a:r>
            <a:endParaRPr/>
          </a:p>
          <a:p>
            <a:pPr indent="-317500" lvl="1" marL="914400" rtl="0" algn="l">
              <a:spcBef>
                <a:spcPts val="0"/>
              </a:spcBef>
              <a:spcAft>
                <a:spcPts val="0"/>
              </a:spcAft>
              <a:buSzPts val="1400"/>
              <a:buChar char="○"/>
            </a:pPr>
            <a:r>
              <a:rPr lang="en"/>
              <a:t>Hashes are salted with a randomly generated 16 byte salt</a:t>
            </a:r>
            <a:endParaRPr/>
          </a:p>
          <a:p>
            <a:pPr indent="-317500" lvl="1" marL="914400" rtl="0" algn="l">
              <a:spcBef>
                <a:spcPts val="0"/>
              </a:spcBef>
              <a:spcAft>
                <a:spcPts val="0"/>
              </a:spcAft>
              <a:buSzPts val="1400"/>
              <a:buChar char="○"/>
            </a:pPr>
            <a:r>
              <a:rPr lang="en"/>
              <a:t>Even if the database is able to be accessed, it will be difficult to crack</a:t>
            </a:r>
            <a:endParaRPr/>
          </a:p>
          <a:p>
            <a:pPr indent="-342900" lvl="0" marL="457200" rtl="0" algn="l">
              <a:spcBef>
                <a:spcPts val="0"/>
              </a:spcBef>
              <a:spcAft>
                <a:spcPts val="0"/>
              </a:spcAft>
              <a:buSzPts val="1800"/>
              <a:buChar char="●"/>
            </a:pPr>
            <a:r>
              <a:rPr lang="en"/>
              <a:t>Database is CloudSQL (run by Google)</a:t>
            </a:r>
            <a:endParaRPr/>
          </a:p>
          <a:p>
            <a:pPr indent="-317500" lvl="1" marL="914400" rtl="0" algn="l">
              <a:spcBef>
                <a:spcPts val="0"/>
              </a:spcBef>
              <a:spcAft>
                <a:spcPts val="0"/>
              </a:spcAft>
              <a:buSzPts val="1400"/>
              <a:buChar char="○"/>
            </a:pPr>
            <a:r>
              <a:rPr lang="en"/>
              <a:t>Configured with request cooldown to prevent spam</a:t>
            </a:r>
            <a:endParaRPr/>
          </a:p>
          <a:p>
            <a:pPr indent="-317500" lvl="1" marL="914400" rtl="0" algn="l">
              <a:spcBef>
                <a:spcPts val="0"/>
              </a:spcBef>
              <a:spcAft>
                <a:spcPts val="0"/>
              </a:spcAft>
              <a:buSzPts val="1400"/>
              <a:buChar char="○"/>
            </a:pPr>
            <a:r>
              <a:rPr lang="en"/>
              <a:t>Comes with inbuilt SQL Injection protection</a:t>
            </a:r>
            <a:endParaRPr/>
          </a:p>
          <a:p>
            <a:pPr indent="-317500" lvl="1" marL="914400" rtl="0" algn="l">
              <a:spcBef>
                <a:spcPts val="0"/>
              </a:spcBef>
              <a:spcAft>
                <a:spcPts val="0"/>
              </a:spcAft>
              <a:buSzPts val="1400"/>
              <a:buChar char="○"/>
            </a:pPr>
            <a:r>
              <a:rPr lang="en"/>
              <a:t>Ingress protection prevents non-GAE usage</a:t>
            </a:r>
            <a:endParaRPr/>
          </a:p>
          <a:p>
            <a:pPr indent="0" lvl="0" marL="0" rtl="0" algn="l">
              <a:spcBef>
                <a:spcPts val="1200"/>
              </a:spcBef>
              <a:spcAft>
                <a:spcPts val="1200"/>
              </a:spcAft>
              <a:buNone/>
            </a:pPr>
            <a:r>
              <a:rPr lang="en"/>
              <a:t>Bottomline: A Hacker would have to gain access to google’s servers, acquire our source code, modify the client, push the changes to GAE, and then use it to access our database in order to get user info</a:t>
            </a:r>
            <a:endParaRPr/>
          </a:p>
        </p:txBody>
      </p:sp>
      <p:pic>
        <p:nvPicPr>
          <p:cNvPr id="114" name="Google Shape;114;p21"/>
          <p:cNvPicPr preferRelativeResize="0"/>
          <p:nvPr/>
        </p:nvPicPr>
        <p:blipFill>
          <a:blip r:embed="rId3">
            <a:alphaModFix/>
          </a:blip>
          <a:stretch>
            <a:fillRect/>
          </a:stretch>
        </p:blipFill>
        <p:spPr>
          <a:xfrm>
            <a:off x="7180575" y="1546900"/>
            <a:ext cx="1829225" cy="182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