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Bunge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1" Type="http://schemas.openxmlformats.org/officeDocument/2006/relationships/font" Target="fonts/Bunge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ce6ebdaa2_0_2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ce6ebdaa2_0_2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ce6ebdaa2_0_2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ce6ebdaa2_0_2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ce6ebdaa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ce6ebdaa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ce6ebdaa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ce6ebdaa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ce6ebdaa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ce6ebdaa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ce6ebdaa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ce6ebdaa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ce6ebdaa2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ce6ebdaa2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ce6ebdaa2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ce6ebdaa2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ce6ebdaa2_0_2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ce6ebdaa2_0_2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ce6ebdaa2_0_2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ce6ebdaa2_0_2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-974111" y="-624200"/>
            <a:ext cx="56716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951" y="-334250"/>
            <a:ext cx="7207979" cy="647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4571989" y="1124125"/>
            <a:ext cx="56716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432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ungee"/>
              <a:buNone/>
              <a:defRPr sz="52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60800" y="2736538"/>
            <a:ext cx="2222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79074" y="-2007650"/>
            <a:ext cx="7207979" cy="647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786805">
            <a:off x="6659596" y="1713984"/>
            <a:ext cx="3997887" cy="368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1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 rot="-5003059">
            <a:off x="925350" y="-1040776"/>
            <a:ext cx="7765023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2260800" y="3002500"/>
            <a:ext cx="46224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BOD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831875" y="1127250"/>
            <a:ext cx="72708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pic>
        <p:nvPicPr>
          <p:cNvPr id="77" name="Google Shape;77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-5003059">
            <a:off x="3740500" y="-493226"/>
            <a:ext cx="7765023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3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pic>
        <p:nvPicPr>
          <p:cNvPr id="84" name="Google Shape;84;p1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2472900" y="-558250"/>
            <a:ext cx="7765022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>
            <p:ph idx="2" type="title"/>
          </p:nvPr>
        </p:nvSpPr>
        <p:spPr>
          <a:xfrm>
            <a:off x="663525" y="2660316"/>
            <a:ext cx="186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663525" y="3168634"/>
            <a:ext cx="18690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14"/>
          <p:cNvSpPr txBox="1"/>
          <p:nvPr>
            <p:ph hasCustomPrompt="1" idx="3" type="title"/>
          </p:nvPr>
        </p:nvSpPr>
        <p:spPr>
          <a:xfrm>
            <a:off x="885345" y="1955270"/>
            <a:ext cx="142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4"/>
          <p:cNvSpPr txBox="1"/>
          <p:nvPr>
            <p:ph idx="4" type="title"/>
          </p:nvPr>
        </p:nvSpPr>
        <p:spPr>
          <a:xfrm>
            <a:off x="2646175" y="2660316"/>
            <a:ext cx="186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5" type="subTitle"/>
          </p:nvPr>
        </p:nvSpPr>
        <p:spPr>
          <a:xfrm>
            <a:off x="2646175" y="3168634"/>
            <a:ext cx="18690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hasCustomPrompt="1" idx="6" type="title"/>
          </p:nvPr>
        </p:nvSpPr>
        <p:spPr>
          <a:xfrm>
            <a:off x="2867995" y="1955270"/>
            <a:ext cx="142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4"/>
          <p:cNvSpPr txBox="1"/>
          <p:nvPr>
            <p:ph idx="7" type="title"/>
          </p:nvPr>
        </p:nvSpPr>
        <p:spPr>
          <a:xfrm>
            <a:off x="4628825" y="2660316"/>
            <a:ext cx="186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14"/>
          <p:cNvSpPr txBox="1"/>
          <p:nvPr>
            <p:ph idx="8" type="subTitle"/>
          </p:nvPr>
        </p:nvSpPr>
        <p:spPr>
          <a:xfrm>
            <a:off x="4628825" y="3168634"/>
            <a:ext cx="18690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14"/>
          <p:cNvSpPr txBox="1"/>
          <p:nvPr>
            <p:ph hasCustomPrompt="1" idx="9" type="title"/>
          </p:nvPr>
        </p:nvSpPr>
        <p:spPr>
          <a:xfrm>
            <a:off x="4850645" y="1955270"/>
            <a:ext cx="142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4"/>
          <p:cNvSpPr txBox="1"/>
          <p:nvPr>
            <p:ph idx="13" type="title"/>
          </p:nvPr>
        </p:nvSpPr>
        <p:spPr>
          <a:xfrm>
            <a:off x="6611475" y="2660316"/>
            <a:ext cx="186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14"/>
          <p:cNvSpPr txBox="1"/>
          <p:nvPr>
            <p:ph idx="14" type="subTitle"/>
          </p:nvPr>
        </p:nvSpPr>
        <p:spPr>
          <a:xfrm>
            <a:off x="6611475" y="3168634"/>
            <a:ext cx="18690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14"/>
          <p:cNvSpPr txBox="1"/>
          <p:nvPr>
            <p:ph hasCustomPrompt="1" idx="15" type="title"/>
          </p:nvPr>
        </p:nvSpPr>
        <p:spPr>
          <a:xfrm>
            <a:off x="6833295" y="1955270"/>
            <a:ext cx="142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4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ONLY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4571989" y="1689800"/>
            <a:ext cx="56716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 rot="-2700000">
            <a:off x="-2484011" y="627951"/>
            <a:ext cx="567166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" name="Google Shape;104;p15"/>
          <p:cNvSpPr txBox="1"/>
          <p:nvPr>
            <p:ph idx="2" type="title"/>
          </p:nvPr>
        </p:nvSpPr>
        <p:spPr>
          <a:xfrm>
            <a:off x="1122338" y="152941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122338" y="351762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title"/>
          </p:nvPr>
        </p:nvSpPr>
        <p:spPr>
          <a:xfrm>
            <a:off x="3616197" y="152941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subTitle"/>
          </p:nvPr>
        </p:nvSpPr>
        <p:spPr>
          <a:xfrm>
            <a:off x="3616197" y="351762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title"/>
          </p:nvPr>
        </p:nvSpPr>
        <p:spPr>
          <a:xfrm>
            <a:off x="6110056" y="1497325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750563">
            <a:off x="5928541" y="-1579986"/>
            <a:ext cx="3997894" cy="368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>
            <p:ph idx="6" type="subTitle"/>
          </p:nvPr>
        </p:nvSpPr>
        <p:spPr>
          <a:xfrm>
            <a:off x="6110056" y="3485533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15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">
  <p:cSld name="TITLE_ONLY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6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 rot="-1989921">
            <a:off x="5544064" y="-103374"/>
            <a:ext cx="5671666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" name="Google Shape;117;p16"/>
          <p:cNvSpPr txBox="1"/>
          <p:nvPr>
            <p:ph idx="2" type="title"/>
          </p:nvPr>
        </p:nvSpPr>
        <p:spPr>
          <a:xfrm>
            <a:off x="1365413" y="15044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8" name="Google Shape;118;p16"/>
          <p:cNvSpPr txBox="1"/>
          <p:nvPr>
            <p:ph idx="1" type="subTitle"/>
          </p:nvPr>
        </p:nvSpPr>
        <p:spPr>
          <a:xfrm>
            <a:off x="1365413" y="19686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16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3" type="title"/>
          </p:nvPr>
        </p:nvSpPr>
        <p:spPr>
          <a:xfrm>
            <a:off x="3616188" y="15044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16"/>
          <p:cNvSpPr txBox="1"/>
          <p:nvPr>
            <p:ph idx="4" type="subTitle"/>
          </p:nvPr>
        </p:nvSpPr>
        <p:spPr>
          <a:xfrm>
            <a:off x="3616188" y="19686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4" name="Google Shape;124;p16"/>
          <p:cNvSpPr txBox="1"/>
          <p:nvPr>
            <p:ph idx="5" type="title"/>
          </p:nvPr>
        </p:nvSpPr>
        <p:spPr>
          <a:xfrm>
            <a:off x="5866963" y="15044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16"/>
          <p:cNvSpPr txBox="1"/>
          <p:nvPr>
            <p:ph idx="6" type="subTitle"/>
          </p:nvPr>
        </p:nvSpPr>
        <p:spPr>
          <a:xfrm>
            <a:off x="5866963" y="1968696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6" name="Google Shape;126;p16"/>
          <p:cNvSpPr txBox="1"/>
          <p:nvPr>
            <p:ph idx="7" type="title"/>
          </p:nvPr>
        </p:nvSpPr>
        <p:spPr>
          <a:xfrm>
            <a:off x="1365413" y="332456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7" name="Google Shape;127;p16"/>
          <p:cNvSpPr txBox="1"/>
          <p:nvPr>
            <p:ph idx="8" type="subTitle"/>
          </p:nvPr>
        </p:nvSpPr>
        <p:spPr>
          <a:xfrm>
            <a:off x="1365413" y="378014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8" name="Google Shape;128;p16"/>
          <p:cNvSpPr txBox="1"/>
          <p:nvPr>
            <p:ph idx="9" type="title"/>
          </p:nvPr>
        </p:nvSpPr>
        <p:spPr>
          <a:xfrm>
            <a:off x="3616188" y="332456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16"/>
          <p:cNvSpPr txBox="1"/>
          <p:nvPr>
            <p:ph idx="13" type="subTitle"/>
          </p:nvPr>
        </p:nvSpPr>
        <p:spPr>
          <a:xfrm>
            <a:off x="3616188" y="378014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0" name="Google Shape;130;p16"/>
          <p:cNvSpPr txBox="1"/>
          <p:nvPr>
            <p:ph idx="14" type="title"/>
          </p:nvPr>
        </p:nvSpPr>
        <p:spPr>
          <a:xfrm>
            <a:off x="5866963" y="332456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16"/>
          <p:cNvSpPr txBox="1"/>
          <p:nvPr>
            <p:ph idx="15" type="subTitle"/>
          </p:nvPr>
        </p:nvSpPr>
        <p:spPr>
          <a:xfrm>
            <a:off x="5866963" y="3780141"/>
            <a:ext cx="19116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TITLE_ONLY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17"/>
          <p:cNvSpPr txBox="1"/>
          <p:nvPr>
            <p:ph idx="2" type="title"/>
          </p:nvPr>
        </p:nvSpPr>
        <p:spPr>
          <a:xfrm>
            <a:off x="1610675" y="3290150"/>
            <a:ext cx="243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1610675" y="3982953"/>
            <a:ext cx="24303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17"/>
          <p:cNvSpPr txBox="1"/>
          <p:nvPr>
            <p:ph idx="3" type="title"/>
          </p:nvPr>
        </p:nvSpPr>
        <p:spPr>
          <a:xfrm>
            <a:off x="5103037" y="3290150"/>
            <a:ext cx="243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Google Shape;137;p17"/>
          <p:cNvSpPr txBox="1"/>
          <p:nvPr>
            <p:ph idx="4" type="subTitle"/>
          </p:nvPr>
        </p:nvSpPr>
        <p:spPr>
          <a:xfrm>
            <a:off x="5103037" y="3982953"/>
            <a:ext cx="24303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17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867454">
            <a:off x="6221061" y="-637408"/>
            <a:ext cx="3997897" cy="368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975364">
            <a:off x="-640747" y="3063474"/>
            <a:ext cx="2209792" cy="20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74111" y="-624200"/>
            <a:ext cx="56716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6" name="Google Shape;146;p18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85382">
            <a:off x="6126698" y="1620825"/>
            <a:ext cx="4220848" cy="37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APTION_ONLY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-5003059">
            <a:off x="3955100" y="-2009576"/>
            <a:ext cx="7765023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" name="Google Shape;153;p19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6112300" y="1947525"/>
            <a:ext cx="20562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SECTION_TITLE_AND_DESCRIPTION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4900217">
            <a:off x="1874377" y="-3470979"/>
            <a:ext cx="8132108" cy="737480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2867700" y="2265775"/>
            <a:ext cx="3408600" cy="20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533700" y="164897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1" name="Google Shape;161;p20"/>
          <p:cNvSpPr/>
          <p:nvPr/>
        </p:nvSpPr>
        <p:spPr>
          <a:xfrm>
            <a:off x="4735975" y="1248325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4486200" y="1248325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4236425" y="1248325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74111" y="-624200"/>
            <a:ext cx="56716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40845">
            <a:off x="5298496" y="-511735"/>
            <a:ext cx="4889893" cy="3594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 rot="-5003059">
            <a:off x="-2386200" y="-265726"/>
            <a:ext cx="7765023" cy="70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820398">
            <a:off x="-788012" y="-430065"/>
            <a:ext cx="3671774" cy="338417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455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11700" y="1163750"/>
            <a:ext cx="8520600" cy="12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937000" y="3176900"/>
            <a:ext cx="3270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TITLE_AND_DESCRIPTION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4900217">
            <a:off x="-2546923" y="-415579"/>
            <a:ext cx="8132108" cy="737480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4192550" y="1649650"/>
            <a:ext cx="3822000" cy="18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4192550" y="546450"/>
            <a:ext cx="7113000" cy="9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4192550" y="3723700"/>
            <a:ext cx="35343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fr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fr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fr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ONLY_3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" name="Google Shape;172;p22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IG_NUMBER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IG_NUMBER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79074" y="-2007650"/>
            <a:ext cx="7207979" cy="647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786805">
            <a:off x="6659596" y="1713984"/>
            <a:ext cx="3997887" cy="368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 rot="-5003059">
            <a:off x="925350" y="-1040776"/>
            <a:ext cx="7765023" cy="70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4900217">
            <a:off x="1874377" y="-3470979"/>
            <a:ext cx="8132108" cy="737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74111" y="-624200"/>
            <a:ext cx="56716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_1_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>
            <a:off x="4571989" y="1689800"/>
            <a:ext cx="56716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750563">
            <a:off x="5928541" y="-1579986"/>
            <a:ext cx="3997894" cy="368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 rot="-2700000">
            <a:off x="-2484011" y="627951"/>
            <a:ext cx="567166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SECTION_HEADER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40845">
            <a:off x="5298496" y="-511735"/>
            <a:ext cx="4889893" cy="3594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 rot="-5003059">
            <a:off x="-2386200" y="-265726"/>
            <a:ext cx="7765023" cy="70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820398">
            <a:off x="-788012" y="-430065"/>
            <a:ext cx="3671774" cy="3384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1875" y="1527600"/>
            <a:ext cx="49209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-5003059">
            <a:off x="3740500" y="-493226"/>
            <a:ext cx="7765023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74111" y="-624200"/>
            <a:ext cx="56716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42800" y="1532875"/>
            <a:ext cx="3501300" cy="27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799911" y="1532875"/>
            <a:ext cx="3501300" cy="27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-5003059">
            <a:off x="-2386200" y="-265726"/>
            <a:ext cx="7765023" cy="70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003059">
            <a:off x="4634325" y="-2004601"/>
            <a:ext cx="7765023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" name="Google Shape;40;p6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-974111" y="-624200"/>
            <a:ext cx="56716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324475" y="1809100"/>
            <a:ext cx="27870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" name="Google Shape;47;p7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-5003059">
            <a:off x="-2632000" y="741349"/>
            <a:ext cx="7765023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title"/>
          </p:nvPr>
        </p:nvSpPr>
        <p:spPr>
          <a:xfrm>
            <a:off x="861350" y="526350"/>
            <a:ext cx="4375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831875" y="1307975"/>
            <a:ext cx="282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 sz="14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755675" y="2118700"/>
            <a:ext cx="3783300" cy="22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-5003059">
            <a:off x="-2386200" y="-265726"/>
            <a:ext cx="7765023" cy="7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" name="Google Shape;63;p10"/>
          <p:cNvSpPr/>
          <p:nvPr/>
        </p:nvSpPr>
        <p:spPr>
          <a:xfrm>
            <a:off x="58407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334300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84525" y="608800"/>
            <a:ext cx="171600" cy="17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5073050" y="3457425"/>
            <a:ext cx="3087000" cy="9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7" name="Google Shape;6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440845">
            <a:off x="5298496" y="-511735"/>
            <a:ext cx="4889893" cy="3594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ungee"/>
              <a:buNone/>
              <a:defRPr sz="28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ctrTitle"/>
          </p:nvPr>
        </p:nvSpPr>
        <p:spPr>
          <a:xfrm>
            <a:off x="356133" y="1613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</a:t>
            </a:r>
            <a:r>
              <a:rPr lang="fr"/>
              <a:t> de recherche de site de facteurs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transcription</a:t>
            </a:r>
            <a:endParaRPr/>
          </a:p>
        </p:txBody>
      </p:sp>
      <p:sp>
        <p:nvSpPr>
          <p:cNvPr id="196" name="Google Shape;196;p28"/>
          <p:cNvSpPr txBox="1"/>
          <p:nvPr>
            <p:ph idx="1" type="subTitle"/>
          </p:nvPr>
        </p:nvSpPr>
        <p:spPr>
          <a:xfrm>
            <a:off x="356125" y="4157888"/>
            <a:ext cx="2222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 AMRI Anes et NASRI Faez-Ahmed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</a:t>
            </a:r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440575" y="1291000"/>
            <a:ext cx="634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Utilisation de l’algorithme </a:t>
            </a: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précédent et très coûteux en terme de complexité , fait parti des algorithmes type brute force.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 résultat naïve.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50" y="1684788"/>
            <a:ext cx="3864025" cy="273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/>
        </p:nvSpPr>
        <p:spPr>
          <a:xfrm>
            <a:off x="183150" y="573750"/>
            <a:ext cx="59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Résultat d’une analyse sur les séquences avec seuil 3.0 :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831875" y="1527600"/>
            <a:ext cx="56220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fr" sz="2300"/>
              <a:t>Rappel sur le gène, adn, promoteur, TF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fr" sz="2300"/>
              <a:t>Présentation du problème.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fr" sz="2300"/>
              <a:t>Réalisation du projet.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fr" sz="2300"/>
              <a:t>Conclusion.</a:t>
            </a:r>
            <a:endParaRPr sz="2300"/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: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Rappel :</a:t>
            </a:r>
            <a:endParaRPr/>
          </a:p>
        </p:txBody>
      </p:sp>
      <p:sp>
        <p:nvSpPr>
          <p:cNvPr id="208" name="Google Shape;208;p30"/>
          <p:cNvSpPr txBox="1"/>
          <p:nvPr>
            <p:ph idx="2" type="title"/>
          </p:nvPr>
        </p:nvSpPr>
        <p:spPr>
          <a:xfrm>
            <a:off x="607750" y="1196325"/>
            <a:ext cx="1869000" cy="6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Gene</a:t>
            </a:r>
            <a:endParaRPr/>
          </a:p>
        </p:txBody>
      </p:sp>
      <p:sp>
        <p:nvSpPr>
          <p:cNvPr id="209" name="Google Shape;209;p30"/>
          <p:cNvSpPr txBox="1"/>
          <p:nvPr>
            <p:ph idx="1" type="subTitle"/>
          </p:nvPr>
        </p:nvSpPr>
        <p:spPr>
          <a:xfrm>
            <a:off x="607750" y="1989487"/>
            <a:ext cx="1869000" cy="19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818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fr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 gène est un segment spécifique d'une molécule d'ADN qui contient les informations  d’une protéine spécifique.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 txBox="1"/>
          <p:nvPr>
            <p:ph idx="4" type="title"/>
          </p:nvPr>
        </p:nvSpPr>
        <p:spPr>
          <a:xfrm>
            <a:off x="2618275" y="1196315"/>
            <a:ext cx="18690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ADN</a:t>
            </a:r>
            <a:endParaRPr/>
          </a:p>
        </p:txBody>
      </p:sp>
      <p:sp>
        <p:nvSpPr>
          <p:cNvPr id="211" name="Google Shape;211;p30"/>
          <p:cNvSpPr txBox="1"/>
          <p:nvPr>
            <p:ph idx="5" type="subTitle"/>
          </p:nvPr>
        </p:nvSpPr>
        <p:spPr>
          <a:xfrm>
            <a:off x="2618275" y="1989475"/>
            <a:ext cx="2074500" cy="19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-"/>
            </a:pPr>
            <a:r>
              <a:rPr lang="fr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L'acide désoxyribonucléique.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-"/>
            </a:pPr>
            <a:r>
              <a:rPr lang="fr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Contient génome.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-"/>
            </a:pPr>
            <a:r>
              <a:rPr lang="fr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Composé de nucléotides.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0"/>
          <p:cNvSpPr txBox="1"/>
          <p:nvPr>
            <p:ph idx="7" type="title"/>
          </p:nvPr>
        </p:nvSpPr>
        <p:spPr>
          <a:xfrm>
            <a:off x="4628800" y="1196325"/>
            <a:ext cx="18690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TF</a:t>
            </a:r>
            <a:endParaRPr/>
          </a:p>
        </p:txBody>
      </p:sp>
      <p:sp>
        <p:nvSpPr>
          <p:cNvPr id="213" name="Google Shape;213;p30"/>
          <p:cNvSpPr txBox="1"/>
          <p:nvPr>
            <p:ph idx="8" type="subTitle"/>
          </p:nvPr>
        </p:nvSpPr>
        <p:spPr>
          <a:xfrm>
            <a:off x="4628800" y="1989476"/>
            <a:ext cx="1869000" cy="19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Protéine qui initialise la transcription.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4" name="Google Shape;214;p30"/>
          <p:cNvSpPr txBox="1"/>
          <p:nvPr>
            <p:ph idx="13" type="title"/>
          </p:nvPr>
        </p:nvSpPr>
        <p:spPr>
          <a:xfrm>
            <a:off x="6611450" y="1196328"/>
            <a:ext cx="18690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Promoteur</a:t>
            </a:r>
            <a:endParaRPr/>
          </a:p>
        </p:txBody>
      </p:sp>
      <p:sp>
        <p:nvSpPr>
          <p:cNvPr id="215" name="Google Shape;215;p30"/>
          <p:cNvSpPr txBox="1"/>
          <p:nvPr>
            <p:ph idx="14" type="subTitle"/>
          </p:nvPr>
        </p:nvSpPr>
        <p:spPr>
          <a:xfrm>
            <a:off x="6611450" y="1989476"/>
            <a:ext cx="1869000" cy="19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 promoteur, ou séquence promotrice, est une région en amont du gène.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idx="1" type="subTitle"/>
          </p:nvPr>
        </p:nvSpPr>
        <p:spPr>
          <a:xfrm>
            <a:off x="755675" y="1307975"/>
            <a:ext cx="37071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Trouver les TFbs cis-régulateurs d’un enssemble de genes.</a:t>
            </a:r>
            <a:endParaRPr/>
          </a:p>
        </p:txBody>
      </p:sp>
      <p:sp>
        <p:nvSpPr>
          <p:cNvPr id="221" name="Google Shape;221;p31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Presentation du probleme 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894775" y="1270950"/>
            <a:ext cx="7106100" cy="29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Bungee"/>
                <a:ea typeface="Bungee"/>
                <a:cs typeface="Bungee"/>
                <a:sym typeface="Bungee"/>
              </a:rPr>
              <a:t>Réalisation du projet :</a:t>
            </a:r>
            <a:endParaRPr>
              <a:latin typeface="Bungee"/>
              <a:ea typeface="Bungee"/>
              <a:cs typeface="Bungee"/>
              <a:sym typeface="Bungee"/>
            </a:endParaRPr>
          </a:p>
          <a:p>
            <a:pPr indent="-342900" lvl="0" marL="457200" rtl="0" algn="ctr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Utilisation de BioPyhton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Interaction avec la base de données du NCBI.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Manipulation de fichiers au format FASTA et JASPAR.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Calcule de PWM et PSSM.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Recherche de TFBSs via la méthode Sliding Window.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PAramètres : </a:t>
            </a:r>
            <a:r>
              <a:rPr lang="fr"/>
              <a:t> </a:t>
            </a:r>
            <a:endParaRPr/>
          </a:p>
        </p:txBody>
      </p:sp>
      <p:sp>
        <p:nvSpPr>
          <p:cNvPr id="232" name="Google Shape;232;p33"/>
          <p:cNvSpPr txBox="1"/>
          <p:nvPr>
            <p:ph idx="2" type="title"/>
          </p:nvPr>
        </p:nvSpPr>
        <p:spPr>
          <a:xfrm>
            <a:off x="1365413" y="15044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de mrna format fasta</a:t>
            </a:r>
            <a:endParaRPr/>
          </a:p>
        </p:txBody>
      </p:sp>
      <p:sp>
        <p:nvSpPr>
          <p:cNvPr id="233" name="Google Shape;233;p33"/>
          <p:cNvSpPr txBox="1"/>
          <p:nvPr>
            <p:ph idx="3" type="title"/>
          </p:nvPr>
        </p:nvSpPr>
        <p:spPr>
          <a:xfrm>
            <a:off x="3616188" y="172751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matrice de tf format jaspar</a:t>
            </a:r>
            <a:endParaRPr/>
          </a:p>
        </p:txBody>
      </p:sp>
      <p:sp>
        <p:nvSpPr>
          <p:cNvPr id="234" name="Google Shape;234;p33"/>
          <p:cNvSpPr txBox="1"/>
          <p:nvPr>
            <p:ph idx="5" type="title"/>
          </p:nvPr>
        </p:nvSpPr>
        <p:spPr>
          <a:xfrm>
            <a:off x="5866963" y="1504488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Longueur de promoteur</a:t>
            </a:r>
            <a:endParaRPr/>
          </a:p>
        </p:txBody>
      </p:sp>
      <p:sp>
        <p:nvSpPr>
          <p:cNvPr id="235" name="Google Shape;235;p33"/>
          <p:cNvSpPr txBox="1"/>
          <p:nvPr>
            <p:ph idx="7" type="title"/>
          </p:nvPr>
        </p:nvSpPr>
        <p:spPr>
          <a:xfrm>
            <a:off x="1704588" y="332456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taille de </a:t>
            </a:r>
            <a:r>
              <a:rPr lang="fr"/>
              <a:t>fenêtre</a:t>
            </a:r>
            <a:endParaRPr/>
          </a:p>
        </p:txBody>
      </p:sp>
      <p:sp>
        <p:nvSpPr>
          <p:cNvPr id="236" name="Google Shape;236;p33"/>
          <p:cNvSpPr txBox="1"/>
          <p:nvPr>
            <p:ph idx="9" type="title"/>
          </p:nvPr>
        </p:nvSpPr>
        <p:spPr>
          <a:xfrm>
            <a:off x="5358563" y="3324563"/>
            <a:ext cx="191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Seuil de score “Threshold”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Manière</a:t>
            </a:r>
            <a:r>
              <a:rPr lang="fr"/>
              <a:t> de </a:t>
            </a:r>
            <a:r>
              <a:rPr lang="fr"/>
              <a:t>détection de sites.</a:t>
            </a:r>
            <a:r>
              <a:rPr lang="fr"/>
              <a:t> 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831875" y="1707600"/>
            <a:ext cx="4813500" cy="17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Fonction search du package bio.motifs.matrix.PositionWeightMatrix.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Méthode de la </a:t>
            </a:r>
            <a:r>
              <a:rPr lang="fr" sz="1800"/>
              <a:t>fenêtre</a:t>
            </a:r>
            <a:r>
              <a:rPr lang="fr" sz="1800"/>
              <a:t> glissante sur un ensemble de séquences.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de la fenêtre glissante</a:t>
            </a:r>
            <a:endParaRPr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350" y="1296325"/>
            <a:ext cx="3602351" cy="306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 txBox="1"/>
          <p:nvPr/>
        </p:nvSpPr>
        <p:spPr>
          <a:xfrm>
            <a:off x="5324700" y="1310275"/>
            <a:ext cx="27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4808950" y="1184825"/>
            <a:ext cx="3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4808975" y="1184825"/>
            <a:ext cx="73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5268950" y="1477525"/>
            <a:ext cx="3429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Calcule de la différence  entre les positions de chaque séquences 2 à 2.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Obtenir un pourcentage de score pour cette différence.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Ajouter ce score a une list si et seulement si il est </a:t>
            </a: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inférieur</a:t>
            </a: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ou égale à un seuil.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Puis à la fin renvoyer la somme de tous les scores dans la liste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831875" y="445025"/>
            <a:ext cx="80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pour choisir la meilleure fenêtre </a:t>
            </a:r>
            <a:endParaRPr/>
          </a:p>
        </p:txBody>
      </p:sp>
      <p:sp>
        <p:nvSpPr>
          <p:cNvPr id="258" name="Google Shape;258;p36"/>
          <p:cNvSpPr txBox="1"/>
          <p:nvPr/>
        </p:nvSpPr>
        <p:spPr>
          <a:xfrm>
            <a:off x="327975" y="1360625"/>
            <a:ext cx="8385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Fixer un seuil de départ arbitrairement , en l'occurrence  sur notre programme 0.5.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Choisir une taille  de déplacement pour la fenêtre , par exemple 10.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Calculer le score dans cette fenêtre grâce à la fonction précédente, et le comparer au seuil, si il est plus petit alors le stocker comme le nouveau seuil , et stocker la position de départ.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Appliquer cette algorithme sur le long des séquences.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la fin renvoyer la position associée au plus petit score de fenêtre.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NA Breakthroug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FF"/>
      </a:accent1>
      <a:accent2>
        <a:srgbClr val="05265B"/>
      </a:accent2>
      <a:accent3>
        <a:srgbClr val="2E5CA5"/>
      </a:accent3>
      <a:accent4>
        <a:srgbClr val="7DA9F0"/>
      </a:accent4>
      <a:accent5>
        <a:srgbClr val="9E9E9E"/>
      </a:accent5>
      <a:accent6>
        <a:srgbClr val="F2F2F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