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Lato"/>
      <p:regular r:id="rId17"/>
      <p:bold r:id="rId18"/>
      <p:italic r:id="rId19"/>
      <p:boldItalic r:id="rId20"/>
    </p:embeddedFont>
    <p:embeddedFont>
      <p:font typeface="Bungee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21" Type="http://schemas.openxmlformats.org/officeDocument/2006/relationships/font" Target="fonts/Bunge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ato-regular.fntdata"/><Relationship Id="rId16" Type="http://schemas.openxmlformats.org/officeDocument/2006/relationships/slide" Target="slides/slide11.xml"/><Relationship Id="rId19" Type="http://schemas.openxmlformats.org/officeDocument/2006/relationships/font" Target="fonts/Lato-italic.fntdata"/><Relationship Id="rId1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bce6ebdaa2_0_2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bce6ebdaa2_0_2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bce6ebdaa2_0_2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bce6ebdaa2_0_2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bce6ebdaa2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bce6ebdaa2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bce6ebdaa2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bce6ebdaa2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bce6ebdaa2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bce6ebdaa2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bce6ebdaa2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bce6ebdaa2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bce6ebdaa2_0_1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bce6ebdaa2_0_1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bce6ebdaa2_0_1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bce6ebdaa2_0_1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bce6ebdaa2_0_2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bce6ebdaa2_0_2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bce6ebdaa2_0_2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bce6ebdaa2_0_2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lin ang="5400012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32000"/>
          </a:blip>
          <a:stretch>
            <a:fillRect/>
          </a:stretch>
        </p:blipFill>
        <p:spPr>
          <a:xfrm>
            <a:off x="-974111" y="-624200"/>
            <a:ext cx="567167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2951" y="-334250"/>
            <a:ext cx="7207979" cy="6476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2">
            <a:alphaModFix amt="32000"/>
          </a:blip>
          <a:stretch>
            <a:fillRect/>
          </a:stretch>
        </p:blipFill>
        <p:spPr>
          <a:xfrm>
            <a:off x="4571989" y="1124125"/>
            <a:ext cx="56716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4323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ungee"/>
              <a:buNone/>
              <a:defRPr sz="5200">
                <a:solidFill>
                  <a:schemeClr val="lt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60800" y="2736538"/>
            <a:ext cx="2222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079074" y="-2007650"/>
            <a:ext cx="7207979" cy="6476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786805">
            <a:off x="6659596" y="1713984"/>
            <a:ext cx="3997887" cy="3684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1"/>
          <p:cNvPicPr preferRelativeResize="0"/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 rot="-5003059">
            <a:off x="925350" y="-1040776"/>
            <a:ext cx="7765023" cy="70419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2260800" y="3002500"/>
            <a:ext cx="46224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ctr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">
  <p:cSld name="TITLE_AND_BODY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idx="1" type="body"/>
          </p:nvPr>
        </p:nvSpPr>
        <p:spPr>
          <a:xfrm>
            <a:off x="831875" y="1127250"/>
            <a:ext cx="7270800" cy="30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pic>
        <p:nvPicPr>
          <p:cNvPr id="77" name="Google Shape;77;p1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 rot="-5003059">
            <a:off x="3740500" y="-493226"/>
            <a:ext cx="7765023" cy="70419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3"/>
          <p:cNvSpPr txBox="1"/>
          <p:nvPr>
            <p:ph type="title"/>
          </p:nvPr>
        </p:nvSpPr>
        <p:spPr>
          <a:xfrm>
            <a:off x="831875" y="445025"/>
            <a:ext cx="807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" name="Google Shape;79;p13"/>
          <p:cNvSpPr/>
          <p:nvPr/>
        </p:nvSpPr>
        <p:spPr>
          <a:xfrm>
            <a:off x="584075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334300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84525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ONLY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type="title"/>
          </p:nvPr>
        </p:nvSpPr>
        <p:spPr>
          <a:xfrm>
            <a:off x="831875" y="445025"/>
            <a:ext cx="807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pic>
        <p:nvPicPr>
          <p:cNvPr id="84" name="Google Shape;84;p14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2472900" y="-558250"/>
            <a:ext cx="7765022" cy="70419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4"/>
          <p:cNvSpPr txBox="1"/>
          <p:nvPr>
            <p:ph idx="2" type="title"/>
          </p:nvPr>
        </p:nvSpPr>
        <p:spPr>
          <a:xfrm>
            <a:off x="663525" y="2660316"/>
            <a:ext cx="1869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6" name="Google Shape;86;p14"/>
          <p:cNvSpPr txBox="1"/>
          <p:nvPr>
            <p:ph idx="1" type="subTitle"/>
          </p:nvPr>
        </p:nvSpPr>
        <p:spPr>
          <a:xfrm>
            <a:off x="663525" y="3168634"/>
            <a:ext cx="18690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7" name="Google Shape;87;p14"/>
          <p:cNvSpPr txBox="1"/>
          <p:nvPr>
            <p:ph hasCustomPrompt="1" idx="3" type="title"/>
          </p:nvPr>
        </p:nvSpPr>
        <p:spPr>
          <a:xfrm>
            <a:off x="885345" y="1955270"/>
            <a:ext cx="1425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14"/>
          <p:cNvSpPr txBox="1"/>
          <p:nvPr>
            <p:ph idx="4" type="title"/>
          </p:nvPr>
        </p:nvSpPr>
        <p:spPr>
          <a:xfrm>
            <a:off x="2646175" y="2660316"/>
            <a:ext cx="1869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9" name="Google Shape;89;p14"/>
          <p:cNvSpPr txBox="1"/>
          <p:nvPr>
            <p:ph idx="5" type="subTitle"/>
          </p:nvPr>
        </p:nvSpPr>
        <p:spPr>
          <a:xfrm>
            <a:off x="2646175" y="3168634"/>
            <a:ext cx="18690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0" name="Google Shape;90;p14"/>
          <p:cNvSpPr txBox="1"/>
          <p:nvPr>
            <p:ph hasCustomPrompt="1" idx="6" type="title"/>
          </p:nvPr>
        </p:nvSpPr>
        <p:spPr>
          <a:xfrm>
            <a:off x="2867995" y="1955270"/>
            <a:ext cx="1425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4"/>
          <p:cNvSpPr txBox="1"/>
          <p:nvPr>
            <p:ph idx="7" type="title"/>
          </p:nvPr>
        </p:nvSpPr>
        <p:spPr>
          <a:xfrm>
            <a:off x="4628825" y="2660316"/>
            <a:ext cx="1869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2" name="Google Shape;92;p14"/>
          <p:cNvSpPr txBox="1"/>
          <p:nvPr>
            <p:ph idx="8" type="subTitle"/>
          </p:nvPr>
        </p:nvSpPr>
        <p:spPr>
          <a:xfrm>
            <a:off x="4628825" y="3168634"/>
            <a:ext cx="18690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3" name="Google Shape;93;p14"/>
          <p:cNvSpPr txBox="1"/>
          <p:nvPr>
            <p:ph hasCustomPrompt="1" idx="9" type="title"/>
          </p:nvPr>
        </p:nvSpPr>
        <p:spPr>
          <a:xfrm>
            <a:off x="4850645" y="1955270"/>
            <a:ext cx="1425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14"/>
          <p:cNvSpPr txBox="1"/>
          <p:nvPr>
            <p:ph idx="13" type="title"/>
          </p:nvPr>
        </p:nvSpPr>
        <p:spPr>
          <a:xfrm>
            <a:off x="6611475" y="2660316"/>
            <a:ext cx="1869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5" name="Google Shape;95;p14"/>
          <p:cNvSpPr txBox="1"/>
          <p:nvPr>
            <p:ph idx="14" type="subTitle"/>
          </p:nvPr>
        </p:nvSpPr>
        <p:spPr>
          <a:xfrm>
            <a:off x="6611475" y="3168634"/>
            <a:ext cx="18690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6" name="Google Shape;96;p14"/>
          <p:cNvSpPr txBox="1"/>
          <p:nvPr>
            <p:ph hasCustomPrompt="1" idx="15" type="title"/>
          </p:nvPr>
        </p:nvSpPr>
        <p:spPr>
          <a:xfrm>
            <a:off x="6833295" y="1955270"/>
            <a:ext cx="1425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7" name="Google Shape;97;p14"/>
          <p:cNvSpPr/>
          <p:nvPr/>
        </p:nvSpPr>
        <p:spPr>
          <a:xfrm>
            <a:off x="584075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334300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84525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TITLE_ONLY_1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5"/>
          <p:cNvPicPr preferRelativeResize="0"/>
          <p:nvPr/>
        </p:nvPicPr>
        <p:blipFill>
          <a:blip r:embed="rId2">
            <a:alphaModFix amt="17000"/>
          </a:blip>
          <a:stretch>
            <a:fillRect/>
          </a:stretch>
        </p:blipFill>
        <p:spPr>
          <a:xfrm>
            <a:off x="4571989" y="1689800"/>
            <a:ext cx="567167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2">
            <a:alphaModFix amt="17000"/>
          </a:blip>
          <a:stretch>
            <a:fillRect/>
          </a:stretch>
        </p:blipFill>
        <p:spPr>
          <a:xfrm rot="-2700000">
            <a:off x="-2484011" y="627951"/>
            <a:ext cx="5671669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>
            <p:ph type="title"/>
          </p:nvPr>
        </p:nvSpPr>
        <p:spPr>
          <a:xfrm>
            <a:off x="831875" y="445025"/>
            <a:ext cx="807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4" name="Google Shape;104;p15"/>
          <p:cNvSpPr txBox="1"/>
          <p:nvPr>
            <p:ph idx="2" type="title"/>
          </p:nvPr>
        </p:nvSpPr>
        <p:spPr>
          <a:xfrm>
            <a:off x="1122338" y="1529413"/>
            <a:ext cx="1911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5" name="Google Shape;105;p15"/>
          <p:cNvSpPr txBox="1"/>
          <p:nvPr>
            <p:ph idx="1" type="subTitle"/>
          </p:nvPr>
        </p:nvSpPr>
        <p:spPr>
          <a:xfrm>
            <a:off x="1122338" y="3517621"/>
            <a:ext cx="19116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6" name="Google Shape;106;p15"/>
          <p:cNvSpPr txBox="1"/>
          <p:nvPr>
            <p:ph idx="3" type="title"/>
          </p:nvPr>
        </p:nvSpPr>
        <p:spPr>
          <a:xfrm>
            <a:off x="3616197" y="1529413"/>
            <a:ext cx="1911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7" name="Google Shape;107;p15"/>
          <p:cNvSpPr txBox="1"/>
          <p:nvPr>
            <p:ph idx="4" type="subTitle"/>
          </p:nvPr>
        </p:nvSpPr>
        <p:spPr>
          <a:xfrm>
            <a:off x="3616197" y="3517621"/>
            <a:ext cx="19116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8" name="Google Shape;108;p15"/>
          <p:cNvSpPr txBox="1"/>
          <p:nvPr>
            <p:ph idx="5" type="title"/>
          </p:nvPr>
        </p:nvSpPr>
        <p:spPr>
          <a:xfrm>
            <a:off x="6110056" y="1497325"/>
            <a:ext cx="1911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pic>
        <p:nvPicPr>
          <p:cNvPr id="109" name="Google Shape;10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750563">
            <a:off x="5928541" y="-1579986"/>
            <a:ext cx="3997894" cy="368474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 txBox="1"/>
          <p:nvPr>
            <p:ph idx="6" type="subTitle"/>
          </p:nvPr>
        </p:nvSpPr>
        <p:spPr>
          <a:xfrm>
            <a:off x="6110056" y="3485533"/>
            <a:ext cx="19116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1" name="Google Shape;111;p15"/>
          <p:cNvSpPr/>
          <p:nvPr/>
        </p:nvSpPr>
        <p:spPr>
          <a:xfrm>
            <a:off x="584075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334300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>
            <a:off x="84525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 ">
  <p:cSld name="TITLE_ONLY_1_1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6"/>
          <p:cNvPicPr preferRelativeResize="0"/>
          <p:nvPr/>
        </p:nvPicPr>
        <p:blipFill>
          <a:blip r:embed="rId2">
            <a:alphaModFix amt="17000"/>
          </a:blip>
          <a:stretch>
            <a:fillRect/>
          </a:stretch>
        </p:blipFill>
        <p:spPr>
          <a:xfrm rot="-1989921">
            <a:off x="5544064" y="-103374"/>
            <a:ext cx="5671666" cy="514349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/>
          <p:cNvSpPr txBox="1"/>
          <p:nvPr>
            <p:ph type="title"/>
          </p:nvPr>
        </p:nvSpPr>
        <p:spPr>
          <a:xfrm>
            <a:off x="831875" y="445025"/>
            <a:ext cx="807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7" name="Google Shape;117;p16"/>
          <p:cNvSpPr txBox="1"/>
          <p:nvPr>
            <p:ph idx="2" type="title"/>
          </p:nvPr>
        </p:nvSpPr>
        <p:spPr>
          <a:xfrm>
            <a:off x="1365413" y="1504488"/>
            <a:ext cx="1911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8" name="Google Shape;118;p16"/>
          <p:cNvSpPr txBox="1"/>
          <p:nvPr>
            <p:ph idx="1" type="subTitle"/>
          </p:nvPr>
        </p:nvSpPr>
        <p:spPr>
          <a:xfrm>
            <a:off x="1365413" y="1968696"/>
            <a:ext cx="19116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9" name="Google Shape;119;p16"/>
          <p:cNvSpPr/>
          <p:nvPr/>
        </p:nvSpPr>
        <p:spPr>
          <a:xfrm>
            <a:off x="584075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6"/>
          <p:cNvSpPr/>
          <p:nvPr/>
        </p:nvSpPr>
        <p:spPr>
          <a:xfrm>
            <a:off x="334300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6"/>
          <p:cNvSpPr/>
          <p:nvPr/>
        </p:nvSpPr>
        <p:spPr>
          <a:xfrm>
            <a:off x="84525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 txBox="1"/>
          <p:nvPr>
            <p:ph idx="3" type="title"/>
          </p:nvPr>
        </p:nvSpPr>
        <p:spPr>
          <a:xfrm>
            <a:off x="3616188" y="1504488"/>
            <a:ext cx="1911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3" name="Google Shape;123;p16"/>
          <p:cNvSpPr txBox="1"/>
          <p:nvPr>
            <p:ph idx="4" type="subTitle"/>
          </p:nvPr>
        </p:nvSpPr>
        <p:spPr>
          <a:xfrm>
            <a:off x="3616188" y="1968696"/>
            <a:ext cx="19116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4" name="Google Shape;124;p16"/>
          <p:cNvSpPr txBox="1"/>
          <p:nvPr>
            <p:ph idx="5" type="title"/>
          </p:nvPr>
        </p:nvSpPr>
        <p:spPr>
          <a:xfrm>
            <a:off x="5866963" y="1504488"/>
            <a:ext cx="1911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5" name="Google Shape;125;p16"/>
          <p:cNvSpPr txBox="1"/>
          <p:nvPr>
            <p:ph idx="6" type="subTitle"/>
          </p:nvPr>
        </p:nvSpPr>
        <p:spPr>
          <a:xfrm>
            <a:off x="5866963" y="1968696"/>
            <a:ext cx="19116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6" name="Google Shape;126;p16"/>
          <p:cNvSpPr txBox="1"/>
          <p:nvPr>
            <p:ph idx="7" type="title"/>
          </p:nvPr>
        </p:nvSpPr>
        <p:spPr>
          <a:xfrm>
            <a:off x="1365413" y="3324563"/>
            <a:ext cx="1911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7" name="Google Shape;127;p16"/>
          <p:cNvSpPr txBox="1"/>
          <p:nvPr>
            <p:ph idx="8" type="subTitle"/>
          </p:nvPr>
        </p:nvSpPr>
        <p:spPr>
          <a:xfrm>
            <a:off x="1365413" y="3780141"/>
            <a:ext cx="19116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8" name="Google Shape;128;p16"/>
          <p:cNvSpPr txBox="1"/>
          <p:nvPr>
            <p:ph idx="9" type="title"/>
          </p:nvPr>
        </p:nvSpPr>
        <p:spPr>
          <a:xfrm>
            <a:off x="3616188" y="3324563"/>
            <a:ext cx="1911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9" name="Google Shape;129;p16"/>
          <p:cNvSpPr txBox="1"/>
          <p:nvPr>
            <p:ph idx="13" type="subTitle"/>
          </p:nvPr>
        </p:nvSpPr>
        <p:spPr>
          <a:xfrm>
            <a:off x="3616188" y="3780141"/>
            <a:ext cx="19116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0" name="Google Shape;130;p16"/>
          <p:cNvSpPr txBox="1"/>
          <p:nvPr>
            <p:ph idx="14" type="title"/>
          </p:nvPr>
        </p:nvSpPr>
        <p:spPr>
          <a:xfrm>
            <a:off x="5866963" y="3324563"/>
            <a:ext cx="1911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1" name="Google Shape;131;p16"/>
          <p:cNvSpPr txBox="1"/>
          <p:nvPr>
            <p:ph idx="15" type="subTitle"/>
          </p:nvPr>
        </p:nvSpPr>
        <p:spPr>
          <a:xfrm>
            <a:off x="5866963" y="3780141"/>
            <a:ext cx="19116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">
  <p:cSld name="TITLE_ONLY_1_2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type="title"/>
          </p:nvPr>
        </p:nvSpPr>
        <p:spPr>
          <a:xfrm>
            <a:off x="831875" y="445025"/>
            <a:ext cx="807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4" name="Google Shape;134;p17"/>
          <p:cNvSpPr txBox="1"/>
          <p:nvPr>
            <p:ph idx="2" type="title"/>
          </p:nvPr>
        </p:nvSpPr>
        <p:spPr>
          <a:xfrm>
            <a:off x="1610675" y="3290150"/>
            <a:ext cx="2430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5" name="Google Shape;135;p17"/>
          <p:cNvSpPr txBox="1"/>
          <p:nvPr>
            <p:ph idx="1" type="subTitle"/>
          </p:nvPr>
        </p:nvSpPr>
        <p:spPr>
          <a:xfrm>
            <a:off x="1610675" y="3982953"/>
            <a:ext cx="24303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6" name="Google Shape;136;p17"/>
          <p:cNvSpPr txBox="1"/>
          <p:nvPr>
            <p:ph idx="3" type="title"/>
          </p:nvPr>
        </p:nvSpPr>
        <p:spPr>
          <a:xfrm>
            <a:off x="5103037" y="3290150"/>
            <a:ext cx="2430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7" name="Google Shape;137;p17"/>
          <p:cNvSpPr txBox="1"/>
          <p:nvPr>
            <p:ph idx="4" type="subTitle"/>
          </p:nvPr>
        </p:nvSpPr>
        <p:spPr>
          <a:xfrm>
            <a:off x="5103037" y="3982953"/>
            <a:ext cx="24303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8" name="Google Shape;138;p17"/>
          <p:cNvSpPr/>
          <p:nvPr/>
        </p:nvSpPr>
        <p:spPr>
          <a:xfrm>
            <a:off x="584075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7"/>
          <p:cNvSpPr/>
          <p:nvPr/>
        </p:nvSpPr>
        <p:spPr>
          <a:xfrm>
            <a:off x="334300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7"/>
          <p:cNvSpPr/>
          <p:nvPr/>
        </p:nvSpPr>
        <p:spPr>
          <a:xfrm>
            <a:off x="84525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867454">
            <a:off x="6221061" y="-637408"/>
            <a:ext cx="3997897" cy="3684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975364">
            <a:off x="-640747" y="3063474"/>
            <a:ext cx="2209792" cy="203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TITLE_ONLY_2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74111" y="-624200"/>
            <a:ext cx="56716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8"/>
          <p:cNvSpPr txBox="1"/>
          <p:nvPr>
            <p:ph type="title"/>
          </p:nvPr>
        </p:nvSpPr>
        <p:spPr>
          <a:xfrm>
            <a:off x="831875" y="445025"/>
            <a:ext cx="807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6" name="Google Shape;146;p18"/>
          <p:cNvSpPr/>
          <p:nvPr/>
        </p:nvSpPr>
        <p:spPr>
          <a:xfrm>
            <a:off x="584075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334300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84525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785382">
            <a:off x="6126698" y="1620825"/>
            <a:ext cx="4220848" cy="379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CAPTION_ONLY_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 rot="-5003059">
            <a:off x="3955100" y="-2009576"/>
            <a:ext cx="7765023" cy="704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9"/>
          <p:cNvSpPr txBox="1"/>
          <p:nvPr>
            <p:ph type="title"/>
          </p:nvPr>
        </p:nvSpPr>
        <p:spPr>
          <a:xfrm>
            <a:off x="831875" y="445025"/>
            <a:ext cx="807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3" name="Google Shape;153;p19"/>
          <p:cNvSpPr/>
          <p:nvPr/>
        </p:nvSpPr>
        <p:spPr>
          <a:xfrm>
            <a:off x="584075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9"/>
          <p:cNvSpPr/>
          <p:nvPr/>
        </p:nvSpPr>
        <p:spPr>
          <a:xfrm>
            <a:off x="334300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9"/>
          <p:cNvSpPr/>
          <p:nvPr/>
        </p:nvSpPr>
        <p:spPr>
          <a:xfrm>
            <a:off x="84525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9"/>
          <p:cNvSpPr txBox="1"/>
          <p:nvPr>
            <p:ph idx="1" type="body"/>
          </p:nvPr>
        </p:nvSpPr>
        <p:spPr>
          <a:xfrm>
            <a:off x="6112300" y="1947525"/>
            <a:ext cx="2056200" cy="22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SECTION_TITLE_AND_DESCRIPTION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0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 rot="4900217">
            <a:off x="1874377" y="-3470979"/>
            <a:ext cx="8132108" cy="737480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0"/>
          <p:cNvSpPr txBox="1"/>
          <p:nvPr>
            <p:ph idx="1" type="body"/>
          </p:nvPr>
        </p:nvSpPr>
        <p:spPr>
          <a:xfrm>
            <a:off x="2867700" y="2265775"/>
            <a:ext cx="3408600" cy="20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60" name="Google Shape;160;p20"/>
          <p:cNvSpPr txBox="1"/>
          <p:nvPr>
            <p:ph type="title"/>
          </p:nvPr>
        </p:nvSpPr>
        <p:spPr>
          <a:xfrm>
            <a:off x="533700" y="1648975"/>
            <a:ext cx="807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1" name="Google Shape;161;p20"/>
          <p:cNvSpPr/>
          <p:nvPr/>
        </p:nvSpPr>
        <p:spPr>
          <a:xfrm>
            <a:off x="4735975" y="1248325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4486200" y="1248325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4236425" y="1248325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0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74111" y="-624200"/>
            <a:ext cx="567167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4440845">
            <a:off x="5298496" y="-511735"/>
            <a:ext cx="4889893" cy="3594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 rot="-5003059">
            <a:off x="-2386200" y="-265726"/>
            <a:ext cx="7765023" cy="704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9820398">
            <a:off x="-788012" y="-430065"/>
            <a:ext cx="3671774" cy="338417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455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hasCustomPrompt="1" idx="2" type="title"/>
          </p:nvPr>
        </p:nvSpPr>
        <p:spPr>
          <a:xfrm>
            <a:off x="311700" y="1163750"/>
            <a:ext cx="8520600" cy="122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2937000" y="3176900"/>
            <a:ext cx="3270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+ Credits">
  <p:cSld name="SECTION_TITLE_AND_DESCRIPTION_1_1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 rot="4900217">
            <a:off x="-2546923" y="-415579"/>
            <a:ext cx="8132108" cy="737480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1"/>
          <p:cNvSpPr txBox="1"/>
          <p:nvPr>
            <p:ph idx="1" type="body"/>
          </p:nvPr>
        </p:nvSpPr>
        <p:spPr>
          <a:xfrm>
            <a:off x="4192550" y="1649650"/>
            <a:ext cx="3822000" cy="18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68" name="Google Shape;168;p21"/>
          <p:cNvSpPr txBox="1"/>
          <p:nvPr>
            <p:ph type="title"/>
          </p:nvPr>
        </p:nvSpPr>
        <p:spPr>
          <a:xfrm>
            <a:off x="4192550" y="546450"/>
            <a:ext cx="7113000" cy="9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9" name="Google Shape;169;p21"/>
          <p:cNvSpPr txBox="1"/>
          <p:nvPr/>
        </p:nvSpPr>
        <p:spPr>
          <a:xfrm>
            <a:off x="4192550" y="3723700"/>
            <a:ext cx="3534300" cy="8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fr" sz="1200">
                <a:solidFill>
                  <a:schemeClr val="l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fr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fr" sz="1200">
                <a:solidFill>
                  <a:schemeClr val="l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fr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lang="fr" sz="1200">
                <a:solidFill>
                  <a:schemeClr val="l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fr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1">
  <p:cSld name="TITLE_ONLY_3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831875" y="445025"/>
            <a:ext cx="807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2" name="Google Shape;172;p22"/>
          <p:cNvSpPr/>
          <p:nvPr/>
        </p:nvSpPr>
        <p:spPr>
          <a:xfrm>
            <a:off x="584075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334300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84525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IG_NUMBER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IG_NUMBER_2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079074" y="-2007650"/>
            <a:ext cx="7207979" cy="6476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786805">
            <a:off x="6659596" y="1713984"/>
            <a:ext cx="3997887" cy="3684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4"/>
          <p:cNvPicPr preferRelativeResize="0"/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 rot="-5003059">
            <a:off x="925350" y="-1040776"/>
            <a:ext cx="7765023" cy="704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SECTION_TITLE_AND_DESCRIPTION_1_2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 rot="4900217">
            <a:off x="1874377" y="-3470979"/>
            <a:ext cx="8132108" cy="7374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74111" y="-624200"/>
            <a:ext cx="567167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TITLE_ONLY_1_1_2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6"/>
          <p:cNvPicPr preferRelativeResize="0"/>
          <p:nvPr/>
        </p:nvPicPr>
        <p:blipFill>
          <a:blip r:embed="rId2">
            <a:alphaModFix amt="17000"/>
          </a:blip>
          <a:stretch>
            <a:fillRect/>
          </a:stretch>
        </p:blipFill>
        <p:spPr>
          <a:xfrm>
            <a:off x="4571989" y="1689800"/>
            <a:ext cx="567167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750563">
            <a:off x="5928541" y="-1579986"/>
            <a:ext cx="3997894" cy="3684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6"/>
          <p:cNvPicPr preferRelativeResize="0"/>
          <p:nvPr/>
        </p:nvPicPr>
        <p:blipFill>
          <a:blip r:embed="rId2">
            <a:alphaModFix amt="17000"/>
          </a:blip>
          <a:stretch>
            <a:fillRect/>
          </a:stretch>
        </p:blipFill>
        <p:spPr>
          <a:xfrm rot="-2700000">
            <a:off x="-2484011" y="627951"/>
            <a:ext cx="5671669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SECTION_HEADER_1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4440845">
            <a:off x="5298496" y="-511735"/>
            <a:ext cx="4889893" cy="3594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7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 rot="-5003059">
            <a:off x="-2386200" y="-265726"/>
            <a:ext cx="7765023" cy="704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9820398">
            <a:off x="-788012" y="-430065"/>
            <a:ext cx="3671774" cy="3384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" type="body"/>
          </p:nvPr>
        </p:nvSpPr>
        <p:spPr>
          <a:xfrm>
            <a:off x="831875" y="1527600"/>
            <a:ext cx="4920900" cy="30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23" name="Google Shape;23;p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 rot="-5003059">
            <a:off x="3740500" y="-493226"/>
            <a:ext cx="7765023" cy="704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/>
          <p:nvPr>
            <p:ph type="title"/>
          </p:nvPr>
        </p:nvSpPr>
        <p:spPr>
          <a:xfrm>
            <a:off x="831875" y="445025"/>
            <a:ext cx="807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" name="Google Shape;25;p4"/>
          <p:cNvSpPr/>
          <p:nvPr/>
        </p:nvSpPr>
        <p:spPr>
          <a:xfrm>
            <a:off x="584075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334300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84525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74111" y="-624200"/>
            <a:ext cx="56716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/>
          <p:nvPr>
            <p:ph type="title"/>
          </p:nvPr>
        </p:nvSpPr>
        <p:spPr>
          <a:xfrm>
            <a:off x="831875" y="445025"/>
            <a:ext cx="807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" name="Google Shape;31;p5"/>
          <p:cNvSpPr/>
          <p:nvPr/>
        </p:nvSpPr>
        <p:spPr>
          <a:xfrm>
            <a:off x="584075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334300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84525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842800" y="1532875"/>
            <a:ext cx="3501300" cy="27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4799911" y="1532875"/>
            <a:ext cx="3501300" cy="27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 rot="-5003059">
            <a:off x="-2386200" y="-265726"/>
            <a:ext cx="7765023" cy="704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6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 rot="-5003059">
            <a:off x="4634325" y="-2004601"/>
            <a:ext cx="7765023" cy="704192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6"/>
          <p:cNvSpPr txBox="1"/>
          <p:nvPr>
            <p:ph type="title"/>
          </p:nvPr>
        </p:nvSpPr>
        <p:spPr>
          <a:xfrm>
            <a:off x="831875" y="445025"/>
            <a:ext cx="807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0" name="Google Shape;40;p6"/>
          <p:cNvSpPr/>
          <p:nvPr/>
        </p:nvSpPr>
        <p:spPr>
          <a:xfrm>
            <a:off x="584075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334300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84525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7"/>
          <p:cNvPicPr preferRelativeResize="0"/>
          <p:nvPr/>
        </p:nvPicPr>
        <p:blipFill>
          <a:blip r:embed="rId2">
            <a:alphaModFix amt="32000"/>
          </a:blip>
          <a:stretch>
            <a:fillRect/>
          </a:stretch>
        </p:blipFill>
        <p:spPr>
          <a:xfrm>
            <a:off x="-974111" y="-624200"/>
            <a:ext cx="56716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7"/>
          <p:cNvSpPr txBox="1"/>
          <p:nvPr>
            <p:ph idx="1" type="body"/>
          </p:nvPr>
        </p:nvSpPr>
        <p:spPr>
          <a:xfrm>
            <a:off x="1324475" y="1809100"/>
            <a:ext cx="2787000" cy="23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type="title"/>
          </p:nvPr>
        </p:nvSpPr>
        <p:spPr>
          <a:xfrm>
            <a:off x="831875" y="445025"/>
            <a:ext cx="807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7" name="Google Shape;47;p7"/>
          <p:cNvSpPr/>
          <p:nvPr/>
        </p:nvSpPr>
        <p:spPr>
          <a:xfrm>
            <a:off x="584075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334300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84525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8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 rot="-5003059">
            <a:off x="-2632000" y="741349"/>
            <a:ext cx="7765023" cy="70419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8"/>
          <p:cNvSpPr txBox="1"/>
          <p:nvPr>
            <p:ph type="title"/>
          </p:nvPr>
        </p:nvSpPr>
        <p:spPr>
          <a:xfrm>
            <a:off x="861350" y="526350"/>
            <a:ext cx="4375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idx="1" type="subTitle"/>
          </p:nvPr>
        </p:nvSpPr>
        <p:spPr>
          <a:xfrm>
            <a:off x="831875" y="1307975"/>
            <a:ext cx="282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ungee"/>
              <a:buNone/>
              <a:defRPr sz="1400">
                <a:latin typeface="Bungee"/>
                <a:ea typeface="Bungee"/>
                <a:cs typeface="Bungee"/>
                <a:sym typeface="Bung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ungee"/>
              <a:buNone/>
              <a:defRPr>
                <a:latin typeface="Bungee"/>
                <a:ea typeface="Bungee"/>
                <a:cs typeface="Bungee"/>
                <a:sym typeface="Bunge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ungee"/>
              <a:buNone/>
              <a:defRPr>
                <a:latin typeface="Bungee"/>
                <a:ea typeface="Bungee"/>
                <a:cs typeface="Bungee"/>
                <a:sym typeface="Bunge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ungee"/>
              <a:buNone/>
              <a:defRPr>
                <a:latin typeface="Bungee"/>
                <a:ea typeface="Bungee"/>
                <a:cs typeface="Bungee"/>
                <a:sym typeface="Bunge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ungee"/>
              <a:buNone/>
              <a:defRPr>
                <a:latin typeface="Bungee"/>
                <a:ea typeface="Bungee"/>
                <a:cs typeface="Bungee"/>
                <a:sym typeface="Bunge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ungee"/>
              <a:buNone/>
              <a:defRPr>
                <a:latin typeface="Bungee"/>
                <a:ea typeface="Bungee"/>
                <a:cs typeface="Bungee"/>
                <a:sym typeface="Bunge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ungee"/>
              <a:buNone/>
              <a:defRPr>
                <a:latin typeface="Bungee"/>
                <a:ea typeface="Bungee"/>
                <a:cs typeface="Bungee"/>
                <a:sym typeface="Bunge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ungee"/>
              <a:buNone/>
              <a:defRPr>
                <a:latin typeface="Bungee"/>
                <a:ea typeface="Bungee"/>
                <a:cs typeface="Bungee"/>
                <a:sym typeface="Bunge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ungee"/>
              <a:buNone/>
              <a:defRPr>
                <a:latin typeface="Bungee"/>
                <a:ea typeface="Bungee"/>
                <a:cs typeface="Bungee"/>
                <a:sym typeface="Bungee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2" type="body"/>
          </p:nvPr>
        </p:nvSpPr>
        <p:spPr>
          <a:xfrm>
            <a:off x="755675" y="2118700"/>
            <a:ext cx="3783300" cy="22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831875" y="445025"/>
            <a:ext cx="807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" name="Google Shape;57;p9"/>
          <p:cNvSpPr/>
          <p:nvPr/>
        </p:nvSpPr>
        <p:spPr>
          <a:xfrm>
            <a:off x="584075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9"/>
          <p:cNvSpPr/>
          <p:nvPr/>
        </p:nvSpPr>
        <p:spPr>
          <a:xfrm>
            <a:off x="334300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"/>
          <p:cNvSpPr/>
          <p:nvPr/>
        </p:nvSpPr>
        <p:spPr>
          <a:xfrm>
            <a:off x="84525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0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 rot="-5003059">
            <a:off x="-2386200" y="-265726"/>
            <a:ext cx="7765023" cy="70419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0"/>
          <p:cNvSpPr txBox="1"/>
          <p:nvPr>
            <p:ph type="title"/>
          </p:nvPr>
        </p:nvSpPr>
        <p:spPr>
          <a:xfrm>
            <a:off x="831875" y="445025"/>
            <a:ext cx="807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3" name="Google Shape;63;p10"/>
          <p:cNvSpPr/>
          <p:nvPr/>
        </p:nvSpPr>
        <p:spPr>
          <a:xfrm>
            <a:off x="584075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0"/>
          <p:cNvSpPr/>
          <p:nvPr/>
        </p:nvSpPr>
        <p:spPr>
          <a:xfrm>
            <a:off x="334300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0"/>
          <p:cNvSpPr/>
          <p:nvPr/>
        </p:nvSpPr>
        <p:spPr>
          <a:xfrm>
            <a:off x="84525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5073050" y="3457425"/>
            <a:ext cx="3087000" cy="90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67" name="Google Shape;67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440845">
            <a:off x="5298496" y="-511735"/>
            <a:ext cx="4889893" cy="3594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ungee"/>
              <a:buNone/>
              <a:defRPr sz="2800">
                <a:solidFill>
                  <a:schemeClr val="lt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  <a:defRPr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ctrTitle"/>
          </p:nvPr>
        </p:nvSpPr>
        <p:spPr>
          <a:xfrm>
            <a:off x="356133" y="16138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MÉthode</a:t>
            </a:r>
            <a:r>
              <a:rPr lang="fr"/>
              <a:t> de recherche de site de facteurs de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transcription</a:t>
            </a:r>
            <a:endParaRPr/>
          </a:p>
        </p:txBody>
      </p:sp>
      <p:sp>
        <p:nvSpPr>
          <p:cNvPr id="196" name="Google Shape;196;p28"/>
          <p:cNvSpPr txBox="1"/>
          <p:nvPr>
            <p:ph idx="1" type="subTitle"/>
          </p:nvPr>
        </p:nvSpPr>
        <p:spPr>
          <a:xfrm>
            <a:off x="0" y="4511350"/>
            <a:ext cx="281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Anes Saad Eddine AMRI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"/>
          <p:cNvSpPr txBox="1"/>
          <p:nvPr>
            <p:ph type="title"/>
          </p:nvPr>
        </p:nvSpPr>
        <p:spPr>
          <a:xfrm>
            <a:off x="831875" y="445025"/>
            <a:ext cx="807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 </a:t>
            </a:r>
            <a:endParaRPr/>
          </a:p>
        </p:txBody>
      </p:sp>
      <p:sp>
        <p:nvSpPr>
          <p:cNvPr id="264" name="Google Shape;264;p37"/>
          <p:cNvSpPr txBox="1"/>
          <p:nvPr/>
        </p:nvSpPr>
        <p:spPr>
          <a:xfrm>
            <a:off x="440575" y="1291000"/>
            <a:ext cx="6342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-"/>
            </a:pPr>
            <a:r>
              <a:rPr lang="f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Utilisation de l’algorithme </a:t>
            </a:r>
            <a:r>
              <a:rPr lang="f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précédent et très coûteux en termes de complexité , fait partie des algorithmes type brute force.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-"/>
            </a:pPr>
            <a:r>
              <a:rPr lang="f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Un résultat naïf.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9884" y="1203225"/>
            <a:ext cx="4904225" cy="347385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8"/>
          <p:cNvSpPr txBox="1"/>
          <p:nvPr/>
        </p:nvSpPr>
        <p:spPr>
          <a:xfrm>
            <a:off x="183150" y="573750"/>
            <a:ext cx="590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Résultat d’une analyse sur les séquences avec seuil 3.0 :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idx="1" type="body"/>
          </p:nvPr>
        </p:nvSpPr>
        <p:spPr>
          <a:xfrm>
            <a:off x="831875" y="1527600"/>
            <a:ext cx="5622000" cy="30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fr" sz="2300"/>
              <a:t>Rappel sur le gène, adn, promoteur, TF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fr" sz="2300"/>
              <a:t>Présentation du problème.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fr" sz="2300"/>
              <a:t>Réalisation du projet.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fr" sz="2300"/>
              <a:t>Conclusion.</a:t>
            </a:r>
            <a:endParaRPr sz="2300"/>
          </a:p>
        </p:txBody>
      </p:sp>
      <p:sp>
        <p:nvSpPr>
          <p:cNvPr id="202" name="Google Shape;202;p29"/>
          <p:cNvSpPr txBox="1"/>
          <p:nvPr>
            <p:ph type="title"/>
          </p:nvPr>
        </p:nvSpPr>
        <p:spPr>
          <a:xfrm>
            <a:off x="831875" y="445025"/>
            <a:ext cx="807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PLAN :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type="title"/>
          </p:nvPr>
        </p:nvSpPr>
        <p:spPr>
          <a:xfrm>
            <a:off x="831875" y="445025"/>
            <a:ext cx="807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Rappel :</a:t>
            </a:r>
            <a:endParaRPr/>
          </a:p>
        </p:txBody>
      </p:sp>
      <p:sp>
        <p:nvSpPr>
          <p:cNvPr id="208" name="Google Shape;208;p30"/>
          <p:cNvSpPr txBox="1"/>
          <p:nvPr>
            <p:ph idx="2" type="title"/>
          </p:nvPr>
        </p:nvSpPr>
        <p:spPr>
          <a:xfrm>
            <a:off x="607750" y="1196325"/>
            <a:ext cx="1869000" cy="69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Gene</a:t>
            </a:r>
            <a:endParaRPr/>
          </a:p>
        </p:txBody>
      </p:sp>
      <p:sp>
        <p:nvSpPr>
          <p:cNvPr id="209" name="Google Shape;209;p30"/>
          <p:cNvSpPr txBox="1"/>
          <p:nvPr>
            <p:ph idx="1" type="subTitle"/>
          </p:nvPr>
        </p:nvSpPr>
        <p:spPr>
          <a:xfrm>
            <a:off x="607750" y="1989487"/>
            <a:ext cx="1869000" cy="19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8818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fr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 gène est un segment spécifique d'une molécule d'ADN qui contient les informations  d’une protéine spécifique.</a:t>
            </a:r>
            <a:endParaRPr sz="10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0"/>
          <p:cNvSpPr txBox="1"/>
          <p:nvPr>
            <p:ph idx="4" type="title"/>
          </p:nvPr>
        </p:nvSpPr>
        <p:spPr>
          <a:xfrm>
            <a:off x="2618275" y="1196315"/>
            <a:ext cx="1869000" cy="7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ADN</a:t>
            </a:r>
            <a:endParaRPr/>
          </a:p>
        </p:txBody>
      </p:sp>
      <p:sp>
        <p:nvSpPr>
          <p:cNvPr id="211" name="Google Shape;211;p30"/>
          <p:cNvSpPr txBox="1"/>
          <p:nvPr>
            <p:ph idx="5" type="subTitle"/>
          </p:nvPr>
        </p:nvSpPr>
        <p:spPr>
          <a:xfrm>
            <a:off x="2618275" y="1989475"/>
            <a:ext cx="2074500" cy="19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Arial"/>
              <a:buChar char="-"/>
            </a:pPr>
            <a:r>
              <a:rPr lang="fr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L'acide désoxyribonucléique.</a:t>
            </a:r>
            <a:endParaRPr sz="10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Arial"/>
              <a:buChar char="-"/>
            </a:pPr>
            <a:r>
              <a:rPr lang="fr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Contient génome.</a:t>
            </a:r>
            <a:endParaRPr sz="10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Arial"/>
              <a:buChar char="-"/>
            </a:pPr>
            <a:r>
              <a:rPr lang="fr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Composé de nucléotides.</a:t>
            </a:r>
            <a:endParaRPr sz="10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0"/>
          <p:cNvSpPr txBox="1"/>
          <p:nvPr>
            <p:ph idx="7" type="title"/>
          </p:nvPr>
        </p:nvSpPr>
        <p:spPr>
          <a:xfrm>
            <a:off x="4628800" y="1196325"/>
            <a:ext cx="1869000" cy="7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TF</a:t>
            </a:r>
            <a:endParaRPr/>
          </a:p>
        </p:txBody>
      </p:sp>
      <p:sp>
        <p:nvSpPr>
          <p:cNvPr id="213" name="Google Shape;213;p30"/>
          <p:cNvSpPr txBox="1"/>
          <p:nvPr>
            <p:ph idx="8" type="subTitle"/>
          </p:nvPr>
        </p:nvSpPr>
        <p:spPr>
          <a:xfrm>
            <a:off x="4628800" y="1989476"/>
            <a:ext cx="1869000" cy="19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Protéine qui initialise la transcription.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4" name="Google Shape;214;p30"/>
          <p:cNvSpPr txBox="1"/>
          <p:nvPr>
            <p:ph idx="13" type="title"/>
          </p:nvPr>
        </p:nvSpPr>
        <p:spPr>
          <a:xfrm>
            <a:off x="6611450" y="1196328"/>
            <a:ext cx="1869000" cy="7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Promoteur</a:t>
            </a:r>
            <a:endParaRPr/>
          </a:p>
        </p:txBody>
      </p:sp>
      <p:sp>
        <p:nvSpPr>
          <p:cNvPr id="215" name="Google Shape;215;p30"/>
          <p:cNvSpPr txBox="1"/>
          <p:nvPr>
            <p:ph idx="14" type="subTitle"/>
          </p:nvPr>
        </p:nvSpPr>
        <p:spPr>
          <a:xfrm>
            <a:off x="6611450" y="1989476"/>
            <a:ext cx="1869000" cy="19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 promoteur, ou séquence promotrice, est une région en amont du gène.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/>
          <p:nvPr>
            <p:ph idx="1" type="subTitle"/>
          </p:nvPr>
        </p:nvSpPr>
        <p:spPr>
          <a:xfrm>
            <a:off x="755675" y="1307975"/>
            <a:ext cx="3707100" cy="7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Trouver les TFbs cis-régulateurs d’un enssemble de genes.</a:t>
            </a:r>
            <a:endParaRPr/>
          </a:p>
        </p:txBody>
      </p:sp>
      <p:sp>
        <p:nvSpPr>
          <p:cNvPr id="221" name="Google Shape;221;p31"/>
          <p:cNvSpPr txBox="1"/>
          <p:nvPr>
            <p:ph type="title"/>
          </p:nvPr>
        </p:nvSpPr>
        <p:spPr>
          <a:xfrm>
            <a:off x="831875" y="445025"/>
            <a:ext cx="807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Presentation du probleme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/>
          <p:nvPr>
            <p:ph idx="1" type="body"/>
          </p:nvPr>
        </p:nvSpPr>
        <p:spPr>
          <a:xfrm>
            <a:off x="894775" y="1270950"/>
            <a:ext cx="7106100" cy="29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Bungee"/>
                <a:ea typeface="Bungee"/>
                <a:cs typeface="Bungee"/>
                <a:sym typeface="Bungee"/>
              </a:rPr>
              <a:t>Réalisation du projet :</a:t>
            </a:r>
            <a:endParaRPr>
              <a:latin typeface="Bungee"/>
              <a:ea typeface="Bungee"/>
              <a:cs typeface="Bungee"/>
              <a:sym typeface="Bungee"/>
            </a:endParaRPr>
          </a:p>
          <a:p>
            <a:pPr indent="-342900" lvl="0" marL="457200" rtl="0" algn="ctr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Utilisation de BioPyhton</a:t>
            </a:r>
            <a:endParaRPr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Interaction avec la base de données du NCBI.</a:t>
            </a:r>
            <a:endParaRPr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Manipulation de fichiers au format FASTA et JASPAR.</a:t>
            </a:r>
            <a:endParaRPr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Calcule de PWM et PSSM.</a:t>
            </a:r>
            <a:endParaRPr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Recherche de TFBSs via la méthode Sliding Window.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/>
          <p:nvPr>
            <p:ph type="title"/>
          </p:nvPr>
        </p:nvSpPr>
        <p:spPr>
          <a:xfrm>
            <a:off x="831875" y="445025"/>
            <a:ext cx="807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PAramètres  </a:t>
            </a:r>
            <a:r>
              <a:rPr lang="fr"/>
              <a:t> </a:t>
            </a:r>
            <a:endParaRPr/>
          </a:p>
        </p:txBody>
      </p:sp>
      <p:sp>
        <p:nvSpPr>
          <p:cNvPr id="232" name="Google Shape;232;p33"/>
          <p:cNvSpPr txBox="1"/>
          <p:nvPr>
            <p:ph idx="2" type="title"/>
          </p:nvPr>
        </p:nvSpPr>
        <p:spPr>
          <a:xfrm>
            <a:off x="1365413" y="1504488"/>
            <a:ext cx="1911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Liste de mrna format fasta</a:t>
            </a:r>
            <a:endParaRPr/>
          </a:p>
        </p:txBody>
      </p:sp>
      <p:sp>
        <p:nvSpPr>
          <p:cNvPr id="233" name="Google Shape;233;p33"/>
          <p:cNvSpPr txBox="1"/>
          <p:nvPr>
            <p:ph idx="3" type="title"/>
          </p:nvPr>
        </p:nvSpPr>
        <p:spPr>
          <a:xfrm>
            <a:off x="3616188" y="1727513"/>
            <a:ext cx="1911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matrice de tf format jaspar</a:t>
            </a:r>
            <a:endParaRPr/>
          </a:p>
        </p:txBody>
      </p:sp>
      <p:sp>
        <p:nvSpPr>
          <p:cNvPr id="234" name="Google Shape;234;p33"/>
          <p:cNvSpPr txBox="1"/>
          <p:nvPr>
            <p:ph idx="5" type="title"/>
          </p:nvPr>
        </p:nvSpPr>
        <p:spPr>
          <a:xfrm>
            <a:off x="5866963" y="1504488"/>
            <a:ext cx="1911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Longueur de promoteur</a:t>
            </a:r>
            <a:endParaRPr/>
          </a:p>
        </p:txBody>
      </p:sp>
      <p:sp>
        <p:nvSpPr>
          <p:cNvPr id="235" name="Google Shape;235;p33"/>
          <p:cNvSpPr txBox="1"/>
          <p:nvPr>
            <p:ph idx="7" type="title"/>
          </p:nvPr>
        </p:nvSpPr>
        <p:spPr>
          <a:xfrm>
            <a:off x="1704588" y="3324563"/>
            <a:ext cx="1911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taille de </a:t>
            </a:r>
            <a:r>
              <a:rPr lang="fr"/>
              <a:t>fenêtre</a:t>
            </a:r>
            <a:endParaRPr/>
          </a:p>
        </p:txBody>
      </p:sp>
      <p:sp>
        <p:nvSpPr>
          <p:cNvPr id="236" name="Google Shape;236;p33"/>
          <p:cNvSpPr txBox="1"/>
          <p:nvPr>
            <p:ph idx="9" type="title"/>
          </p:nvPr>
        </p:nvSpPr>
        <p:spPr>
          <a:xfrm>
            <a:off x="5358563" y="3324563"/>
            <a:ext cx="1911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Seuil de score “Threshold”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/>
          <p:nvPr>
            <p:ph type="title"/>
          </p:nvPr>
        </p:nvSpPr>
        <p:spPr>
          <a:xfrm>
            <a:off x="831875" y="445025"/>
            <a:ext cx="807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Manière</a:t>
            </a:r>
            <a:r>
              <a:rPr lang="fr"/>
              <a:t> de </a:t>
            </a:r>
            <a:r>
              <a:rPr lang="fr"/>
              <a:t>détection de sites</a:t>
            </a:r>
            <a:r>
              <a:rPr lang="fr"/>
              <a:t> </a:t>
            </a:r>
            <a:endParaRPr/>
          </a:p>
        </p:txBody>
      </p:sp>
      <p:sp>
        <p:nvSpPr>
          <p:cNvPr id="242" name="Google Shape;242;p34"/>
          <p:cNvSpPr txBox="1"/>
          <p:nvPr>
            <p:ph idx="1" type="body"/>
          </p:nvPr>
        </p:nvSpPr>
        <p:spPr>
          <a:xfrm>
            <a:off x="831875" y="1707600"/>
            <a:ext cx="4813500" cy="17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Fonction search du package bio.motifs.matrix.PositionWeightMatrix.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Méthode de la </a:t>
            </a:r>
            <a:r>
              <a:rPr lang="fr" sz="1800"/>
              <a:t>fenêtre</a:t>
            </a:r>
            <a:r>
              <a:rPr lang="fr" sz="1800"/>
              <a:t> glissante sur un ensemble de séquences.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/>
          <p:nvPr>
            <p:ph type="title"/>
          </p:nvPr>
        </p:nvSpPr>
        <p:spPr>
          <a:xfrm>
            <a:off x="831875" y="445025"/>
            <a:ext cx="807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Méthode de la fenêtre glissante</a:t>
            </a:r>
            <a:endParaRPr/>
          </a:p>
        </p:txBody>
      </p:sp>
      <p:pic>
        <p:nvPicPr>
          <p:cNvPr id="248" name="Google Shape;24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350" y="1296325"/>
            <a:ext cx="3602351" cy="3068701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5"/>
          <p:cNvSpPr txBox="1"/>
          <p:nvPr/>
        </p:nvSpPr>
        <p:spPr>
          <a:xfrm>
            <a:off x="5324700" y="1310275"/>
            <a:ext cx="278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" name="Google Shape;250;p35"/>
          <p:cNvSpPr txBox="1"/>
          <p:nvPr/>
        </p:nvSpPr>
        <p:spPr>
          <a:xfrm>
            <a:off x="4808950" y="1184825"/>
            <a:ext cx="395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" name="Google Shape;251;p35"/>
          <p:cNvSpPr txBox="1"/>
          <p:nvPr/>
        </p:nvSpPr>
        <p:spPr>
          <a:xfrm>
            <a:off x="4808975" y="1184825"/>
            <a:ext cx="733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2" name="Google Shape;252;p35"/>
          <p:cNvSpPr txBox="1"/>
          <p:nvPr/>
        </p:nvSpPr>
        <p:spPr>
          <a:xfrm>
            <a:off x="5268950" y="1477525"/>
            <a:ext cx="3429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-"/>
            </a:pPr>
            <a:r>
              <a:rPr lang="f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Calcule de la différence  entre les positions de chaque </a:t>
            </a:r>
            <a:r>
              <a:rPr lang="f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séquence</a:t>
            </a:r>
            <a:r>
              <a:rPr lang="f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2 à 2.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-"/>
            </a:pPr>
            <a:r>
              <a:rPr lang="f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Obtenir un pourcentage de score pour cette différence.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-"/>
            </a:pPr>
            <a:r>
              <a:rPr lang="f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Ajouter ce score a une liste si et seulement si il est </a:t>
            </a:r>
            <a:r>
              <a:rPr lang="f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inférieur</a:t>
            </a:r>
            <a:r>
              <a:rPr lang="f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ou égale à un seuil.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-"/>
            </a:pPr>
            <a:r>
              <a:rPr lang="f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Puis à la fin renvoyer la somme de tous les scores dans la liste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6"/>
          <p:cNvSpPr txBox="1"/>
          <p:nvPr>
            <p:ph type="title"/>
          </p:nvPr>
        </p:nvSpPr>
        <p:spPr>
          <a:xfrm>
            <a:off x="831875" y="445025"/>
            <a:ext cx="807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Méthode pour choisir la meilleure fenêtre </a:t>
            </a:r>
            <a:endParaRPr/>
          </a:p>
        </p:txBody>
      </p:sp>
      <p:sp>
        <p:nvSpPr>
          <p:cNvPr id="258" name="Google Shape;258;p36"/>
          <p:cNvSpPr txBox="1"/>
          <p:nvPr/>
        </p:nvSpPr>
        <p:spPr>
          <a:xfrm>
            <a:off x="327975" y="1360625"/>
            <a:ext cx="8385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-"/>
            </a:pPr>
            <a:r>
              <a:rPr lang="f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Fixer un seuil de départ arbitrairement , en l'occurrence  sur notre programme 0.5.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-"/>
            </a:pPr>
            <a:r>
              <a:rPr lang="f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Choisir une taille  de déplacement pour la fenêtre , par exemple 10.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-"/>
            </a:pPr>
            <a:r>
              <a:rPr lang="f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Calculer le score dans cette fenêtre grâce à la fonction précédente, et le comparer au seuil, si il est plus petit alors le stocker comme le nouveau seuil , et stocker la position de départ.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-"/>
            </a:pPr>
            <a:r>
              <a:rPr lang="f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Appliquer cet </a:t>
            </a:r>
            <a:r>
              <a:rPr lang="f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algorithme le</a:t>
            </a:r>
            <a:r>
              <a:rPr lang="f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long des séquences.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-"/>
            </a:pPr>
            <a:r>
              <a:rPr lang="f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 la </a:t>
            </a:r>
            <a:r>
              <a:rPr lang="f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fin, renvoyer</a:t>
            </a:r>
            <a:r>
              <a:rPr lang="f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la position associée au plus petit score de fenêtre.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NA Breakthrough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FFFF"/>
      </a:accent1>
      <a:accent2>
        <a:srgbClr val="05265B"/>
      </a:accent2>
      <a:accent3>
        <a:srgbClr val="2E5CA5"/>
      </a:accent3>
      <a:accent4>
        <a:srgbClr val="7DA9F0"/>
      </a:accent4>
      <a:accent5>
        <a:srgbClr val="9E9E9E"/>
      </a:accent5>
      <a:accent6>
        <a:srgbClr val="F2F2F2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