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0" r:id="rId4"/>
    <p:sldId id="261" r:id="rId5"/>
    <p:sldId id="262" r:id="rId6"/>
    <p:sldId id="264" r:id="rId7"/>
    <p:sldId id="265" r:id="rId8"/>
    <p:sldId id="25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p:scale>
          <a:sx n="50" d="100"/>
          <a:sy n="50" d="100"/>
        </p:scale>
        <p:origin x="80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F01EB1C7-285C-46D4-ADAE-45B4CFCF7BD5}" type="datetimeFigureOut">
              <a:rPr lang="en-IN" smtClean="0"/>
              <a:t>02-04-2023</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B0833C7E-D3A6-4426-BF30-AB610180399D}" type="slidenum">
              <a:rPr lang="en-IN" smtClean="0"/>
              <a:t>‹#›</a:t>
            </a:fld>
            <a:endParaRPr lang="en-IN"/>
          </a:p>
        </p:txBody>
      </p:sp>
    </p:spTree>
    <p:extLst>
      <p:ext uri="{BB962C8B-B14F-4D97-AF65-F5344CB8AC3E}">
        <p14:creationId xmlns:p14="http://schemas.microsoft.com/office/powerpoint/2010/main" val="395519643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1EB1C7-285C-46D4-ADAE-45B4CFCF7BD5}" type="datetimeFigureOut">
              <a:rPr lang="en-IN" smtClean="0"/>
              <a:t>02-04-2023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833C7E-D3A6-4426-BF30-AB610180399D}" type="slidenum">
              <a:rPr lang="en-IN" smtClean="0"/>
              <a:t>‹#›</a:t>
            </a:fld>
            <a:endParaRPr lang="en-IN"/>
          </a:p>
        </p:txBody>
      </p:sp>
    </p:spTree>
    <p:extLst>
      <p:ext uri="{BB962C8B-B14F-4D97-AF65-F5344CB8AC3E}">
        <p14:creationId xmlns:p14="http://schemas.microsoft.com/office/powerpoint/2010/main" val="1206516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1EB1C7-285C-46D4-ADAE-45B4CFCF7BD5}" type="datetimeFigureOut">
              <a:rPr lang="en-IN" smtClean="0"/>
              <a:t>02-04-2023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833C7E-D3A6-4426-BF30-AB610180399D}" type="slidenum">
              <a:rPr lang="en-IN" smtClean="0"/>
              <a:t>‹#›</a:t>
            </a:fld>
            <a:endParaRPr lang="en-IN"/>
          </a:p>
        </p:txBody>
      </p:sp>
    </p:spTree>
    <p:extLst>
      <p:ext uri="{BB962C8B-B14F-4D97-AF65-F5344CB8AC3E}">
        <p14:creationId xmlns:p14="http://schemas.microsoft.com/office/powerpoint/2010/main" val="1251200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1EB1C7-285C-46D4-ADAE-45B4CFCF7BD5}" type="datetimeFigureOut">
              <a:rPr lang="en-IN" smtClean="0"/>
              <a:t>02-04-2023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833C7E-D3A6-4426-BF30-AB610180399D}" type="slidenum">
              <a:rPr lang="en-IN" smtClean="0"/>
              <a:t>‹#›</a:t>
            </a:fld>
            <a:endParaRPr lang="en-IN"/>
          </a:p>
        </p:txBody>
      </p:sp>
    </p:spTree>
    <p:extLst>
      <p:ext uri="{BB962C8B-B14F-4D97-AF65-F5344CB8AC3E}">
        <p14:creationId xmlns:p14="http://schemas.microsoft.com/office/powerpoint/2010/main" val="2192728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1EB1C7-285C-46D4-ADAE-45B4CFCF7BD5}" type="datetimeFigureOut">
              <a:rPr lang="en-IN" smtClean="0"/>
              <a:t>02-04-2023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833C7E-D3A6-4426-BF30-AB610180399D}" type="slidenum">
              <a:rPr lang="en-IN" smtClean="0"/>
              <a:t>‹#›</a:t>
            </a:fld>
            <a:endParaRPr lang="en-IN"/>
          </a:p>
        </p:txBody>
      </p:sp>
    </p:spTree>
    <p:extLst>
      <p:ext uri="{BB962C8B-B14F-4D97-AF65-F5344CB8AC3E}">
        <p14:creationId xmlns:p14="http://schemas.microsoft.com/office/powerpoint/2010/main" val="512164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1EB1C7-285C-46D4-ADAE-45B4CFCF7BD5}" type="datetimeFigureOut">
              <a:rPr lang="en-IN" smtClean="0"/>
              <a:t>02-04-2023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833C7E-D3A6-4426-BF30-AB610180399D}" type="slidenum">
              <a:rPr lang="en-IN" smtClean="0"/>
              <a:t>‹#›</a:t>
            </a:fld>
            <a:endParaRPr lang="en-IN"/>
          </a:p>
        </p:txBody>
      </p:sp>
    </p:spTree>
    <p:extLst>
      <p:ext uri="{BB962C8B-B14F-4D97-AF65-F5344CB8AC3E}">
        <p14:creationId xmlns:p14="http://schemas.microsoft.com/office/powerpoint/2010/main" val="1211696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1EB1C7-285C-46D4-ADAE-45B4CFCF7BD5}" type="datetimeFigureOut">
              <a:rPr lang="en-IN" smtClean="0"/>
              <a:t>02-04-2023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833C7E-D3A6-4426-BF30-AB610180399D}" type="slidenum">
              <a:rPr lang="en-IN" smtClean="0"/>
              <a:t>‹#›</a:t>
            </a:fld>
            <a:endParaRPr lang="en-IN"/>
          </a:p>
        </p:txBody>
      </p:sp>
    </p:spTree>
    <p:extLst>
      <p:ext uri="{BB962C8B-B14F-4D97-AF65-F5344CB8AC3E}">
        <p14:creationId xmlns:p14="http://schemas.microsoft.com/office/powerpoint/2010/main" val="4937952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1EB1C7-285C-46D4-ADAE-45B4CFCF7BD5}" type="datetimeFigureOut">
              <a:rPr lang="en-IN" smtClean="0"/>
              <a:t>02-04-2023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833C7E-D3A6-4426-BF30-AB610180399D}"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2212742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1EB1C7-285C-46D4-ADAE-45B4CFCF7BD5}" type="datetimeFigureOut">
              <a:rPr lang="en-IN" smtClean="0"/>
              <a:t>02-04-2023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833C7E-D3A6-4426-BF30-AB610180399D}" type="slidenum">
              <a:rPr lang="en-IN" smtClean="0"/>
              <a:t>‹#›</a:t>
            </a:fld>
            <a:endParaRPr lang="en-IN"/>
          </a:p>
        </p:txBody>
      </p:sp>
    </p:spTree>
    <p:extLst>
      <p:ext uri="{BB962C8B-B14F-4D97-AF65-F5344CB8AC3E}">
        <p14:creationId xmlns:p14="http://schemas.microsoft.com/office/powerpoint/2010/main" val="3531071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1EB1C7-285C-46D4-ADAE-45B4CFCF7BD5}" type="datetimeFigureOut">
              <a:rPr lang="en-IN" smtClean="0"/>
              <a:t>02-04-2023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833C7E-D3A6-4426-BF30-AB610180399D}" type="slidenum">
              <a:rPr lang="en-IN" smtClean="0"/>
              <a:t>‹#›</a:t>
            </a:fld>
            <a:endParaRPr lang="en-IN"/>
          </a:p>
        </p:txBody>
      </p:sp>
    </p:spTree>
    <p:extLst>
      <p:ext uri="{BB962C8B-B14F-4D97-AF65-F5344CB8AC3E}">
        <p14:creationId xmlns:p14="http://schemas.microsoft.com/office/powerpoint/2010/main" val="2053663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1EB1C7-285C-46D4-ADAE-45B4CFCF7BD5}" type="datetimeFigureOut">
              <a:rPr lang="en-IN" smtClean="0"/>
              <a:t>02-04-2023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833C7E-D3A6-4426-BF30-AB610180399D}" type="slidenum">
              <a:rPr lang="en-IN" smtClean="0"/>
              <a:t>‹#›</a:t>
            </a:fld>
            <a:endParaRPr lang="en-IN"/>
          </a:p>
        </p:txBody>
      </p:sp>
    </p:spTree>
    <p:extLst>
      <p:ext uri="{BB962C8B-B14F-4D97-AF65-F5344CB8AC3E}">
        <p14:creationId xmlns:p14="http://schemas.microsoft.com/office/powerpoint/2010/main" val="2501567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1EB1C7-285C-46D4-ADAE-45B4CFCF7BD5}" type="datetimeFigureOut">
              <a:rPr lang="en-IN" smtClean="0"/>
              <a:t>02-04-2023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833C7E-D3A6-4426-BF30-AB610180399D}" type="slidenum">
              <a:rPr lang="en-IN" smtClean="0"/>
              <a:t>‹#›</a:t>
            </a:fld>
            <a:endParaRPr lang="en-IN"/>
          </a:p>
        </p:txBody>
      </p:sp>
    </p:spTree>
    <p:extLst>
      <p:ext uri="{BB962C8B-B14F-4D97-AF65-F5344CB8AC3E}">
        <p14:creationId xmlns:p14="http://schemas.microsoft.com/office/powerpoint/2010/main" val="508395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1EB1C7-285C-46D4-ADAE-45B4CFCF7BD5}" type="datetimeFigureOut">
              <a:rPr lang="en-IN" smtClean="0"/>
              <a:t>02-04-2023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833C7E-D3A6-4426-BF30-AB610180399D}" type="slidenum">
              <a:rPr lang="en-IN" smtClean="0"/>
              <a:t>‹#›</a:t>
            </a:fld>
            <a:endParaRPr lang="en-IN"/>
          </a:p>
        </p:txBody>
      </p:sp>
    </p:spTree>
    <p:extLst>
      <p:ext uri="{BB962C8B-B14F-4D97-AF65-F5344CB8AC3E}">
        <p14:creationId xmlns:p14="http://schemas.microsoft.com/office/powerpoint/2010/main" val="4259489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1EB1C7-285C-46D4-ADAE-45B4CFCF7BD5}" type="datetimeFigureOut">
              <a:rPr lang="en-IN" smtClean="0"/>
              <a:t>02-04-2023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833C7E-D3A6-4426-BF30-AB610180399D}" type="slidenum">
              <a:rPr lang="en-IN" smtClean="0"/>
              <a:t>‹#›</a:t>
            </a:fld>
            <a:endParaRPr lang="en-IN"/>
          </a:p>
        </p:txBody>
      </p:sp>
    </p:spTree>
    <p:extLst>
      <p:ext uri="{BB962C8B-B14F-4D97-AF65-F5344CB8AC3E}">
        <p14:creationId xmlns:p14="http://schemas.microsoft.com/office/powerpoint/2010/main" val="3815366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F01EB1C7-285C-46D4-ADAE-45B4CFCF7BD5}" type="datetimeFigureOut">
              <a:rPr lang="en-IN" smtClean="0"/>
              <a:t>02-04-2023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833C7E-D3A6-4426-BF30-AB610180399D}" type="slidenum">
              <a:rPr lang="en-IN" smtClean="0"/>
              <a:t>‹#›</a:t>
            </a:fld>
            <a:endParaRPr lang="en-IN"/>
          </a:p>
        </p:txBody>
      </p:sp>
    </p:spTree>
    <p:extLst>
      <p:ext uri="{BB962C8B-B14F-4D97-AF65-F5344CB8AC3E}">
        <p14:creationId xmlns:p14="http://schemas.microsoft.com/office/powerpoint/2010/main" val="3860417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1EB1C7-285C-46D4-ADAE-45B4CFCF7BD5}" type="datetimeFigureOut">
              <a:rPr lang="en-IN" smtClean="0"/>
              <a:t>02-04-2023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833C7E-D3A6-4426-BF30-AB610180399D}" type="slidenum">
              <a:rPr lang="en-IN" smtClean="0"/>
              <a:t>‹#›</a:t>
            </a:fld>
            <a:endParaRPr lang="en-IN"/>
          </a:p>
        </p:txBody>
      </p:sp>
    </p:spTree>
    <p:extLst>
      <p:ext uri="{BB962C8B-B14F-4D97-AF65-F5344CB8AC3E}">
        <p14:creationId xmlns:p14="http://schemas.microsoft.com/office/powerpoint/2010/main" val="1935179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1EB1C7-285C-46D4-ADAE-45B4CFCF7BD5}" type="datetimeFigureOut">
              <a:rPr lang="en-IN" smtClean="0"/>
              <a:t>02-04-2023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833C7E-D3A6-4426-BF30-AB610180399D}" type="slidenum">
              <a:rPr lang="en-IN" smtClean="0"/>
              <a:t>‹#›</a:t>
            </a:fld>
            <a:endParaRPr lang="en-IN"/>
          </a:p>
        </p:txBody>
      </p:sp>
    </p:spTree>
    <p:extLst>
      <p:ext uri="{BB962C8B-B14F-4D97-AF65-F5344CB8AC3E}">
        <p14:creationId xmlns:p14="http://schemas.microsoft.com/office/powerpoint/2010/main" val="271298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01EB1C7-285C-46D4-ADAE-45B4CFCF7BD5}" type="datetimeFigureOut">
              <a:rPr lang="en-IN" smtClean="0"/>
              <a:t>02-04-2023</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0833C7E-D3A6-4426-BF30-AB610180399D}" type="slidenum">
              <a:rPr lang="en-IN" smtClean="0"/>
              <a:t>‹#›</a:t>
            </a:fld>
            <a:endParaRPr lang="en-IN"/>
          </a:p>
        </p:txBody>
      </p:sp>
    </p:spTree>
    <p:extLst>
      <p:ext uri="{BB962C8B-B14F-4D97-AF65-F5344CB8AC3E}">
        <p14:creationId xmlns:p14="http://schemas.microsoft.com/office/powerpoint/2010/main" val="33221484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go.praetoriandigital.com/?target=lnk_2tucxlFujnykHe5w"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6DE1D-FF9A-C1D6-6C33-057CAE8E7DE5}"/>
              </a:ext>
            </a:extLst>
          </p:cNvPr>
          <p:cNvSpPr>
            <a:spLocks noGrp="1"/>
          </p:cNvSpPr>
          <p:nvPr>
            <p:ph type="ctrTitle"/>
          </p:nvPr>
        </p:nvSpPr>
        <p:spPr>
          <a:xfrm>
            <a:off x="943897" y="427703"/>
            <a:ext cx="10216228" cy="1076632"/>
          </a:xfrm>
        </p:spPr>
        <p:txBody>
          <a:bodyPr/>
          <a:lstStyle/>
          <a:p>
            <a:pPr algn="l"/>
            <a:r>
              <a:rPr lang="en-IN" dirty="0">
                <a:latin typeface="Bahnschrift Condensed" panose="020B0502040204020203" pitchFamily="34" charset="0"/>
                <a:cs typeface="Arial" panose="020B0604020202020204" pitchFamily="34" charset="0"/>
              </a:rPr>
              <a:t>Problem statement :</a:t>
            </a:r>
          </a:p>
        </p:txBody>
      </p:sp>
      <p:sp>
        <p:nvSpPr>
          <p:cNvPr id="3" name="Subtitle 2">
            <a:extLst>
              <a:ext uri="{FF2B5EF4-FFF2-40B4-BE49-F238E27FC236}">
                <a16:creationId xmlns:a16="http://schemas.microsoft.com/office/drawing/2014/main" id="{BD18B5DB-275E-14D3-E3C6-899792E276FC}"/>
              </a:ext>
            </a:extLst>
          </p:cNvPr>
          <p:cNvSpPr>
            <a:spLocks noGrp="1"/>
          </p:cNvSpPr>
          <p:nvPr>
            <p:ph type="subTitle" idx="1"/>
          </p:nvPr>
        </p:nvSpPr>
        <p:spPr>
          <a:xfrm>
            <a:off x="943897" y="1946787"/>
            <a:ext cx="10216228" cy="3844412"/>
          </a:xfrm>
        </p:spPr>
        <p:txBody>
          <a:bodyPr/>
          <a:lstStyle/>
          <a:p>
            <a:pPr algn="l"/>
            <a:r>
              <a:rPr lang="en-US" sz="1800" b="1" i="0" dirty="0">
                <a:effectLst/>
                <a:latin typeface="Arial" panose="020B0604020202020204" pitchFamily="34" charset="0"/>
              </a:rPr>
              <a:t>Speech to Text App customized for police functioning in different languages.</a:t>
            </a:r>
            <a:endParaRPr lang="en-US" sz="1800" b="0" i="0" dirty="0">
              <a:effectLst/>
              <a:latin typeface="Arial" panose="020B0604020202020204" pitchFamily="34" charset="0"/>
            </a:endParaRPr>
          </a:p>
          <a:p>
            <a:pPr algn="l"/>
            <a:r>
              <a:rPr lang="en-US" sz="1800" b="1" i="0" u="none" strike="noStrike" dirty="0">
                <a:effectLst/>
                <a:latin typeface="Arial" panose="020B0604020202020204" pitchFamily="34" charset="0"/>
              </a:rPr>
              <a:t>Devise a solution for the security agencies which can be used for multiple regional languages. This solution should be accurate and efficient in converting speech to text for the security personnel.</a:t>
            </a:r>
          </a:p>
          <a:p>
            <a:pPr algn="l"/>
            <a:endParaRPr lang="en-US" b="1" dirty="0">
              <a:latin typeface="Arial" panose="020B0604020202020204" pitchFamily="34" charset="0"/>
            </a:endParaRPr>
          </a:p>
          <a:p>
            <a:pPr algn="l"/>
            <a:r>
              <a:rPr lang="en-US" b="1" dirty="0">
                <a:latin typeface="Arial" panose="020B0604020202020204" pitchFamily="34" charset="0"/>
              </a:rPr>
              <a:t>Domain : cyber security</a:t>
            </a:r>
          </a:p>
          <a:p>
            <a:pPr algn="l"/>
            <a:r>
              <a:rPr lang="en-US" b="1" dirty="0">
                <a:latin typeface="Arial" panose="020B0604020202020204" pitchFamily="34" charset="0"/>
              </a:rPr>
              <a:t>PROGRAMMING LANGUAGE USED : PYTHON</a:t>
            </a:r>
          </a:p>
          <a:p>
            <a:pPr algn="l"/>
            <a:endParaRPr lang="en-IN" dirty="0"/>
          </a:p>
        </p:txBody>
      </p:sp>
    </p:spTree>
    <p:extLst>
      <p:ext uri="{BB962C8B-B14F-4D97-AF65-F5344CB8AC3E}">
        <p14:creationId xmlns:p14="http://schemas.microsoft.com/office/powerpoint/2010/main" val="1165554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084E2-B44A-4AC2-12AD-F1DCF6C5E0DC}"/>
              </a:ext>
            </a:extLst>
          </p:cNvPr>
          <p:cNvSpPr>
            <a:spLocks noGrp="1"/>
          </p:cNvSpPr>
          <p:nvPr>
            <p:ph type="ctrTitle"/>
          </p:nvPr>
        </p:nvSpPr>
        <p:spPr>
          <a:xfrm>
            <a:off x="776747" y="459932"/>
            <a:ext cx="10535266" cy="852674"/>
          </a:xfrm>
        </p:spPr>
        <p:txBody>
          <a:bodyPr/>
          <a:lstStyle/>
          <a:p>
            <a:pPr algn="l"/>
            <a:r>
              <a:rPr lang="en-IN" dirty="0">
                <a:latin typeface="Bahnschrift Condensed" panose="020B0502040204020203" pitchFamily="34" charset="0"/>
              </a:rPr>
              <a:t>INTRODUCTION:</a:t>
            </a:r>
          </a:p>
        </p:txBody>
      </p:sp>
      <p:sp>
        <p:nvSpPr>
          <p:cNvPr id="3" name="Subtitle 2">
            <a:extLst>
              <a:ext uri="{FF2B5EF4-FFF2-40B4-BE49-F238E27FC236}">
                <a16:creationId xmlns:a16="http://schemas.microsoft.com/office/drawing/2014/main" id="{14C046D2-21B1-8E89-0A49-5738A9EC314B}"/>
              </a:ext>
            </a:extLst>
          </p:cNvPr>
          <p:cNvSpPr>
            <a:spLocks noGrp="1"/>
          </p:cNvSpPr>
          <p:nvPr>
            <p:ph type="subTitle" idx="1"/>
          </p:nvPr>
        </p:nvSpPr>
        <p:spPr>
          <a:xfrm>
            <a:off x="929148" y="1563330"/>
            <a:ext cx="10230977" cy="4227870"/>
          </a:xfrm>
        </p:spPr>
        <p:txBody>
          <a:bodyPr/>
          <a:lstStyle/>
          <a:p>
            <a:pPr algn="l"/>
            <a:r>
              <a:rPr lang="en-US" b="0" i="0" dirty="0">
                <a:effectLst/>
                <a:latin typeface="urw-din"/>
              </a:rPr>
              <a:t>Speech Recognition is an important feature in several applications used such as home automation, artificial intelligence, etc.</a:t>
            </a:r>
          </a:p>
          <a:p>
            <a:pPr algn="l"/>
            <a:r>
              <a:rPr lang="en-US" b="1" i="0" dirty="0" err="1">
                <a:effectLst/>
                <a:latin typeface="urw-din"/>
              </a:rPr>
              <a:t>instAllations</a:t>
            </a:r>
            <a:r>
              <a:rPr lang="en-US" b="1" i="0" dirty="0">
                <a:effectLst/>
                <a:latin typeface="urw-din"/>
              </a:rPr>
              <a:t> required :</a:t>
            </a:r>
          </a:p>
          <a:p>
            <a:pPr algn="l"/>
            <a:r>
              <a:rPr lang="en-US" b="1" dirty="0">
                <a:latin typeface="urw-din"/>
              </a:rPr>
              <a:t>-     </a:t>
            </a:r>
            <a:r>
              <a:rPr lang="en-IN" dirty="0">
                <a:latin typeface="urw-din"/>
              </a:rPr>
              <a:t>PYTHON SPEECH RECOGNITION MODULE</a:t>
            </a:r>
          </a:p>
          <a:p>
            <a:pPr marL="285750" indent="-285750" algn="l">
              <a:buFontTx/>
              <a:buChar char="-"/>
            </a:pPr>
            <a:r>
              <a:rPr lang="en-IN" dirty="0">
                <a:latin typeface="urw-din"/>
              </a:rPr>
              <a:t>     pip install speech recognition</a:t>
            </a:r>
          </a:p>
          <a:p>
            <a:pPr marL="285750" indent="-285750" algn="l">
              <a:buFontTx/>
              <a:buChar char="-"/>
            </a:pPr>
            <a:r>
              <a:rPr lang="en-IN" dirty="0">
                <a:latin typeface="urw-din"/>
              </a:rPr>
              <a:t> </a:t>
            </a:r>
            <a:r>
              <a:rPr lang="en-IN" dirty="0" err="1">
                <a:latin typeface="urw-din"/>
              </a:rPr>
              <a:t>pyaudio</a:t>
            </a:r>
            <a:endParaRPr lang="en-IN" dirty="0">
              <a:latin typeface="urw-din"/>
            </a:endParaRPr>
          </a:p>
          <a:p>
            <a:pPr marL="285750" indent="-285750" algn="l">
              <a:buFontTx/>
              <a:buChar char="-"/>
            </a:pPr>
            <a:r>
              <a:rPr lang="en-IN" dirty="0">
                <a:latin typeface="urw-din"/>
              </a:rPr>
              <a:t>     pip install </a:t>
            </a:r>
            <a:r>
              <a:rPr lang="en-IN" dirty="0" err="1">
                <a:latin typeface="urw-din"/>
              </a:rPr>
              <a:t>pyaudio</a:t>
            </a:r>
            <a:r>
              <a:rPr lang="en-IN" dirty="0">
                <a:latin typeface="urw-din"/>
              </a:rPr>
              <a:t> (for windows)</a:t>
            </a:r>
          </a:p>
          <a:p>
            <a:pPr marL="285750" indent="-285750" algn="l">
              <a:buFontTx/>
              <a:buChar char="-"/>
            </a:pPr>
            <a:r>
              <a:rPr lang="en-IN" dirty="0">
                <a:latin typeface="urw-din"/>
              </a:rPr>
              <a:t>     </a:t>
            </a:r>
            <a:r>
              <a:rPr lang="en-IN" dirty="0" err="1">
                <a:latin typeface="urw-din"/>
              </a:rPr>
              <a:t>sudo</a:t>
            </a:r>
            <a:r>
              <a:rPr lang="en-IN" dirty="0">
                <a:latin typeface="urw-din"/>
              </a:rPr>
              <a:t> apt-get install python3-pyaudio (for </a:t>
            </a:r>
            <a:r>
              <a:rPr lang="en-IN" dirty="0" err="1">
                <a:latin typeface="urw-din"/>
              </a:rPr>
              <a:t>linux</a:t>
            </a:r>
            <a:r>
              <a:rPr lang="en-IN" dirty="0">
                <a:latin typeface="urw-din"/>
              </a:rPr>
              <a:t>)</a:t>
            </a:r>
          </a:p>
          <a:p>
            <a:pPr marL="285750" indent="-285750" algn="l">
              <a:buFontTx/>
              <a:buChar char="-"/>
            </a:pPr>
            <a:r>
              <a:rPr lang="en-IN" dirty="0">
                <a:latin typeface="urw-din"/>
              </a:rPr>
              <a:t>Python pyttsx3 module</a:t>
            </a:r>
          </a:p>
          <a:p>
            <a:pPr marL="285750" indent="-285750" algn="l">
              <a:buFontTx/>
              <a:buChar char="-"/>
            </a:pPr>
            <a:r>
              <a:rPr lang="en-IN" dirty="0">
                <a:latin typeface="urw-din"/>
              </a:rPr>
              <a:t>     pip install pyttsx3</a:t>
            </a:r>
          </a:p>
          <a:p>
            <a:pPr algn="l"/>
            <a:endParaRPr lang="en-US" dirty="0">
              <a:latin typeface="urw-din"/>
            </a:endParaRPr>
          </a:p>
        </p:txBody>
      </p:sp>
    </p:spTree>
    <p:extLst>
      <p:ext uri="{BB962C8B-B14F-4D97-AF65-F5344CB8AC3E}">
        <p14:creationId xmlns:p14="http://schemas.microsoft.com/office/powerpoint/2010/main" val="28664618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67CD2-794B-061D-A8E2-CA136AB6AB32}"/>
              </a:ext>
            </a:extLst>
          </p:cNvPr>
          <p:cNvSpPr>
            <a:spLocks noGrp="1"/>
          </p:cNvSpPr>
          <p:nvPr>
            <p:ph type="ctrTitle"/>
          </p:nvPr>
        </p:nvSpPr>
        <p:spPr>
          <a:xfrm>
            <a:off x="737419" y="722671"/>
            <a:ext cx="10722078" cy="1091381"/>
          </a:xfrm>
        </p:spPr>
        <p:txBody>
          <a:bodyPr>
            <a:normAutofit fontScale="90000"/>
          </a:bodyPr>
          <a:lstStyle/>
          <a:p>
            <a:pPr algn="ctr"/>
            <a:r>
              <a:rPr lang="en-US" sz="4000" b="1" i="0" dirty="0">
                <a:effectLst/>
                <a:latin typeface="Bahnschrift Condensed" panose="020B0502040204020203" pitchFamily="34" charset="0"/>
              </a:rPr>
              <a:t>Speech Input Using a Microphone and Translation </a:t>
            </a:r>
            <a:br>
              <a:rPr lang="en-US" sz="4000" b="1" i="0" dirty="0">
                <a:effectLst/>
                <a:latin typeface="Bahnschrift Condensed" panose="020B0502040204020203" pitchFamily="34" charset="0"/>
              </a:rPr>
            </a:br>
            <a:r>
              <a:rPr lang="en-US" sz="4000" b="1" i="0" dirty="0">
                <a:effectLst/>
                <a:latin typeface="Bahnschrift Condensed" panose="020B0502040204020203" pitchFamily="34" charset="0"/>
              </a:rPr>
              <a:t>of Speech to Text</a:t>
            </a:r>
            <a:r>
              <a:rPr lang="en-US" sz="4000" b="0" i="0" dirty="0">
                <a:effectLst/>
                <a:latin typeface="urw-din"/>
              </a:rPr>
              <a:t> :</a:t>
            </a:r>
            <a:endParaRPr lang="en-IN" sz="4000" dirty="0"/>
          </a:p>
        </p:txBody>
      </p:sp>
      <p:sp>
        <p:nvSpPr>
          <p:cNvPr id="3" name="Subtitle 2">
            <a:extLst>
              <a:ext uri="{FF2B5EF4-FFF2-40B4-BE49-F238E27FC236}">
                <a16:creationId xmlns:a16="http://schemas.microsoft.com/office/drawing/2014/main" id="{A5AE9227-DA9B-4005-7935-C773DA24F84D}"/>
              </a:ext>
            </a:extLst>
          </p:cNvPr>
          <p:cNvSpPr>
            <a:spLocks noGrp="1"/>
          </p:cNvSpPr>
          <p:nvPr>
            <p:ph type="subTitle" idx="1"/>
          </p:nvPr>
        </p:nvSpPr>
        <p:spPr>
          <a:xfrm>
            <a:off x="1061884" y="2418735"/>
            <a:ext cx="10098241" cy="3387212"/>
          </a:xfrm>
        </p:spPr>
        <p:txBody>
          <a:bodyPr/>
          <a:lstStyle/>
          <a:p>
            <a:pPr algn="l" fontAlgn="base">
              <a:buFont typeface="Arial" panose="020B0604020202020204" pitchFamily="34" charset="0"/>
              <a:buChar char="•"/>
            </a:pPr>
            <a:r>
              <a:rPr lang="en-US" b="1" i="0" dirty="0">
                <a:effectLst/>
                <a:latin typeface="urw-din"/>
              </a:rPr>
              <a:t>Allow Adjusting for Ambient Noise:</a:t>
            </a:r>
            <a:r>
              <a:rPr lang="en-US" b="0" i="0" dirty="0">
                <a:effectLst/>
                <a:latin typeface="urw-din"/>
              </a:rPr>
              <a:t> Since the surrounding noise varies, we must allow the program a second or too to adjust the energy threshold of recording so it is adjusted according to the external noise level. </a:t>
            </a:r>
            <a:br>
              <a:rPr lang="en-US" b="0" i="0" dirty="0">
                <a:effectLst/>
                <a:latin typeface="urw-din"/>
              </a:rPr>
            </a:br>
            <a:r>
              <a:rPr lang="en-US" b="0" i="0" dirty="0">
                <a:effectLst/>
                <a:latin typeface="urw-din"/>
              </a:rPr>
              <a:t> </a:t>
            </a:r>
          </a:p>
          <a:p>
            <a:pPr algn="l" fontAlgn="base">
              <a:buFont typeface="Arial" panose="020B0604020202020204" pitchFamily="34" charset="0"/>
              <a:buChar char="•"/>
            </a:pPr>
            <a:r>
              <a:rPr lang="en-US" b="1" i="0" dirty="0">
                <a:effectLst/>
                <a:latin typeface="urw-din"/>
              </a:rPr>
              <a:t>Speech to text translation:</a:t>
            </a:r>
            <a:r>
              <a:rPr lang="en-US" b="0" i="0" dirty="0">
                <a:effectLst/>
                <a:latin typeface="urw-din"/>
              </a:rPr>
              <a:t> This is done with the help of Google Speech Recognition. This requires an active internet connection to work. However, there are certain offline Recognition systems such as </a:t>
            </a:r>
            <a:r>
              <a:rPr lang="en-US" b="0" i="0" dirty="0" err="1">
                <a:effectLst/>
                <a:latin typeface="urw-din"/>
              </a:rPr>
              <a:t>PocketSphinx</a:t>
            </a:r>
            <a:r>
              <a:rPr lang="en-US" b="0" i="0" dirty="0">
                <a:effectLst/>
                <a:latin typeface="urw-din"/>
              </a:rPr>
              <a:t>, but have a very rigorous installation process that requires several dependencies. Google Speech Recognition is one of the easiest to use. </a:t>
            </a:r>
          </a:p>
          <a:p>
            <a:pPr algn="l"/>
            <a:endParaRPr lang="en-IN" dirty="0"/>
          </a:p>
        </p:txBody>
      </p:sp>
    </p:spTree>
    <p:extLst>
      <p:ext uri="{BB962C8B-B14F-4D97-AF65-F5344CB8AC3E}">
        <p14:creationId xmlns:p14="http://schemas.microsoft.com/office/powerpoint/2010/main" val="15452240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94B36-CF7D-600B-1E21-A3C2B6062161}"/>
              </a:ext>
            </a:extLst>
          </p:cNvPr>
          <p:cNvSpPr>
            <a:spLocks noGrp="1"/>
          </p:cNvSpPr>
          <p:nvPr>
            <p:ph type="ctrTitle"/>
          </p:nvPr>
        </p:nvSpPr>
        <p:spPr>
          <a:xfrm>
            <a:off x="806243" y="592667"/>
            <a:ext cx="10579511" cy="705191"/>
          </a:xfrm>
        </p:spPr>
        <p:txBody>
          <a:bodyPr>
            <a:normAutofit fontScale="90000"/>
          </a:bodyPr>
          <a:lstStyle/>
          <a:p>
            <a:pPr algn="ctr"/>
            <a:br>
              <a:rPr lang="en-US" b="0" i="0" dirty="0">
                <a:solidFill>
                  <a:srgbClr val="000000"/>
                </a:solidFill>
                <a:effectLst/>
                <a:latin typeface="Open Sans" panose="020B0606030504020204" pitchFamily="34" charset="0"/>
              </a:rPr>
            </a:br>
            <a:r>
              <a:rPr lang="en-US" sz="3600" b="1" dirty="0">
                <a:latin typeface="Bahnschrift Condensed" panose="020B0502040204020203" pitchFamily="34" charset="0"/>
              </a:rPr>
              <a:t>Speech recognition technology helps meet the challenge :</a:t>
            </a:r>
            <a:endParaRPr lang="en-IN" sz="3600" dirty="0">
              <a:latin typeface="Bahnschrift Condensed" panose="020B0502040204020203" pitchFamily="34" charset="0"/>
            </a:endParaRPr>
          </a:p>
        </p:txBody>
      </p:sp>
      <p:sp>
        <p:nvSpPr>
          <p:cNvPr id="3" name="Subtitle 2">
            <a:extLst>
              <a:ext uri="{FF2B5EF4-FFF2-40B4-BE49-F238E27FC236}">
                <a16:creationId xmlns:a16="http://schemas.microsoft.com/office/drawing/2014/main" id="{89A1F5F6-CAC0-BA7D-7433-F75FFD58EC8C}"/>
              </a:ext>
            </a:extLst>
          </p:cNvPr>
          <p:cNvSpPr>
            <a:spLocks noGrp="1"/>
          </p:cNvSpPr>
          <p:nvPr>
            <p:ph type="subTitle" idx="1"/>
          </p:nvPr>
        </p:nvSpPr>
        <p:spPr>
          <a:xfrm>
            <a:off x="1828800" y="1814052"/>
            <a:ext cx="8672052" cy="5309419"/>
          </a:xfrm>
        </p:spPr>
        <p:txBody>
          <a:bodyPr/>
          <a:lstStyle/>
          <a:p>
            <a:pPr algn="l"/>
            <a:r>
              <a:rPr lang="en-US" sz="1600" b="0" i="0" dirty="0">
                <a:effectLst/>
                <a:latin typeface="Open Sans" panose="020B0606030504020204" pitchFamily="34" charset="0"/>
              </a:rPr>
              <a:t>As police departments look for ways to better serve their communities, speech recognition technology such as </a:t>
            </a:r>
            <a:r>
              <a:rPr lang="en-US" sz="1600" dirty="0">
                <a:latin typeface="Open Sans" panose="020B0606030504020204" pitchFamily="34" charset="0"/>
                <a:hlinkClick r:id="rId2">
                  <a:extLst>
                    <a:ext uri="{A12FA001-AC4F-418D-AE19-62706E023703}">
                      <ahyp:hlinkClr xmlns:ahyp="http://schemas.microsoft.com/office/drawing/2018/hyperlinkcolor" val="tx"/>
                    </a:ext>
                  </a:extLst>
                </a:hlinkClick>
              </a:rPr>
              <a:t>”</a:t>
            </a:r>
            <a:r>
              <a:rPr lang="en-US" sz="1600" b="0" i="0" u="none" strike="noStrike" dirty="0">
                <a:effectLst/>
                <a:latin typeface="Open Sans" panose="020B0606030504020204" pitchFamily="34" charset="0"/>
                <a:hlinkClick r:id="rId2">
                  <a:extLst>
                    <a:ext uri="{A12FA001-AC4F-418D-AE19-62706E023703}">
                      <ahyp:hlinkClr xmlns:ahyp="http://schemas.microsoft.com/office/drawing/2018/hyperlinkcolor" val="tx"/>
                    </a:ext>
                  </a:extLst>
                </a:hlinkClick>
              </a:rPr>
              <a:t>Nuance Dragon Law Enforcement</a:t>
            </a:r>
            <a:r>
              <a:rPr lang="en-US" sz="1600" b="0" i="0" u="none" strike="noStrike" dirty="0">
                <a:effectLst/>
                <a:latin typeface="Open Sans" panose="020B0606030504020204" pitchFamily="34" charset="0"/>
              </a:rPr>
              <a:t>”</a:t>
            </a:r>
            <a:r>
              <a:rPr lang="en-US" sz="1600" b="0" i="0" dirty="0">
                <a:effectLst/>
                <a:latin typeface="Open Sans" panose="020B0606030504020204" pitchFamily="34" charset="0"/>
              </a:rPr>
              <a:t> increases productivity, efficiency and safety while allowing officers to be “heads-up” in the patrol car and more situationally aware. More law enforcement professionals are turning to new technologies such as speech recognition to help reduce the burden of documentation so they can do what they do best –spend time in the community, protecting and serving the public.</a:t>
            </a:r>
          </a:p>
          <a:p>
            <a:endParaRPr lang="en-IN" dirty="0"/>
          </a:p>
        </p:txBody>
      </p:sp>
    </p:spTree>
    <p:extLst>
      <p:ext uri="{BB962C8B-B14F-4D97-AF65-F5344CB8AC3E}">
        <p14:creationId xmlns:p14="http://schemas.microsoft.com/office/powerpoint/2010/main" val="3543753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C3D8-E73B-C8A4-342A-929FA2121E12}"/>
              </a:ext>
            </a:extLst>
          </p:cNvPr>
          <p:cNvSpPr>
            <a:spLocks noGrp="1"/>
          </p:cNvSpPr>
          <p:nvPr>
            <p:ph type="ctrTitle"/>
          </p:nvPr>
        </p:nvSpPr>
        <p:spPr>
          <a:xfrm>
            <a:off x="1032387" y="707923"/>
            <a:ext cx="10127738" cy="1519083"/>
          </a:xfrm>
        </p:spPr>
        <p:txBody>
          <a:bodyPr>
            <a:normAutofit fontScale="90000"/>
          </a:bodyPr>
          <a:lstStyle/>
          <a:p>
            <a:pPr algn="ctr"/>
            <a:br>
              <a:rPr lang="en-US" b="1" i="0" dirty="0">
                <a:solidFill>
                  <a:srgbClr val="000000"/>
                </a:solidFill>
                <a:effectLst/>
                <a:latin typeface="Rokkitt"/>
              </a:rPr>
            </a:br>
            <a:r>
              <a:rPr lang="en-US" sz="3600" b="1" i="0" dirty="0">
                <a:effectLst/>
                <a:latin typeface="Bahnschrift Condensed" panose="020B0502040204020203" pitchFamily="34" charset="0"/>
              </a:rPr>
              <a:t>5 ways speech recognition technology helps solve law enforcement challenges :</a:t>
            </a:r>
            <a:br>
              <a:rPr lang="en-US" sz="3600" b="1" i="0" dirty="0">
                <a:effectLst/>
                <a:latin typeface="Rokkitt"/>
              </a:rPr>
            </a:br>
            <a:endParaRPr lang="en-IN" sz="3600" dirty="0"/>
          </a:p>
        </p:txBody>
      </p:sp>
      <p:sp>
        <p:nvSpPr>
          <p:cNvPr id="3" name="Subtitle 2">
            <a:extLst>
              <a:ext uri="{FF2B5EF4-FFF2-40B4-BE49-F238E27FC236}">
                <a16:creationId xmlns:a16="http://schemas.microsoft.com/office/drawing/2014/main" id="{C528A363-B2B0-ED3B-6AD8-06F0F0933984}"/>
              </a:ext>
            </a:extLst>
          </p:cNvPr>
          <p:cNvSpPr>
            <a:spLocks noGrp="1"/>
          </p:cNvSpPr>
          <p:nvPr>
            <p:ph type="subTitle" idx="1"/>
          </p:nvPr>
        </p:nvSpPr>
        <p:spPr>
          <a:xfrm>
            <a:off x="1032131" y="2359742"/>
            <a:ext cx="10127738" cy="3431457"/>
          </a:xfrm>
        </p:spPr>
        <p:txBody>
          <a:bodyPr>
            <a:normAutofit/>
          </a:bodyPr>
          <a:lstStyle/>
          <a:p>
            <a:pPr algn="l"/>
            <a:r>
              <a:rPr lang="en-IN" sz="2000" b="1" i="0" cap="all" dirty="0">
                <a:effectLst/>
                <a:latin typeface="+mj-lt"/>
                <a:ea typeface="Open Sans" panose="020B0606030504020204" pitchFamily="34" charset="0"/>
                <a:cs typeface="Open Sans" panose="020B0606030504020204" pitchFamily="34" charset="0"/>
              </a:rPr>
              <a:t>1. INCREASED SITUATIONAL AWARENESS</a:t>
            </a:r>
          </a:p>
          <a:p>
            <a:pPr algn="l"/>
            <a:r>
              <a:rPr lang="en-US" sz="2000" b="1" dirty="0">
                <a:latin typeface="+mj-lt"/>
                <a:ea typeface="Open Sans" panose="020B0606030504020204" pitchFamily="34" charset="0"/>
                <a:cs typeface="Open Sans" panose="020B0606030504020204" pitchFamily="34" charset="0"/>
              </a:rPr>
              <a:t>2. </a:t>
            </a:r>
            <a:r>
              <a:rPr lang="en-US" sz="2000" b="1" dirty="0" err="1">
                <a:latin typeface="+mj-lt"/>
                <a:ea typeface="Open Sans" panose="020B0606030504020204" pitchFamily="34" charset="0"/>
                <a:cs typeface="Open Sans" panose="020B0606030504020204" pitchFamily="34" charset="0"/>
              </a:rPr>
              <a:t>i</a:t>
            </a:r>
            <a:r>
              <a:rPr lang="en-US" sz="2000" b="1" i="0" cap="all" dirty="0" err="1">
                <a:effectLst/>
                <a:latin typeface="+mj-lt"/>
                <a:ea typeface="Open Sans" panose="020B0606030504020204" pitchFamily="34" charset="0"/>
                <a:cs typeface="Open Sans" panose="020B0606030504020204" pitchFamily="34" charset="0"/>
              </a:rPr>
              <a:t>NCREASED</a:t>
            </a:r>
            <a:r>
              <a:rPr lang="en-US" sz="2000" b="1" i="0" cap="all" dirty="0">
                <a:effectLst/>
                <a:latin typeface="+mj-lt"/>
                <a:ea typeface="Open Sans" panose="020B0606030504020204" pitchFamily="34" charset="0"/>
                <a:cs typeface="Open Sans" panose="020B0606030504020204" pitchFamily="34" charset="0"/>
              </a:rPr>
              <a:t> ACCURACY IN INCIDENT REPORTING</a:t>
            </a:r>
            <a:endParaRPr lang="en-IN" sz="2000" dirty="0">
              <a:latin typeface="+mj-lt"/>
              <a:ea typeface="Open Sans" panose="020B0606030504020204" pitchFamily="34" charset="0"/>
              <a:cs typeface="Open Sans" panose="020B0606030504020204" pitchFamily="34" charset="0"/>
            </a:endParaRPr>
          </a:p>
          <a:p>
            <a:pPr algn="l"/>
            <a:r>
              <a:rPr lang="en-IN" sz="2000" b="1" i="0" cap="all" dirty="0">
                <a:effectLst/>
                <a:latin typeface="+mj-lt"/>
                <a:ea typeface="Open Sans" panose="020B0606030504020204" pitchFamily="34" charset="0"/>
                <a:cs typeface="Open Sans" panose="020B0606030504020204" pitchFamily="34" charset="0"/>
              </a:rPr>
              <a:t>3. </a:t>
            </a:r>
            <a:r>
              <a:rPr lang="en-US" sz="2000" b="1" i="0" cap="all" dirty="0">
                <a:effectLst/>
                <a:latin typeface="+mj-lt"/>
                <a:ea typeface="Open Sans" panose="020B0606030504020204" pitchFamily="34" charset="0"/>
                <a:cs typeface="Open Sans" panose="020B0606030504020204" pitchFamily="34" charset="0"/>
              </a:rPr>
              <a:t>INCIDENT REPORTS FILED IN A MORE-TIMELY MANNER</a:t>
            </a:r>
            <a:endParaRPr lang="en-IN" sz="2000" dirty="0">
              <a:latin typeface="+mj-lt"/>
              <a:ea typeface="Open Sans" panose="020B0606030504020204" pitchFamily="34" charset="0"/>
              <a:cs typeface="Open Sans" panose="020B0606030504020204" pitchFamily="34" charset="0"/>
            </a:endParaRPr>
          </a:p>
          <a:p>
            <a:pPr algn="l"/>
            <a:r>
              <a:rPr lang="en-IN" sz="2000" b="1" i="0" cap="all" dirty="0">
                <a:effectLst/>
                <a:latin typeface="+mj-lt"/>
                <a:ea typeface="Open Sans" panose="020B0606030504020204" pitchFamily="34" charset="0"/>
                <a:cs typeface="Open Sans" panose="020B0606030504020204" pitchFamily="34" charset="0"/>
              </a:rPr>
              <a:t>4. </a:t>
            </a:r>
            <a:r>
              <a:rPr lang="en-US" sz="2000" b="1" i="0" cap="all" dirty="0">
                <a:effectLst/>
                <a:latin typeface="+mj-lt"/>
                <a:ea typeface="Open Sans" panose="020B0606030504020204" pitchFamily="34" charset="0"/>
                <a:cs typeface="Open Sans" panose="020B0606030504020204" pitchFamily="34" charset="0"/>
              </a:rPr>
              <a:t>INCIDENT REPORTS FILED IN A MORE-TIMELY MANNER</a:t>
            </a:r>
            <a:endParaRPr lang="en-IN" sz="2000" dirty="0">
              <a:latin typeface="+mj-lt"/>
              <a:ea typeface="Open Sans" panose="020B0606030504020204" pitchFamily="34" charset="0"/>
              <a:cs typeface="Open Sans" panose="020B0606030504020204" pitchFamily="34" charset="0"/>
            </a:endParaRPr>
          </a:p>
          <a:p>
            <a:pPr algn="l"/>
            <a:r>
              <a:rPr lang="en-IN" sz="2000" b="1" i="0" cap="all" dirty="0">
                <a:effectLst/>
                <a:latin typeface="+mj-lt"/>
                <a:ea typeface="Open Sans" panose="020B0606030504020204" pitchFamily="34" charset="0"/>
                <a:cs typeface="Open Sans" panose="020B0606030504020204" pitchFamily="34" charset="0"/>
              </a:rPr>
              <a:t>5. MINIMIZED PHYSICAL DISCOMFORT</a:t>
            </a:r>
          </a:p>
          <a:p>
            <a:pPr algn="l"/>
            <a:endParaRPr lang="en-IN" sz="2400" dirty="0"/>
          </a:p>
        </p:txBody>
      </p:sp>
    </p:spTree>
    <p:extLst>
      <p:ext uri="{BB962C8B-B14F-4D97-AF65-F5344CB8AC3E}">
        <p14:creationId xmlns:p14="http://schemas.microsoft.com/office/powerpoint/2010/main" val="3801342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243E-E18F-D19C-7184-401637590FFB}"/>
              </a:ext>
            </a:extLst>
          </p:cNvPr>
          <p:cNvSpPr>
            <a:spLocks noGrp="1"/>
          </p:cNvSpPr>
          <p:nvPr>
            <p:ph type="ctrTitle"/>
          </p:nvPr>
        </p:nvSpPr>
        <p:spPr>
          <a:xfrm>
            <a:off x="830826" y="740151"/>
            <a:ext cx="10530348" cy="1000159"/>
          </a:xfrm>
        </p:spPr>
        <p:txBody>
          <a:bodyPr>
            <a:normAutofit fontScale="90000"/>
          </a:bodyPr>
          <a:lstStyle/>
          <a:p>
            <a:pPr algn="ctr"/>
            <a:r>
              <a:rPr lang="en-IN" dirty="0">
                <a:latin typeface="Bahnschrift Condensed" panose="020B0502040204020203" pitchFamily="34" charset="0"/>
              </a:rPr>
              <a:t>Speech</a:t>
            </a:r>
            <a:r>
              <a:rPr lang="en-IN" dirty="0"/>
              <a:t> </a:t>
            </a:r>
            <a:r>
              <a:rPr lang="en-IN" dirty="0">
                <a:latin typeface="Bahnschrift Condensed" panose="020B0502040204020203" pitchFamily="34" charset="0"/>
              </a:rPr>
              <a:t>&amp; voice </a:t>
            </a:r>
            <a:r>
              <a:rPr lang="en-IN" dirty="0" err="1">
                <a:latin typeface="Bahnschrift Condensed" panose="020B0502040204020203" pitchFamily="34" charset="0"/>
              </a:rPr>
              <a:t>recognization</a:t>
            </a:r>
            <a:r>
              <a:rPr lang="en-IN" dirty="0">
                <a:latin typeface="Bahnschrift Condensed" panose="020B0502040204020203" pitchFamily="34" charset="0"/>
              </a:rPr>
              <a:t> market dynamics :</a:t>
            </a:r>
          </a:p>
        </p:txBody>
      </p:sp>
      <p:sp>
        <p:nvSpPr>
          <p:cNvPr id="3" name="Subtitle 2">
            <a:extLst>
              <a:ext uri="{FF2B5EF4-FFF2-40B4-BE49-F238E27FC236}">
                <a16:creationId xmlns:a16="http://schemas.microsoft.com/office/drawing/2014/main" id="{0E91B6A2-643F-5B73-F04F-53B3D06FF3F5}"/>
              </a:ext>
            </a:extLst>
          </p:cNvPr>
          <p:cNvSpPr>
            <a:spLocks noGrp="1"/>
          </p:cNvSpPr>
          <p:nvPr>
            <p:ph type="subTitle" idx="1"/>
          </p:nvPr>
        </p:nvSpPr>
        <p:spPr>
          <a:xfrm>
            <a:off x="1135626" y="2350455"/>
            <a:ext cx="9999406" cy="3767394"/>
          </a:xfrm>
        </p:spPr>
        <p:txBody>
          <a:bodyPr>
            <a:normAutofit/>
          </a:bodyPr>
          <a:lstStyle/>
          <a:p>
            <a:pPr algn="l"/>
            <a:r>
              <a:rPr lang="en-US" sz="2000" dirty="0"/>
              <a:t>Speech and voice recognition market </a:t>
            </a:r>
            <a:r>
              <a:rPr lang="en-US" sz="2000" dirty="0" err="1"/>
              <a:t>scel</a:t>
            </a:r>
            <a:r>
              <a:rPr lang="en-US" sz="2000" dirty="0"/>
              <a:t> 2022 and is anticipated to be USD 26.1 billion by 2027.</a:t>
            </a:r>
          </a:p>
          <a:p>
            <a:pPr algn="l"/>
            <a:r>
              <a:rPr lang="en-US" sz="2000" dirty="0"/>
              <a:t> growing at a CAGR of 24% </a:t>
            </a:r>
            <a:r>
              <a:rPr lang="en-US" sz="2000" dirty="0" err="1"/>
              <a:t>em</a:t>
            </a:r>
            <a:r>
              <a:rPr lang="en-US" sz="2000" dirty="0"/>
              <a:t> 20222027Factors such as Increasing demand in </a:t>
            </a:r>
            <a:r>
              <a:rPr lang="en-US" sz="2000" dirty="0" err="1"/>
              <a:t>healineace</a:t>
            </a:r>
            <a:r>
              <a:rPr lang="en-US" sz="2000" dirty="0"/>
              <a:t> for improving </a:t>
            </a:r>
            <a:r>
              <a:rPr lang="en-US" sz="2000" dirty="0" err="1"/>
              <a:t>afinency</a:t>
            </a:r>
            <a:r>
              <a:rPr lang="en-US" sz="2000" dirty="0"/>
              <a:t> and the growing of appliances are driving the growth of the market during the forecast period.</a:t>
            </a:r>
            <a:endParaRPr lang="en-IN" sz="2000" dirty="0"/>
          </a:p>
        </p:txBody>
      </p:sp>
    </p:spTree>
    <p:extLst>
      <p:ext uri="{BB962C8B-B14F-4D97-AF65-F5344CB8AC3E}">
        <p14:creationId xmlns:p14="http://schemas.microsoft.com/office/powerpoint/2010/main" val="341843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peech-to-text API Market Size, Share, Challenges, Growth Drivers and  Industry Forecast">
            <a:extLst>
              <a:ext uri="{FF2B5EF4-FFF2-40B4-BE49-F238E27FC236}">
                <a16:creationId xmlns:a16="http://schemas.microsoft.com/office/drawing/2014/main" id="{93EE81E7-D952-93FB-D93C-E18129EF8F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 y="518652"/>
            <a:ext cx="11048999" cy="5775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4359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1ED6-6FA3-5D5C-05C0-9D9BB337E5F9}"/>
              </a:ext>
            </a:extLst>
          </p:cNvPr>
          <p:cNvSpPr>
            <a:spLocks noGrp="1"/>
          </p:cNvSpPr>
          <p:nvPr>
            <p:ph type="ctrTitle"/>
          </p:nvPr>
        </p:nvSpPr>
        <p:spPr>
          <a:xfrm>
            <a:off x="-693174" y="1122362"/>
            <a:ext cx="11361174" cy="1089896"/>
          </a:xfrm>
        </p:spPr>
        <p:txBody>
          <a:bodyPr>
            <a:normAutofit/>
          </a:bodyPr>
          <a:lstStyle/>
          <a:p>
            <a:r>
              <a:rPr lang="en-IN" dirty="0">
                <a:latin typeface="Bahnschrift Condensed" panose="020B0502040204020203" pitchFamily="34" charset="0"/>
              </a:rPr>
              <a:t>THE PANTHERS</a:t>
            </a:r>
          </a:p>
        </p:txBody>
      </p:sp>
      <p:sp>
        <p:nvSpPr>
          <p:cNvPr id="3" name="Subtitle 2">
            <a:extLst>
              <a:ext uri="{FF2B5EF4-FFF2-40B4-BE49-F238E27FC236}">
                <a16:creationId xmlns:a16="http://schemas.microsoft.com/office/drawing/2014/main" id="{688B8B6E-872D-F899-D5BE-34A657E5515A}"/>
              </a:ext>
            </a:extLst>
          </p:cNvPr>
          <p:cNvSpPr>
            <a:spLocks noGrp="1"/>
          </p:cNvSpPr>
          <p:nvPr>
            <p:ph type="subTitle" idx="1"/>
          </p:nvPr>
        </p:nvSpPr>
        <p:spPr>
          <a:xfrm>
            <a:off x="1524000" y="2778125"/>
            <a:ext cx="9144000" cy="2479675"/>
          </a:xfrm>
        </p:spPr>
        <p:txBody>
          <a:bodyPr>
            <a:normAutofit/>
          </a:bodyPr>
          <a:lstStyle/>
          <a:p>
            <a:r>
              <a:rPr lang="en-IN" sz="2400" dirty="0">
                <a:latin typeface="Arial" panose="020B0604020202020204" pitchFamily="34" charset="0"/>
                <a:cs typeface="Arial" panose="020B0604020202020204" pitchFamily="34" charset="0"/>
              </a:rPr>
              <a:t>MEMBERS:  </a:t>
            </a:r>
          </a:p>
          <a:p>
            <a:r>
              <a:rPr lang="en-IN" sz="2400" dirty="0">
                <a:latin typeface="Arial" panose="020B0604020202020204" pitchFamily="34" charset="0"/>
                <a:cs typeface="Arial" panose="020B0604020202020204" pitchFamily="34" charset="0"/>
              </a:rPr>
              <a:t>NISTHA BHURA</a:t>
            </a:r>
          </a:p>
          <a:p>
            <a:r>
              <a:rPr lang="en-IN" sz="2400" dirty="0">
                <a:latin typeface="Arial" panose="020B0604020202020204" pitchFamily="34" charset="0"/>
                <a:cs typeface="Arial" panose="020B0604020202020204" pitchFamily="34" charset="0"/>
              </a:rPr>
              <a:t>ANURAG KUMAR</a:t>
            </a:r>
          </a:p>
          <a:p>
            <a:r>
              <a:rPr lang="en-IN" sz="2400" dirty="0">
                <a:latin typeface="Arial" panose="020B0604020202020204" pitchFamily="34" charset="0"/>
                <a:cs typeface="Arial" panose="020B0604020202020204" pitchFamily="34" charset="0"/>
              </a:rPr>
              <a:t>DEEPAK SAINI</a:t>
            </a:r>
          </a:p>
          <a:p>
            <a:r>
              <a:rPr lang="en-IN" sz="2400" dirty="0">
                <a:latin typeface="Arial" panose="020B0604020202020204" pitchFamily="34" charset="0"/>
                <a:cs typeface="Arial" panose="020B0604020202020204" pitchFamily="34" charset="0"/>
              </a:rPr>
              <a:t>ROHIT RAJ</a:t>
            </a:r>
          </a:p>
        </p:txBody>
      </p:sp>
    </p:spTree>
    <p:extLst>
      <p:ext uri="{BB962C8B-B14F-4D97-AF65-F5344CB8AC3E}">
        <p14:creationId xmlns:p14="http://schemas.microsoft.com/office/powerpoint/2010/main" val="1402424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182</TotalTime>
  <Words>449</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Bahnschrift Condensed</vt:lpstr>
      <vt:lpstr>Calibri</vt:lpstr>
      <vt:lpstr>Calibri Light</vt:lpstr>
      <vt:lpstr>Open Sans</vt:lpstr>
      <vt:lpstr>Rokkitt</vt:lpstr>
      <vt:lpstr>urw-din</vt:lpstr>
      <vt:lpstr>Celestial</vt:lpstr>
      <vt:lpstr>Problem statement :</vt:lpstr>
      <vt:lpstr>INTRODUCTION:</vt:lpstr>
      <vt:lpstr>Speech Input Using a Microphone and Translation  of Speech to Text :</vt:lpstr>
      <vt:lpstr> Speech recognition technology helps meet the challenge :</vt:lpstr>
      <vt:lpstr> 5 ways speech recognition technology helps solve law enforcement challenges : </vt:lpstr>
      <vt:lpstr>Speech &amp; voice recognization market dynamics :</vt:lpstr>
      <vt:lpstr>PowerPoint Presentation</vt:lpstr>
      <vt:lpstr>THE PANTHERS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dc:title>
  <dc:creator>Nistha Bhura</dc:creator>
  <cp:lastModifiedBy>Nistha Bhura</cp:lastModifiedBy>
  <cp:revision>3</cp:revision>
  <dcterms:created xsi:type="dcterms:W3CDTF">2023-04-02T01:34:27Z</dcterms:created>
  <dcterms:modified xsi:type="dcterms:W3CDTF">2023-04-02T06:36:59Z</dcterms:modified>
</cp:coreProperties>
</file>