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2229" autoAdjust="0"/>
  </p:normalViewPr>
  <p:slideViewPr>
    <p:cSldViewPr snapToGrid="0">
      <p:cViewPr varScale="1">
        <p:scale>
          <a:sx n="48" d="100"/>
          <a:sy n="48" d="100"/>
        </p:scale>
        <p:origin x="90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B7FF4-556F-CB67-712B-2B3C87CD7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964FE-17F7-9D20-6443-BC6DEF395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C1B34-DF52-ADB6-3C3A-23CC3E991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2CFC4-E2E0-4A7E-BA6A-58336D24E3CB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35497-3773-20FE-443F-9EB00CB81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4CFEB-C0D8-E72E-8EAD-71A5039C3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8F1A-56F7-43A3-8CD7-D45795BB0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610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85A43-BC99-70AB-660D-15B87EE77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14980-DF3D-DF17-02A8-7B79BDC69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E9807-59F6-D819-FEC1-DF2EFD775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2CFC4-E2E0-4A7E-BA6A-58336D24E3CB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95FBC-AEDB-033B-4472-CE0502312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E42A8-EB6E-B81C-3DBA-9DDD41189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8F1A-56F7-43A3-8CD7-D45795BB0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823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D4849C-1336-EE4F-0E8C-51D77D5C3B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A7887C-FE1C-8922-C98F-805154638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C7193-9732-F5D7-2182-582772973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2CFC4-E2E0-4A7E-BA6A-58336D24E3CB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0E35D-1B76-5A6E-51CA-41F908005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B3C94-216D-25C4-2F7E-1FDA766F1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8F1A-56F7-43A3-8CD7-D45795BB0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11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F7FD7-6D14-D5E3-2F9E-1D84C8215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DD03E-CE9D-0038-20A5-B437F416A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A172F-5741-6D95-7CE0-D5B10A030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2CFC4-E2E0-4A7E-BA6A-58336D24E3CB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3BBDF-9B06-7F41-8928-ED6EDD809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AD857-5118-8595-3697-44D940AAE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8F1A-56F7-43A3-8CD7-D45795BB0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602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01D3A-63C5-A49A-0535-BB1C68426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6A1C1-F3B5-EBE0-93BE-9E95C83EB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D5912-FFF4-230D-1B86-D5507C675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2CFC4-E2E0-4A7E-BA6A-58336D24E3CB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1281F-32A5-11EF-F55F-B1458872A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C61F1-0220-F90E-58A9-B45771DFA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8F1A-56F7-43A3-8CD7-D45795BB0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62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6EEB8-B3DC-1E1C-F26C-4422CC52F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AD267-4686-C05B-38F1-D1B091419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430A8-BDE3-B1AD-C0C3-FDC46AD86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87DCA-CF51-4F51-4B82-D6DE0E943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2CFC4-E2E0-4A7E-BA6A-58336D24E3CB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40A14-441B-CB3B-C9BE-3116631D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39D7A-22AB-F45D-F387-417BC518E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8F1A-56F7-43A3-8CD7-D45795BB0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82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978C-AED1-B780-095A-5BCCA4887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6AE8F-9408-3E1D-812A-D5F70B106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8EBCC-84B1-BC37-0519-B6BDA755D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455CB4-DE92-3D2C-1633-2BB5835FB9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F54099-560A-A8A7-79B4-7ED4532F7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27DD50-EE08-4D04-A5BA-FA5099A43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2CFC4-E2E0-4A7E-BA6A-58336D24E3CB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F6101F-EB7F-9284-6B6E-3109FC06F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740D84-9F5F-031A-9999-AD6CDE60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8F1A-56F7-43A3-8CD7-D45795BB0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063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B5BA-ADE4-92F0-238E-338BA522D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DC5C28-AD91-8E7B-8772-3CFADF3B7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2CFC4-E2E0-4A7E-BA6A-58336D24E3CB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88592A-1168-E87E-980E-241C642B9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354CF3-4878-1B57-B205-736774530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8F1A-56F7-43A3-8CD7-D45795BB0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62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81030-23FE-36F8-C457-4ADA1BF86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2CFC4-E2E0-4A7E-BA6A-58336D24E3CB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5008A3-5BF4-B20A-324F-678278020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B70099-F6C5-D1C3-D775-F73194BF4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8F1A-56F7-43A3-8CD7-D45795BB0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576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FAD0F-8DB2-DF8A-E15C-4B70E85B8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07C76-2C02-FA52-EEDD-2B71E9D88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74E5C0-1E97-712A-BBB3-813709D1A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D50C9-003A-E2BD-43D9-5DC3AB751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2CFC4-E2E0-4A7E-BA6A-58336D24E3CB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9BE97-09FE-240D-80BD-A0D9A57DE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F42BC-49AE-DECA-C37A-756232525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8F1A-56F7-43A3-8CD7-D45795BB0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468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EDABC-D21B-11E4-2F49-EE467CE8C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2404F0-B6A5-B05B-FF29-B4D954BFD1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B66F92-F2D5-1F41-8A41-6356D5136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EFA7A-5BA4-23FE-FCCE-D01951769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2CFC4-E2E0-4A7E-BA6A-58336D24E3CB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2BFA8-BAED-C1E2-EC3A-A4B8B5610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CF52A-0AD1-0681-821B-D1E857BE1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8F1A-56F7-43A3-8CD7-D45795BB0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802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D1973F-0306-5173-488F-87A9C18B2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62DB9-651F-3C31-A0FB-369C6E1B2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C539E-F725-6307-1A04-D835B535B3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2CFC4-E2E0-4A7E-BA6A-58336D24E3CB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17069-BB40-3F50-545D-9F78AF289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BBE9F-F48A-B9CD-7F1B-394999201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08F1A-56F7-43A3-8CD7-D45795BB0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18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34534B-8ED5-A888-1E59-972845957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77505"/>
            <a:ext cx="10668000" cy="178998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Bahnschrift" panose="020B0502040204020203" pitchFamily="34" charset="0"/>
              </a:rPr>
              <a:t>UNIVERSITY OF ENGINEERING &amp; MANAGEMENT,JAIPUR</a:t>
            </a:r>
            <a:endParaRPr lang="en-IN" sz="4000" dirty="0">
              <a:latin typeface="Bahnschrift" panose="020B0502040204020203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CC43910-8089-4D5D-156D-31595D92D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2374490"/>
            <a:ext cx="9144000" cy="448351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NAME:                          NISTHA BHURA</a:t>
            </a:r>
          </a:p>
          <a:p>
            <a:pPr algn="just"/>
            <a:r>
              <a:rPr lang="en-US" dirty="0"/>
              <a:t>ENROLLMENT NO.:    12022002026043</a:t>
            </a:r>
          </a:p>
          <a:p>
            <a:pPr algn="just"/>
            <a:r>
              <a:rPr lang="en-US" dirty="0"/>
              <a:t>COURSE:                       BTECH</a:t>
            </a:r>
          </a:p>
          <a:p>
            <a:pPr algn="just"/>
            <a:r>
              <a:rPr lang="en-US" dirty="0"/>
              <a:t>BRANCH:                      CSE(AIML)</a:t>
            </a:r>
          </a:p>
          <a:p>
            <a:pPr algn="just"/>
            <a:r>
              <a:rPr lang="en-US" dirty="0"/>
              <a:t>YEAR:                             1</a:t>
            </a:r>
            <a:r>
              <a:rPr lang="en-US" baseline="30000" dirty="0"/>
              <a:t>ST</a:t>
            </a:r>
            <a:r>
              <a:rPr lang="en-US" dirty="0"/>
              <a:t> YEAR</a:t>
            </a:r>
          </a:p>
          <a:p>
            <a:pPr algn="just"/>
            <a:r>
              <a:rPr lang="en-US" dirty="0"/>
              <a:t>SEMESTER:                   2</a:t>
            </a:r>
            <a:r>
              <a:rPr lang="en-US" baseline="30000" dirty="0"/>
              <a:t>ND</a:t>
            </a:r>
            <a:r>
              <a:rPr lang="en-US" dirty="0"/>
              <a:t> SEMESTER</a:t>
            </a:r>
          </a:p>
          <a:p>
            <a:pPr algn="just"/>
            <a:r>
              <a:rPr lang="en-US" dirty="0"/>
              <a:t>SUBJECT:                       CHEMISTRY PRACTICAL</a:t>
            </a:r>
          </a:p>
          <a:p>
            <a:pPr algn="just"/>
            <a:r>
              <a:rPr lang="en-US" dirty="0"/>
              <a:t>TOPIC:                            PREPARATION OF A POLYMER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2362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7A718-013B-9ACA-A3C8-866AFC150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814" y="213876"/>
            <a:ext cx="14654002" cy="8854990"/>
          </a:xfrm>
        </p:spPr>
        <p:txBody>
          <a:bodyPr/>
          <a:lstStyle/>
          <a:p>
            <a:endParaRPr lang="en-US" dirty="0"/>
          </a:p>
          <a:p>
            <a:r>
              <a:rPr lang="en-IN" dirty="0"/>
              <a:t>NAME: 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>
                <a:latin typeface="Bahnschrift Condensed" panose="020B0502040204020203" pitchFamily="34" charset="0"/>
              </a:rPr>
              <a:t>PHENOL FORMALDEHYDE (P-F) RESIN</a:t>
            </a:r>
          </a:p>
          <a:p>
            <a:r>
              <a:rPr lang="en-US" dirty="0"/>
              <a:t>STRUCTURE: </a:t>
            </a:r>
          </a:p>
        </p:txBody>
      </p:sp>
      <p:pic>
        <p:nvPicPr>
          <p:cNvPr id="1026" name="Picture 2" descr="Phenol formaldehyde resin - Wikipedia">
            <a:extLst>
              <a:ext uri="{FF2B5EF4-FFF2-40B4-BE49-F238E27FC236}">
                <a16:creationId xmlns:a16="http://schemas.microsoft.com/office/drawing/2014/main" id="{F3EAD642-E00E-7D64-5F4C-F1FDA3DBB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244" y="1905000"/>
            <a:ext cx="3982066" cy="432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0246067-9DD7-FA0E-37BC-D69CF089D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86840" y="365125"/>
            <a:ext cx="152400" cy="213995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74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51146-F824-261C-117B-21B4D890A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latin typeface="Bahnschrift" panose="020B0502040204020203" pitchFamily="34" charset="0"/>
              </a:rPr>
              <a:t>PROCEDURE: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0C5E0-A0E2-B692-D039-7A65BC45C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239544"/>
          </a:xfrm>
        </p:spPr>
        <p:txBody>
          <a:bodyPr/>
          <a:lstStyle/>
          <a:p>
            <a:r>
              <a:rPr lang="en-IN" dirty="0"/>
              <a:t>Take a 100ml beaker and pour 5ml of glacial acetic acid , 2.5ml of 40% aqueous formaldehyde and 2 grams of phenol safely.</a:t>
            </a:r>
          </a:p>
          <a:p>
            <a:r>
              <a:rPr lang="en-IN" dirty="0"/>
              <a:t>Take a wet cloth and wrap the beaker. You can also place the beaker in a 250 ml beaker having a small amount of water in it.</a:t>
            </a:r>
          </a:p>
          <a:p>
            <a:r>
              <a:rPr lang="en-IN" dirty="0"/>
              <a:t>Add concentrated HCl dropwise with vigorous stirring using  a glass rod till the appearance of a pink coloured gummy mass.</a:t>
            </a:r>
          </a:p>
          <a:p>
            <a:r>
              <a:rPr lang="en-IN" dirty="0"/>
              <a:t>Wash the pink residue number of times to wash away the acid and make it free from acid.</a:t>
            </a:r>
          </a:p>
          <a:p>
            <a:r>
              <a:rPr lang="en-IN" dirty="0"/>
              <a:t>Filter the product and weigh it after drying in folds of a filter or an oven</a:t>
            </a:r>
          </a:p>
        </p:txBody>
      </p:sp>
    </p:spTree>
    <p:extLst>
      <p:ext uri="{BB962C8B-B14F-4D97-AF65-F5344CB8AC3E}">
        <p14:creationId xmlns:p14="http://schemas.microsoft.com/office/powerpoint/2010/main" val="1372586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4CD9B-802A-EAA2-1CCB-554846D90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>
                <a:latin typeface="Bahnschrift" panose="020B0502040204020203" pitchFamily="34" charset="0"/>
              </a:rPr>
              <a:t>SYNTHESIS:</a:t>
            </a:r>
          </a:p>
        </p:txBody>
      </p:sp>
      <p:pic>
        <p:nvPicPr>
          <p:cNvPr id="3074" name="Picture 2" descr="Bakelite and Novolac- Phenol Formaldehyde Resins">
            <a:extLst>
              <a:ext uri="{FF2B5EF4-FFF2-40B4-BE49-F238E27FC236}">
                <a16:creationId xmlns:a16="http://schemas.microsoft.com/office/drawing/2014/main" id="{BB372F23-74C6-8CCF-F199-DBED858506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02285"/>
            <a:ext cx="8686800" cy="612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6610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CEF85-6577-D0F4-FDF5-9566FAF45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9755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dirty="0">
                <a:latin typeface="Bahnschrift" panose="020B0502040204020203" pitchFamily="34" charset="0"/>
              </a:rPr>
              <a:t>APPLICATIONS: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96A31-7632-5DD6-5F7E-994963DCF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620" y="1249681"/>
            <a:ext cx="10652760" cy="5243194"/>
          </a:xfrm>
        </p:spPr>
        <p:txBody>
          <a:bodyPr>
            <a:normAutofit fontScale="92500" lnSpcReduction="10000"/>
          </a:bodyPr>
          <a:lstStyle/>
          <a:p>
            <a:pPr marL="0" indent="0" algn="just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1.In-Circuit Board Preparation:</a:t>
            </a:r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just" rtl="0">
              <a:spcBef>
                <a:spcPts val="0"/>
              </a:spcBef>
              <a:spcAft>
                <a:spcPts val="1000"/>
              </a:spcAft>
            </a:pPr>
            <a:r>
              <a:rPr lang="en-US" sz="1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Phenolic resins are primarily used for making circuit boards like PCB.</a:t>
            </a:r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just" rtl="0">
              <a:spcBef>
                <a:spcPts val="0"/>
              </a:spcBef>
              <a:spcAft>
                <a:spcPts val="1000"/>
              </a:spcAft>
            </a:pPr>
            <a:r>
              <a:rPr lang="en-US" sz="1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Further, we find the applications of phenolic resins in Electrical equipment.  </a:t>
            </a:r>
          </a:p>
          <a:p>
            <a:pPr marL="0" indent="0" algn="just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2. Day-to-Day Applications:</a:t>
            </a:r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just" rtl="0">
              <a:spcBef>
                <a:spcPts val="0"/>
              </a:spcBef>
              <a:spcAft>
                <a:spcPts val="1000"/>
              </a:spcAft>
            </a:pPr>
            <a:r>
              <a:rPr lang="en-US" sz="1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Also, it is needed in the following areas:</a:t>
            </a:r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just" rtl="0" fontAlgn="base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Caps</a:t>
            </a:r>
          </a:p>
          <a:p>
            <a:pPr algn="just" rtl="0" fontAlgn="base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Handles</a:t>
            </a:r>
          </a:p>
          <a:p>
            <a:pPr algn="just" rtl="0" fontAlgn="base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Buttons</a:t>
            </a:r>
          </a:p>
          <a:p>
            <a:pPr algn="just" rtl="0" fontAlgn="base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Radio cabinets</a:t>
            </a:r>
          </a:p>
          <a:p>
            <a:pPr algn="just" rtl="0" fontAlgn="base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Furniture</a:t>
            </a:r>
          </a:p>
          <a:p>
            <a:pPr algn="just" rtl="0" fontAlgn="base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Knobs</a:t>
            </a:r>
          </a:p>
          <a:p>
            <a:pPr algn="just" rtl="0" fontAlgn="base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Vacuum cleaner</a:t>
            </a:r>
          </a:p>
          <a:p>
            <a:pPr algn="just" rtl="0" fontAlgn="base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Cameras</a:t>
            </a:r>
          </a:p>
          <a:p>
            <a:pPr algn="just" rtl="0" fontAlgn="base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Ashtrays</a:t>
            </a:r>
          </a:p>
          <a:p>
            <a:pPr algn="just" rtl="0" fontAlgn="base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Engine ignition equipment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2973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11D48-AE0A-B1F8-4B5B-721E58F51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>
                <a:latin typeface="Bahnschrift" panose="020B0502040204020203" pitchFamily="34" charset="0"/>
              </a:rPr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A0C3C-E7D9-0200-4F6D-5CF14F43F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COLOUR:  </a:t>
            </a:r>
            <a:r>
              <a:rPr lang="en-IN" sz="2400" dirty="0">
                <a:latin typeface="Franklin Gothic Medium" panose="020B0603020102020204" pitchFamily="34" charset="0"/>
              </a:rPr>
              <a:t>PINK</a:t>
            </a:r>
          </a:p>
          <a:p>
            <a:r>
              <a:rPr lang="en-IN" dirty="0"/>
              <a:t>WEIGHT:  </a:t>
            </a:r>
            <a:r>
              <a:rPr lang="en-IN" sz="2400" dirty="0">
                <a:latin typeface="Franklin Gothic Medium" panose="020B0603020102020204" pitchFamily="34" charset="0"/>
              </a:rPr>
              <a:t>29.5g</a:t>
            </a:r>
          </a:p>
          <a:p>
            <a:r>
              <a:rPr lang="en-IN" dirty="0"/>
              <a:t>TYPE:</a:t>
            </a:r>
            <a:r>
              <a:rPr lang="en-IN" sz="2400" dirty="0">
                <a:latin typeface="Franklin Gothic Medium" panose="020B0603020102020204" pitchFamily="34" charset="0"/>
              </a:rPr>
              <a:t> CONDENSATION &amp; THERMOSETTING POLYMER</a:t>
            </a:r>
          </a:p>
          <a:p>
            <a:r>
              <a:rPr lang="en-IN" dirty="0"/>
              <a:t>SURFACE:  </a:t>
            </a:r>
            <a:r>
              <a:rPr lang="en-IN" sz="2400" dirty="0">
                <a:latin typeface="Franklin Gothic Medium" panose="020B0603020102020204" pitchFamily="34" charset="0"/>
              </a:rPr>
              <a:t>SMOOTH &amp; LUSTROUS SURFACE</a:t>
            </a:r>
          </a:p>
          <a:p>
            <a:r>
              <a:rPr lang="en-IN" dirty="0"/>
              <a:t>STABILTY:   </a:t>
            </a:r>
            <a:r>
              <a:rPr lang="en-IN" sz="2400" dirty="0">
                <a:latin typeface="Franklin Gothic Medium" panose="020B0603020102020204" pitchFamily="34" charset="0"/>
              </a:rPr>
              <a:t>HARD &amp; RIGID WITH GOOD DIMENSIONAL STABILITY</a:t>
            </a:r>
          </a:p>
          <a:p>
            <a:r>
              <a:rPr lang="en-IN" sz="2800" dirty="0"/>
              <a:t>STRENGTH</a:t>
            </a:r>
            <a:r>
              <a:rPr lang="en-IN" dirty="0"/>
              <a:t>:  </a:t>
            </a:r>
            <a:r>
              <a:rPr lang="en-IN" sz="2400" dirty="0">
                <a:latin typeface="Franklin Gothic Medium" panose="020B0603020102020204" pitchFamily="34" charset="0"/>
              </a:rPr>
              <a:t>LOW</a:t>
            </a:r>
            <a:r>
              <a:rPr lang="en-IN" sz="1400" dirty="0">
                <a:latin typeface="Franklin Gothic Medium" panose="020B0603020102020204" pitchFamily="34" charset="0"/>
              </a:rPr>
              <a:t> </a:t>
            </a:r>
            <a:r>
              <a:rPr lang="en-IN" sz="2400" dirty="0">
                <a:latin typeface="Franklin Gothic Medium" panose="020B0603020102020204" pitchFamily="34" charset="0"/>
              </a:rPr>
              <a:t>IMPACT</a:t>
            </a:r>
            <a:r>
              <a:rPr lang="en-IN" sz="1400" dirty="0">
                <a:latin typeface="Franklin Gothic Medium" panose="020B0603020102020204" pitchFamily="34" charset="0"/>
              </a:rPr>
              <a:t> </a:t>
            </a:r>
            <a:r>
              <a:rPr lang="en-IN" sz="2400" dirty="0">
                <a:latin typeface="Franklin Gothic Medium" panose="020B0603020102020204" pitchFamily="34" charset="0"/>
              </a:rPr>
              <a:t>STRENGTH</a:t>
            </a:r>
          </a:p>
          <a:p>
            <a:r>
              <a:rPr lang="en-IN" dirty="0"/>
              <a:t>MOLDING EFFICIENCY:  </a:t>
            </a:r>
            <a:r>
              <a:rPr lang="en-IN" sz="2400" dirty="0">
                <a:latin typeface="Franklin Gothic Medium" panose="020B0603020102020204" pitchFamily="34" charset="0"/>
              </a:rPr>
              <a:t>EASY TO MOLD</a:t>
            </a:r>
          </a:p>
          <a:p>
            <a:r>
              <a:rPr lang="en-IN" dirty="0"/>
              <a:t>ELECTRICAL PROPERTY:  </a:t>
            </a:r>
            <a:r>
              <a:rPr lang="en-IN" sz="2400" dirty="0">
                <a:latin typeface="Franklin Gothic Medium" panose="020B0603020102020204" pitchFamily="34" charset="0"/>
              </a:rPr>
              <a:t>GOOD ELECTRICAL INSULATORS</a:t>
            </a:r>
          </a:p>
          <a:p>
            <a:r>
              <a:rPr lang="en-IN" dirty="0"/>
              <a:t>TYPE OF PLASTIC: </a:t>
            </a:r>
            <a:r>
              <a:rPr lang="en-IN" sz="2400" dirty="0">
                <a:latin typeface="Franklin Gothic Medium" panose="020B0603020102020204" pitchFamily="34" charset="0"/>
              </a:rPr>
              <a:t>LAMINATED PLASTIC</a:t>
            </a:r>
          </a:p>
          <a:p>
            <a:pPr marL="0" indent="0">
              <a:buNone/>
            </a:pPr>
            <a:endParaRPr lang="en-IN" sz="2400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468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3E422-431E-5A5F-368D-7DC985057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189059"/>
          </a:xfrm>
        </p:spPr>
        <p:txBody>
          <a:bodyPr/>
          <a:lstStyle/>
          <a:p>
            <a:pPr algn="ctr"/>
            <a:r>
              <a:rPr lang="en-IN" dirty="0">
                <a:latin typeface="Franklin Gothic Medium" panose="020B0603020102020204" pitchFamily="34" charset="0"/>
              </a:rPr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BE9E9-A8AD-FBD7-FC36-7648C6FB2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8244348"/>
            <a:ext cx="10515600" cy="73742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7449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78</TotalTime>
  <Words>283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Bahnschrift</vt:lpstr>
      <vt:lpstr>Bahnschrift Condensed</vt:lpstr>
      <vt:lpstr>Calibri</vt:lpstr>
      <vt:lpstr>Calibri Light</vt:lpstr>
      <vt:lpstr>Franklin Gothic Medium</vt:lpstr>
      <vt:lpstr>Open Sans</vt:lpstr>
      <vt:lpstr>Office Theme</vt:lpstr>
      <vt:lpstr>UNIVERSITY OF ENGINEERING &amp; MANAGEMENT,JAIPUR</vt:lpstr>
      <vt:lpstr>PowerPoint Presentation</vt:lpstr>
      <vt:lpstr>PROCEDURE:</vt:lpstr>
      <vt:lpstr>SYNTHESIS:</vt:lpstr>
      <vt:lpstr>APPLICATIONS:</vt:lpstr>
      <vt:lpstr>CONCLUSION: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ENGINEERING &amp; MANAGEMENT,JAIPUR</dc:title>
  <dc:creator>Nistha Bhura</dc:creator>
  <cp:lastModifiedBy>Nistha Bhura</cp:lastModifiedBy>
  <cp:revision>4</cp:revision>
  <dcterms:created xsi:type="dcterms:W3CDTF">2023-03-31T08:07:21Z</dcterms:created>
  <dcterms:modified xsi:type="dcterms:W3CDTF">2023-03-31T17:01:05Z</dcterms:modified>
</cp:coreProperties>
</file>