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2" r:id="rId8"/>
    <p:sldId id="263" r:id="rId9"/>
    <p:sldId id="267" r:id="rId10"/>
    <p:sldId id="268"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dya" initials="P" lastIdx="0" clrIdx="0">
    <p:extLst>
      <p:ext uri="{19B8F6BF-5375-455C-9EA6-DF929625EA0E}">
        <p15:presenceInfo xmlns:p15="http://schemas.microsoft.com/office/powerpoint/2012/main" userId="Pand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F8A4E7-678A-4ADE-BDDE-08D956C3393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D859A-668C-4BC3-A569-2E4F9E9C92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32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8A4E7-678A-4ADE-BDDE-08D956C3393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121044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8A4E7-678A-4ADE-BDDE-08D956C3393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252337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F8A4E7-678A-4ADE-BDDE-08D956C3393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424007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F8A4E7-678A-4ADE-BDDE-08D956C33935}"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D859A-668C-4BC3-A569-2E4F9E9C92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4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F8A4E7-678A-4ADE-BDDE-08D956C33935}"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69854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F8A4E7-678A-4ADE-BDDE-08D956C33935}"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69414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F8A4E7-678A-4ADE-BDDE-08D956C33935}"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30627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F8A4E7-678A-4ADE-BDDE-08D956C33935}" type="datetimeFigureOut">
              <a:rPr lang="en-IN" smtClean="0"/>
              <a:t>18-10-2021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309150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F8A4E7-678A-4ADE-BDDE-08D956C33935}" type="datetimeFigureOut">
              <a:rPr lang="en-IN" smtClean="0"/>
              <a:t>18-10-2021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5D859A-668C-4BC3-A569-2E4F9E9C92A0}" type="slidenum">
              <a:rPr lang="en-IN" smtClean="0"/>
              <a:t>‹#›</a:t>
            </a:fld>
            <a:endParaRPr lang="en-IN"/>
          </a:p>
        </p:txBody>
      </p:sp>
    </p:spTree>
    <p:extLst>
      <p:ext uri="{BB962C8B-B14F-4D97-AF65-F5344CB8AC3E}">
        <p14:creationId xmlns:p14="http://schemas.microsoft.com/office/powerpoint/2010/main" val="307333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F8A4E7-678A-4ADE-BDDE-08D956C33935}"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D859A-668C-4BC3-A569-2E4F9E9C92A0}" type="slidenum">
              <a:rPr lang="en-IN" smtClean="0"/>
              <a:t>‹#›</a:t>
            </a:fld>
            <a:endParaRPr lang="en-IN"/>
          </a:p>
        </p:txBody>
      </p:sp>
    </p:spTree>
    <p:extLst>
      <p:ext uri="{BB962C8B-B14F-4D97-AF65-F5344CB8AC3E}">
        <p14:creationId xmlns:p14="http://schemas.microsoft.com/office/powerpoint/2010/main" val="323704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F8A4E7-678A-4ADE-BDDE-08D956C33935}" type="datetimeFigureOut">
              <a:rPr lang="en-IN" smtClean="0"/>
              <a:t>18-10-2021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5D859A-668C-4BC3-A569-2E4F9E9C92A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243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524933"/>
            <a:ext cx="9629058" cy="4558191"/>
          </a:xfrm>
        </p:spPr>
        <p:txBody>
          <a:bodyPr>
            <a:normAutofit/>
          </a:bodyPr>
          <a:lstStyle/>
          <a:p>
            <a:r>
              <a:rPr lang="en-US" altLang="en-US" sz="3100" b="1" dirty="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“Performance Analysis</a:t>
            </a:r>
            <a:r>
              <a:rPr lang="en-US" altLang="en-US" sz="3100" b="1" dirty="0">
                <a:solidFill>
                  <a:srgbClr val="FF0000"/>
                </a:solidFill>
                <a:latin typeface="Times New Roman" panose="02020603050405020304" pitchFamily="18" charset="0"/>
                <a:cs typeface="Times New Roman" panose="02020603050405020304" pitchFamily="18" charset="0"/>
              </a:rPr>
              <a:t> </a:t>
            </a:r>
            <a:r>
              <a:rPr lang="en-US" altLang="en-US" sz="3100" b="1" dirty="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of</a:t>
            </a:r>
            <a:r>
              <a:rPr lang="en-US" altLang="en-US" sz="3100" b="1" dirty="0">
                <a:solidFill>
                  <a:srgbClr val="FF0000"/>
                </a:solidFill>
                <a:latin typeface="Times New Roman" panose="02020603050405020304" pitchFamily="18" charset="0"/>
                <a:cs typeface="Times New Roman" panose="02020603050405020304" pitchFamily="18" charset="0"/>
              </a:rPr>
              <a:t> </a:t>
            </a:r>
            <a:r>
              <a:rPr lang="en-US" altLang="en-US" sz="3100" b="1" dirty="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Battery</a:t>
            </a:r>
            <a:r>
              <a:rPr lang="en-US" altLang="en-US" sz="3100" b="1" dirty="0">
                <a:solidFill>
                  <a:srgbClr val="FF0000"/>
                </a:solidFill>
                <a:latin typeface="Times New Roman" panose="02020603050405020304" pitchFamily="18" charset="0"/>
                <a:cs typeface="Times New Roman" panose="02020603050405020304" pitchFamily="18" charset="0"/>
              </a:rPr>
              <a:t> </a:t>
            </a:r>
            <a:r>
              <a:rPr lang="en-US" altLang="en-US" sz="3100" b="1" dirty="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Management</a:t>
            </a:r>
            <a:r>
              <a:rPr lang="en-US" altLang="en-US" sz="3100" b="1" dirty="0">
                <a:solidFill>
                  <a:srgbClr val="FF0000"/>
                </a:solidFill>
                <a:latin typeface="Times New Roman" panose="02020603050405020304" pitchFamily="18" charset="0"/>
                <a:cs typeface="Times New Roman" panose="02020603050405020304" pitchFamily="18" charset="0"/>
              </a:rPr>
              <a:t> </a:t>
            </a:r>
            <a:r>
              <a:rPr lang="en-US" altLang="en-US" sz="3100" b="1" dirty="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System used </a:t>
            </a:r>
            <a:r>
              <a:rPr lang="en-US" altLang="en-US" sz="3100" b="1" dirty="0" smtClean="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for </a:t>
            </a:r>
            <a:r>
              <a:rPr lang="en-US" altLang="en-US" sz="3100" b="1" dirty="0">
                <a:solidFill>
                  <a:srgbClr val="FF0000"/>
                </a:solidFill>
                <a:latin typeface="Bookman Old Style" panose="02050604050505020204" pitchFamily="18" charset="0"/>
                <a:ea typeface="Bookman Old Style" panose="02050604050505020204" pitchFamily="18" charset="0"/>
                <a:cs typeface="Bookman Old Style" panose="02050604050505020204" pitchFamily="18" charset="0"/>
              </a:rPr>
              <a:t>Electrical Vehicles”</a:t>
            </a:r>
            <a:r>
              <a:rPr lang="en-US" altLang="en-US" sz="3100" dirty="0">
                <a:latin typeface="Bookman Old Style" panose="02050604050505020204" pitchFamily="18" charset="0"/>
                <a:ea typeface="Bookman Old Style" panose="02050604050505020204" pitchFamily="18" charset="0"/>
                <a:cs typeface="Bookman Old Style" panose="02050604050505020204" pitchFamily="18" charset="0"/>
              </a:rPr>
              <a:t/>
            </a:r>
            <a:br>
              <a:rPr lang="en-US" altLang="en-US" sz="3100" dirty="0">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3100" dirty="0">
                <a:latin typeface="Bookman Old Style" panose="02050604050505020204" pitchFamily="18" charset="0"/>
                <a:ea typeface="Bookman Old Style" panose="02050604050505020204" pitchFamily="18" charset="0"/>
                <a:cs typeface="Bookman Old Style" panose="02050604050505020204" pitchFamily="18" charset="0"/>
              </a:rPr>
              <a:t/>
            </a:r>
            <a:br>
              <a:rPr lang="en-US" altLang="en-US" sz="3100" dirty="0">
                <a:latin typeface="Bookman Old Style" panose="02050604050505020204" pitchFamily="18" charset="0"/>
                <a:ea typeface="Bookman Old Style" panose="02050604050505020204" pitchFamily="18" charset="0"/>
                <a:cs typeface="Bookman Old Style" panose="02050604050505020204" pitchFamily="18" charset="0"/>
              </a:rPr>
            </a:br>
            <a:r>
              <a:rPr lang="en-US" altLang="en-US" sz="2000" b="1" dirty="0" smtClean="0">
                <a:latin typeface="Bookman Old Style" panose="02050604050505020204" pitchFamily="18" charset="0"/>
                <a:ea typeface="Bookman Old Style" panose="02050604050505020204" pitchFamily="18" charset="0"/>
                <a:cs typeface="Bookman Old Style" panose="02050604050505020204" pitchFamily="18" charset="0"/>
              </a:rPr>
              <a:t>Minor</a:t>
            </a:r>
            <a:r>
              <a:rPr lang="en-US" altLang="en-US" sz="2000" b="1" dirty="0" smtClean="0">
                <a:latin typeface="Times New Roman" panose="02020603050405020304" pitchFamily="18" charset="0"/>
                <a:cs typeface="Times New Roman" panose="02020603050405020304" pitchFamily="18" charset="0"/>
              </a:rPr>
              <a:t> </a:t>
            </a:r>
            <a:r>
              <a:rPr lang="en-US" altLang="en-US" sz="2000" b="1" dirty="0" smtClean="0">
                <a:latin typeface="Bookman Old Style" panose="02050604050505020204" pitchFamily="18" charset="0"/>
                <a:ea typeface="Bookman Old Style" panose="02050604050505020204" pitchFamily="18" charset="0"/>
                <a:cs typeface="Bookman Old Style" panose="02050604050505020204" pitchFamily="18" charset="0"/>
              </a:rPr>
              <a:t>Project</a:t>
            </a:r>
            <a:r>
              <a:rPr lang="en-US" altLang="en-US" sz="2000" b="1" dirty="0" smtClean="0">
                <a:latin typeface="Times New Roman" panose="02020603050405020304" pitchFamily="18" charset="0"/>
                <a:cs typeface="Times New Roman" panose="02020603050405020304" pitchFamily="18" charset="0"/>
              </a:rPr>
              <a:t> </a:t>
            </a:r>
            <a:r>
              <a:rPr lang="en-US" altLang="en-US" sz="2000" b="1" dirty="0" smtClean="0">
                <a:latin typeface="Bookman Old Style" panose="02050604050505020204" pitchFamily="18" charset="0"/>
                <a:ea typeface="Bookman Old Style" panose="02050604050505020204" pitchFamily="18" charset="0"/>
                <a:cs typeface="Bookman Old Style" panose="02050604050505020204" pitchFamily="18" charset="0"/>
              </a:rPr>
              <a:t>Review </a:t>
            </a:r>
            <a:r>
              <a:rPr lang="en-US" altLang="en-US" sz="2000" b="1" dirty="0" smtClean="0">
                <a:latin typeface="Bookman Old Style" panose="02050604050505020204" pitchFamily="18" charset="0"/>
                <a:ea typeface="Bookman Old Style" panose="02050604050505020204" pitchFamily="18" charset="0"/>
                <a:cs typeface="Bookman Old Style" panose="02050604050505020204" pitchFamily="18" charset="0"/>
              </a:rPr>
              <a:t>2</a:t>
            </a:r>
            <a:r>
              <a:rPr lang="en-US" altLang="en-US" sz="2000" dirty="0" smtClean="0">
                <a:latin typeface="Bookman Old Style" panose="02050604050505020204" pitchFamily="18" charset="0"/>
                <a:ea typeface="Bookman Old Style" panose="02050604050505020204" pitchFamily="18" charset="0"/>
                <a:cs typeface="Bookman Old Style" panose="02050604050505020204" pitchFamily="18" charset="0"/>
              </a:rPr>
              <a:t/>
            </a:r>
            <a:br>
              <a:rPr lang="en-US" altLang="en-US" sz="2000" dirty="0" smtClean="0">
                <a:latin typeface="Bookman Old Style" panose="02050604050505020204" pitchFamily="18" charset="0"/>
                <a:ea typeface="Bookman Old Style" panose="02050604050505020204" pitchFamily="18" charset="0"/>
                <a:cs typeface="Bookman Old Style" panose="02050604050505020204" pitchFamily="18" charset="0"/>
              </a:rPr>
            </a:br>
            <a:endParaRPr lang="en-IN" dirty="0"/>
          </a:p>
        </p:txBody>
      </p:sp>
      <p:sp>
        <p:nvSpPr>
          <p:cNvPr id="4" name="object 3"/>
          <p:cNvSpPr txBox="1"/>
          <p:nvPr/>
        </p:nvSpPr>
        <p:spPr>
          <a:xfrm>
            <a:off x="157316" y="5083124"/>
            <a:ext cx="2674374" cy="847540"/>
          </a:xfrm>
          <a:prstGeom prst="rect">
            <a:avLst/>
          </a:prstGeom>
        </p:spPr>
        <p:txBody>
          <a:bodyPr wrap="square" lIns="0" tIns="0" rIns="0" bIns="0">
            <a:spAutoFit/>
          </a:bodyPr>
          <a:lstStyle>
            <a:lvl1pPr marL="12700" indent="482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02000"/>
              </a:lnSpc>
            </a:pPr>
            <a:r>
              <a:rPr lang="en-US" altLang="en-US" dirty="0" smtClean="0">
                <a:latin typeface="Garamond" panose="02020404030301010803" pitchFamily="18" charset="0"/>
                <a:ea typeface="Garamond" panose="02020404030301010803" pitchFamily="18" charset="0"/>
                <a:cs typeface="Garamond" panose="02020404030301010803" pitchFamily="18" charset="0"/>
              </a:rPr>
              <a:t>By</a:t>
            </a:r>
            <a:endParaRPr lang="en-US" altLang="en-US" dirty="0">
              <a:latin typeface="Times New Roman" panose="02020603050405020304" pitchFamily="18" charset="0"/>
              <a:cs typeface="Times New Roman" panose="02020603050405020304" pitchFamily="18" charset="0"/>
            </a:endParaRPr>
          </a:p>
          <a:p>
            <a:pPr algn="ctr">
              <a:lnSpc>
                <a:spcPct val="102000"/>
              </a:lnSpc>
            </a:pPr>
            <a:r>
              <a:rPr lang="en-US" altLang="en-US" dirty="0" smtClean="0">
                <a:latin typeface="Times New Roman" panose="02020603050405020304" pitchFamily="18" charset="0"/>
                <a:ea typeface="Garamond" panose="02020404030301010803" pitchFamily="18" charset="0"/>
                <a:cs typeface="Times New Roman" panose="02020603050405020304" pitchFamily="18" charset="0"/>
              </a:rPr>
              <a:t>Nistha Kumari    	</a:t>
            </a:r>
            <a:r>
              <a:rPr lang="en-US" altLang="en-US" sz="1600" dirty="0" smtClean="0">
                <a:latin typeface="Garamond" panose="02020404030301010803" pitchFamily="18" charset="0"/>
                <a:ea typeface="Garamond" panose="02020404030301010803" pitchFamily="18" charset="0"/>
                <a:cs typeface="Garamond" panose="02020404030301010803" pitchFamily="18" charset="0"/>
              </a:rPr>
              <a:t>(</a:t>
            </a:r>
            <a:r>
              <a:rPr lang="en-US" altLang="en-US" sz="1600" dirty="0" smtClean="0">
                <a:solidFill>
                  <a:srgbClr val="FF0000"/>
                </a:solidFill>
                <a:latin typeface="Garamond" panose="02020404030301010803" pitchFamily="18" charset="0"/>
                <a:ea typeface="Garamond" panose="02020404030301010803" pitchFamily="18" charset="0"/>
                <a:cs typeface="Garamond" panose="02020404030301010803" pitchFamily="18" charset="0"/>
              </a:rPr>
              <a:t>1</a:t>
            </a:r>
            <a:r>
              <a:rPr lang="en-US" altLang="en-US" sz="1600" dirty="0" smtClean="0">
                <a:solidFill>
                  <a:srgbClr val="FF0000"/>
                </a:solidFill>
                <a:latin typeface="Garamond" panose="02020404030301010803" pitchFamily="18" charset="0"/>
                <a:ea typeface="Garamond" panose="02020404030301010803" pitchFamily="18" charset="0"/>
                <a:cs typeface="Garamond" panose="02020404030301010803" pitchFamily="18" charset="0"/>
              </a:rPr>
              <a:t>8BEE063</a:t>
            </a:r>
            <a:r>
              <a:rPr lang="en-US" altLang="en-US" sz="1600" dirty="0" smtClean="0">
                <a:latin typeface="Garamond" panose="02020404030301010803" pitchFamily="18" charset="0"/>
                <a:ea typeface="Garamond" panose="02020404030301010803" pitchFamily="18" charset="0"/>
                <a:cs typeface="Garamond" panose="02020404030301010803" pitchFamily="18" charset="0"/>
              </a:rPr>
              <a:t>)</a:t>
            </a:r>
            <a:endParaRPr lang="en-US" altLang="en-US" sz="1600" dirty="0">
              <a:latin typeface="Garamond" panose="02020404030301010803" pitchFamily="18" charset="0"/>
              <a:ea typeface="Garamond" panose="02020404030301010803" pitchFamily="18" charset="0"/>
              <a:cs typeface="Garamond" panose="02020404030301010803" pitchFamily="18" charset="0"/>
            </a:endParaRPr>
          </a:p>
        </p:txBody>
      </p:sp>
      <p:sp>
        <p:nvSpPr>
          <p:cNvPr id="5" name="object 4"/>
          <p:cNvSpPr>
            <a:spLocks noChangeArrowheads="1"/>
          </p:cNvSpPr>
          <p:nvPr/>
        </p:nvSpPr>
        <p:spPr bwMode="auto">
          <a:xfrm>
            <a:off x="9574486" y="340203"/>
            <a:ext cx="2009775" cy="1095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dirty="0"/>
          </a:p>
        </p:txBody>
      </p:sp>
    </p:spTree>
    <p:extLst>
      <p:ext uri="{BB962C8B-B14F-4D97-AF65-F5344CB8AC3E}">
        <p14:creationId xmlns:p14="http://schemas.microsoft.com/office/powerpoint/2010/main" val="133337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algn="ctr"/>
            <a:r>
              <a:rPr lang="en-IN" sz="5400" dirty="0" smtClean="0">
                <a:latin typeface="Times New Roman" panose="02020603050405020304" pitchFamily="18" charset="0"/>
                <a:cs typeface="Times New Roman" panose="02020603050405020304" pitchFamily="18" charset="0"/>
              </a:rPr>
              <a:t>Passive cell </a:t>
            </a:r>
            <a:r>
              <a:rPr lang="en-IN" sz="5400" dirty="0">
                <a:latin typeface="Times New Roman" panose="02020603050405020304" pitchFamily="18" charset="0"/>
                <a:cs typeface="Times New Roman" panose="02020603050405020304" pitchFamily="18" charset="0"/>
              </a:rPr>
              <a:t>balancing circuit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03" y="1802674"/>
            <a:ext cx="11630611" cy="4507556"/>
          </a:xfrm>
        </p:spPr>
      </p:pic>
    </p:spTree>
    <p:extLst>
      <p:ext uri="{BB962C8B-B14F-4D97-AF65-F5344CB8AC3E}">
        <p14:creationId xmlns:p14="http://schemas.microsoft.com/office/powerpoint/2010/main" val="368217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latin typeface="Times New Roman" panose="02020603050405020304" pitchFamily="18" charset="0"/>
                <a:cs typeface="Times New Roman" panose="02020603050405020304" pitchFamily="18" charset="0"/>
              </a:rPr>
              <a:t>Simulation Results</a:t>
            </a:r>
            <a:endParaRPr lang="en-IN" sz="5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40080" y="1864814"/>
            <a:ext cx="11168743" cy="4744992"/>
          </a:xfrm>
          <a:prstGeom prst="rect">
            <a:avLst/>
          </a:prstGeom>
        </p:spPr>
      </p:pic>
    </p:spTree>
    <p:extLst>
      <p:ext uri="{BB962C8B-B14F-4D97-AF65-F5344CB8AC3E}">
        <p14:creationId xmlns:p14="http://schemas.microsoft.com/office/powerpoint/2010/main" val="170537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733" y="169333"/>
            <a:ext cx="7747000" cy="341632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Conclusion and Further Motives:-</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pPr marL="342900" indent="-342900">
              <a:buAutoNum type="arabicParenR"/>
            </a:pPr>
            <a:r>
              <a:rPr lang="en-IN" dirty="0" smtClean="0">
                <a:latin typeface="Times New Roman" panose="02020603050405020304" pitchFamily="18" charset="0"/>
                <a:cs typeface="Times New Roman" panose="02020603050405020304" pitchFamily="18" charset="0"/>
              </a:rPr>
              <a:t>Literature review Completed</a:t>
            </a:r>
          </a:p>
          <a:p>
            <a:pPr marL="342900" indent="-342900">
              <a:buAutoNum type="arabicParenR"/>
            </a:pPr>
            <a:r>
              <a:rPr lang="en-IN" dirty="0" smtClean="0">
                <a:latin typeface="Times New Roman" panose="02020603050405020304" pitchFamily="18" charset="0"/>
                <a:cs typeface="Times New Roman" panose="02020603050405020304" pitchFamily="18" charset="0"/>
              </a:rPr>
              <a:t>Passive balancing simulation completed</a:t>
            </a:r>
            <a:endParaRPr lang="en-IN" dirty="0" smtClean="0">
              <a:latin typeface="Times New Roman" panose="02020603050405020304" pitchFamily="18" charset="0"/>
              <a:cs typeface="Times New Roman" panose="02020603050405020304" pitchFamily="18" charset="0"/>
            </a:endParaRPr>
          </a:p>
          <a:p>
            <a:pPr marL="342900" indent="-342900">
              <a:buAutoNum type="arabicParen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Further plans</a:t>
            </a:r>
          </a:p>
          <a:p>
            <a:endParaRPr lang="en-IN" dirty="0">
              <a:latin typeface="Times New Roman" panose="02020603050405020304" pitchFamily="18" charset="0"/>
              <a:cs typeface="Times New Roman" panose="02020603050405020304" pitchFamily="18" charset="0"/>
            </a:endParaRPr>
          </a:p>
          <a:p>
            <a:pPr marL="342900" indent="-342900">
              <a:buAutoNum type="arabicParenR"/>
            </a:pPr>
            <a:r>
              <a:rPr lang="en-IN" dirty="0" smtClean="0">
                <a:latin typeface="Times New Roman" panose="02020603050405020304" pitchFamily="18" charset="0"/>
                <a:cs typeface="Times New Roman" panose="02020603050405020304" pitchFamily="18" charset="0"/>
              </a:rPr>
              <a:t>Report Formation for the passive balancing circuit</a:t>
            </a:r>
          </a:p>
          <a:p>
            <a:pPr marL="342900" indent="-342900">
              <a:buAutoNum type="arabicParenR"/>
            </a:pPr>
            <a:r>
              <a:rPr lang="en-IN" dirty="0" smtClean="0">
                <a:latin typeface="Times New Roman" panose="02020603050405020304" pitchFamily="18" charset="0"/>
                <a:cs typeface="Times New Roman" panose="02020603050405020304" pitchFamily="18" charset="0"/>
              </a:rPr>
              <a:t>Temperature monitoring </a:t>
            </a:r>
            <a:endParaRPr lang="en-IN" dirty="0" smtClean="0">
              <a:latin typeface="Times New Roman" panose="02020603050405020304" pitchFamily="18" charset="0"/>
              <a:cs typeface="Times New Roman" panose="02020603050405020304" pitchFamily="18" charset="0"/>
            </a:endParaRPr>
          </a:p>
          <a:p>
            <a:pPr marL="342900" indent="-342900">
              <a:buAutoNum type="arabicParenR"/>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876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2712" y="783851"/>
            <a:ext cx="10839081"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ts val="1375"/>
              </a:lnSpc>
              <a:buNone/>
            </a:pPr>
            <a:r>
              <a:rPr lang="en-US" altLang="en-US" sz="1400" dirty="0" smtClean="0">
                <a:latin typeface="Times New Roman" panose="02020603050405020304" pitchFamily="18" charset="0"/>
                <a:cs typeface="Times New Roman" panose="02020603050405020304" pitchFamily="18" charset="0"/>
              </a:rPr>
              <a:t>Society’s mobile devices usage grows on a regular basis making the study of batteries a really important subject. The longevity of battery charges is nowadays a big issue for people who are  usually  outdoors.  Electric  Vehicles  (EV),  a  worldwide  growing  market,  are  pretty dependent on batteries  capacity and  usage  as EVs can only go  as far  as the battery allows</a:t>
            </a:r>
          </a:p>
          <a:p>
            <a:pPr marL="0" indent="0" algn="just">
              <a:lnSpc>
                <a:spcPts val="1313"/>
              </a:lnSpc>
              <a:buNone/>
            </a:pPr>
            <a:r>
              <a:rPr lang="en-US" altLang="en-US" sz="1400" dirty="0" smtClean="0">
                <a:latin typeface="Times New Roman" panose="02020603050405020304" pitchFamily="18" charset="0"/>
                <a:cs typeface="Times New Roman" panose="02020603050405020304" pitchFamily="18" charset="0"/>
              </a:rPr>
              <a:t>Home battery devices that can store energy from either local renewable sources or from </a:t>
            </a:r>
            <a:r>
              <a:rPr lang="en-US" altLang="en-US" sz="1400" dirty="0" err="1" smtClean="0">
                <a:latin typeface="Times New Roman" panose="02020603050405020304" pitchFamily="18" charset="0"/>
                <a:cs typeface="Times New Roman" panose="02020603050405020304" pitchFamily="18" charset="0"/>
              </a:rPr>
              <a:t>thegrid</a:t>
            </a:r>
            <a:r>
              <a:rPr lang="en-US" altLang="en-US" sz="1400" dirty="0" smtClean="0">
                <a:latin typeface="Times New Roman" panose="02020603050405020304" pitchFamily="18" charset="0"/>
                <a:cs typeface="Times New Roman" panose="02020603050405020304" pitchFamily="18" charset="0"/>
              </a:rPr>
              <a:t> are also a promising technology highly dependent on battery usage patterns. </a:t>
            </a:r>
          </a:p>
          <a:p>
            <a:pPr marL="0" indent="0" algn="just">
              <a:lnSpc>
                <a:spcPts val="1375"/>
              </a:lnSpc>
              <a:buNone/>
            </a:pPr>
            <a:r>
              <a:rPr lang="en-US" altLang="en-US" sz="1400" dirty="0" smtClean="0">
                <a:latin typeface="Times New Roman" panose="02020603050405020304" pitchFamily="18" charset="0"/>
                <a:cs typeface="Times New Roman" panose="02020603050405020304" pitchFamily="18" charset="0"/>
              </a:rPr>
              <a:t>In a battery pack, all cells are unique and as time passes by, every cell in a battery pack will age particularly beginning  contrasts  between  each    other  while  charging  them.  Albeit  equal cells are self-adjusted, that doesn't occur when placing them in series.</a:t>
            </a:r>
          </a:p>
          <a:p>
            <a:pPr marL="0" indent="0" algn="just">
              <a:lnSpc>
                <a:spcPts val="1375"/>
              </a:lnSpc>
              <a:buNone/>
            </a:pPr>
            <a:r>
              <a:rPr lang="en-US" altLang="en-US" sz="1400" dirty="0" smtClean="0">
                <a:latin typeface="Times New Roman" panose="02020603050405020304" pitchFamily="18" charset="0"/>
                <a:cs typeface="Times New Roman" panose="02020603050405020304" pitchFamily="18" charset="0"/>
              </a:rPr>
              <a:t>Some  battery  adjusting  strategies  were  proposed  in  writing,  to  make  a  framework  fit  for applying a charging calculation. The strategy introduced in this paper is in light of the most habitually utilized adjusting framework.</a:t>
            </a:r>
          </a:p>
          <a:p>
            <a:pPr>
              <a:spcBef>
                <a:spcPts val="25"/>
              </a:spcBef>
            </a:pPr>
            <a:endParaRPr lang="en-US" altLang="en-US" sz="1400" dirty="0" smtClean="0">
              <a:latin typeface="Times New Roman" panose="02020603050405020304" pitchFamily="18" charset="0"/>
              <a:cs typeface="Times New Roman" panose="02020603050405020304" pitchFamily="18" charset="0"/>
            </a:endParaRPr>
          </a:p>
        </p:txBody>
      </p:sp>
      <p:sp>
        <p:nvSpPr>
          <p:cNvPr id="3" name="object 3"/>
          <p:cNvSpPr txBox="1"/>
          <p:nvPr/>
        </p:nvSpPr>
        <p:spPr>
          <a:xfrm>
            <a:off x="363999" y="501855"/>
            <a:ext cx="1600200" cy="177800"/>
          </a:xfrm>
          <a:prstGeom prst="rect">
            <a:avLst/>
          </a:prstGeom>
        </p:spPr>
        <p:txBody>
          <a:bodyPr lIns="0" tIns="0" rIns="0" bIns="0">
            <a:spAutoFit/>
          </a:bodyPr>
          <a:lstStyle/>
          <a:p>
            <a:pPr marL="12700" fontAlgn="auto">
              <a:spcBef>
                <a:spcPts val="0"/>
              </a:spcBef>
              <a:spcAft>
                <a:spcPts val="0"/>
              </a:spcAft>
              <a:defRPr/>
            </a:pPr>
            <a:r>
              <a:rPr sz="1200" b="1" dirty="0">
                <a:latin typeface="Times New Roman"/>
                <a:cs typeface="Times New Roman"/>
              </a:rPr>
              <a:t>Cha</a:t>
            </a:r>
            <a:r>
              <a:rPr sz="1200" b="1" spc="5" dirty="0">
                <a:latin typeface="Times New Roman"/>
                <a:cs typeface="Times New Roman"/>
              </a:rPr>
              <a:t>p</a:t>
            </a:r>
            <a:r>
              <a:rPr sz="1200" b="1" dirty="0">
                <a:latin typeface="Times New Roman"/>
                <a:cs typeface="Times New Roman"/>
              </a:rPr>
              <a:t>t</a:t>
            </a:r>
            <a:r>
              <a:rPr sz="1200" b="1" spc="-10" dirty="0">
                <a:latin typeface="Times New Roman"/>
                <a:cs typeface="Times New Roman"/>
              </a:rPr>
              <a:t>e</a:t>
            </a:r>
            <a:r>
              <a:rPr sz="1200" b="1" dirty="0">
                <a:latin typeface="Times New Roman"/>
                <a:cs typeface="Times New Roman"/>
              </a:rPr>
              <a:t>r</a:t>
            </a:r>
            <a:r>
              <a:rPr sz="1200" b="1" spc="-5" dirty="0">
                <a:latin typeface="Times New Roman"/>
                <a:cs typeface="Times New Roman"/>
              </a:rPr>
              <a:t> </a:t>
            </a:r>
            <a:r>
              <a:rPr sz="1200" b="1" dirty="0">
                <a:latin typeface="Times New Roman"/>
                <a:cs typeface="Times New Roman"/>
              </a:rPr>
              <a:t>1: Int</a:t>
            </a:r>
            <a:r>
              <a:rPr sz="1200" b="1" spc="-10" dirty="0">
                <a:latin typeface="Times New Roman"/>
                <a:cs typeface="Times New Roman"/>
              </a:rPr>
              <a:t>r</a:t>
            </a:r>
            <a:r>
              <a:rPr sz="1200" b="1" dirty="0">
                <a:latin typeface="Times New Roman"/>
                <a:cs typeface="Times New Roman"/>
              </a:rPr>
              <a:t>odu</a:t>
            </a:r>
            <a:r>
              <a:rPr sz="1200" b="1" spc="-5" dirty="0">
                <a:latin typeface="Times New Roman"/>
                <a:cs typeface="Times New Roman"/>
              </a:rPr>
              <a:t>c</a:t>
            </a:r>
            <a:r>
              <a:rPr sz="1200" b="1" dirty="0">
                <a:latin typeface="Times New Roman"/>
                <a:cs typeface="Times New Roman"/>
              </a:rPr>
              <a:t>ti</a:t>
            </a:r>
            <a:r>
              <a:rPr sz="1200" b="1" spc="5" dirty="0">
                <a:latin typeface="Times New Roman"/>
                <a:cs typeface="Times New Roman"/>
              </a:rPr>
              <a:t>o</a:t>
            </a:r>
            <a:r>
              <a:rPr sz="1200" b="1" dirty="0">
                <a:latin typeface="Times New Roman"/>
                <a:cs typeface="Times New Roman"/>
              </a:rPr>
              <a:t>n</a:t>
            </a:r>
            <a:endParaRPr sz="1200" dirty="0">
              <a:latin typeface="Times New Roman"/>
              <a:cs typeface="Times New Roman"/>
            </a:endParaRPr>
          </a:p>
        </p:txBody>
      </p:sp>
      <p:pic>
        <p:nvPicPr>
          <p:cNvPr id="5" name="Picture 4"/>
          <p:cNvPicPr>
            <a:picLocks noChangeAspect="1"/>
          </p:cNvPicPr>
          <p:nvPr/>
        </p:nvPicPr>
        <p:blipFill>
          <a:blip r:embed="rId2"/>
          <a:stretch>
            <a:fillRect/>
          </a:stretch>
        </p:blipFill>
        <p:spPr>
          <a:xfrm>
            <a:off x="1164099" y="3225480"/>
            <a:ext cx="2714625" cy="1685925"/>
          </a:xfrm>
          <a:prstGeom prst="rect">
            <a:avLst/>
          </a:prstGeom>
        </p:spPr>
      </p:pic>
      <p:pic>
        <p:nvPicPr>
          <p:cNvPr id="6" name="Picture 5"/>
          <p:cNvPicPr>
            <a:picLocks noChangeAspect="1"/>
          </p:cNvPicPr>
          <p:nvPr/>
        </p:nvPicPr>
        <p:blipFill>
          <a:blip r:embed="rId3"/>
          <a:stretch>
            <a:fillRect/>
          </a:stretch>
        </p:blipFill>
        <p:spPr>
          <a:xfrm>
            <a:off x="6693155" y="3225480"/>
            <a:ext cx="4110038" cy="1929595"/>
          </a:xfrm>
          <a:prstGeom prst="rect">
            <a:avLst/>
          </a:prstGeom>
        </p:spPr>
      </p:pic>
    </p:spTree>
    <p:extLst>
      <p:ext uri="{BB962C8B-B14F-4D97-AF65-F5344CB8AC3E}">
        <p14:creationId xmlns:p14="http://schemas.microsoft.com/office/powerpoint/2010/main" val="4186654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135" y="226141"/>
            <a:ext cx="11759381" cy="1636345"/>
          </a:xfrm>
          <a:prstGeom prst="rect">
            <a:avLst/>
          </a:prstGeom>
        </p:spPr>
        <p:txBody>
          <a:bodyPr wrap="square">
            <a:spAutoFit/>
          </a:bodyPr>
          <a:lstStyle/>
          <a:p>
            <a:pPr algn="just"/>
            <a:r>
              <a:rPr lang="en-US" altLang="en-US" sz="1400" b="1" dirty="0">
                <a:latin typeface="Times New Roman" panose="02020603050405020304" pitchFamily="18" charset="0"/>
                <a:cs typeface="Times New Roman" panose="02020603050405020304" pitchFamily="18" charset="0"/>
              </a:rPr>
              <a:t>Chapter 2: Balancing methods</a:t>
            </a:r>
            <a:endParaRPr lang="en-US" altLang="en-US" sz="1400" dirty="0">
              <a:latin typeface="Times New Roman" panose="02020603050405020304" pitchFamily="18" charset="0"/>
              <a:cs typeface="Times New Roman" panose="02020603050405020304" pitchFamily="18" charset="0"/>
            </a:endParaRPr>
          </a:p>
          <a:p>
            <a:pPr>
              <a:spcBef>
                <a:spcPts val="13"/>
              </a:spcBef>
            </a:pPr>
            <a:endParaRPr lang="en-US" altLang="en-US" sz="1400" dirty="0">
              <a:latin typeface="Times New Roman" panose="02020603050405020304" pitchFamily="18" charset="0"/>
              <a:cs typeface="Times New Roman" panose="02020603050405020304" pitchFamily="18" charset="0"/>
            </a:endParaRPr>
          </a:p>
          <a:p>
            <a:pPr>
              <a:lnSpc>
                <a:spcPts val="1375"/>
              </a:lnSpc>
            </a:pPr>
            <a:r>
              <a:rPr lang="en-US" altLang="en-US" sz="1400" dirty="0">
                <a:latin typeface="Times New Roman" panose="02020603050405020304" pitchFamily="18" charset="0"/>
                <a:cs typeface="Times New Roman" panose="02020603050405020304" pitchFamily="18" charset="0"/>
              </a:rPr>
              <a:t>There are two main methods for battery cell charge balancing: passive and active balancing. The natural method of passive balancing a string of cells in series can be used only for lead- acid and nickel-based batteries. These types of batteries can be brought into light overcharge conditions without permanent cell damage. When the overcharge is small, the excess energy is released by increasing the cell body temperature. The excess energy can be released by the external circuit connection in parallel to each cell. This circuit consists of a power resistor connected in series with a control MOSFET transistor. This method can be used for all types of batteries, but is effective for a small number of cells in series.</a:t>
            </a:r>
          </a:p>
          <a:p>
            <a:endParaRPr lang="en-IN" sz="1400" dirty="0"/>
          </a:p>
        </p:txBody>
      </p:sp>
      <p:sp>
        <p:nvSpPr>
          <p:cNvPr id="3" name="object 2"/>
          <p:cNvSpPr txBox="1"/>
          <p:nvPr/>
        </p:nvSpPr>
        <p:spPr>
          <a:xfrm>
            <a:off x="393289" y="1719826"/>
            <a:ext cx="11543071" cy="137460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1375"/>
              </a:lnSpc>
            </a:pPr>
            <a:r>
              <a:rPr lang="en-US" altLang="en-US" sz="1400" dirty="0">
                <a:latin typeface="Times New Roman" panose="02020603050405020304" pitchFamily="18" charset="0"/>
                <a:cs typeface="Times New Roman" panose="02020603050405020304" pitchFamily="18" charset="0"/>
              </a:rPr>
              <a:t>The active balancing method is based on the active transport of the energy among the cells. This balancing method does not depend on the chemical characteristics of the cells, and can be used for most types of modern batteries. There are several types of active balancing methods based on the type of energy transfer.</a:t>
            </a:r>
          </a:p>
          <a:p>
            <a:pPr>
              <a:spcBef>
                <a:spcPts val="25"/>
              </a:spcBef>
            </a:pPr>
            <a:endParaRPr lang="en-US" altLang="en-US" sz="1400" dirty="0">
              <a:latin typeface="Times New Roman" panose="02020603050405020304" pitchFamily="18" charset="0"/>
              <a:cs typeface="Times New Roman" panose="02020603050405020304" pitchFamily="18" charset="0"/>
            </a:endParaRPr>
          </a:p>
          <a:p>
            <a:pPr>
              <a:lnSpc>
                <a:spcPct val="96000"/>
              </a:lnSpc>
            </a:pPr>
            <a:r>
              <a:rPr lang="en-US" altLang="en-US" sz="1400" dirty="0">
                <a:latin typeface="Times New Roman" panose="02020603050405020304" pitchFamily="18" charset="0"/>
                <a:cs typeface="Times New Roman" panose="02020603050405020304" pitchFamily="18" charset="0"/>
              </a:rPr>
              <a:t>The energy transfer can be from one cell to the whole battery, from the whole battery to one cell, or from cell to cell. Each energy transfer is based on the type of dedicated DC-to-DC converter. The energy is transferred from the strongest cell to the whole battery or other cells, and from the battery or other cells to the weakest cell.</a:t>
            </a:r>
          </a:p>
        </p:txBody>
      </p:sp>
      <p:sp>
        <p:nvSpPr>
          <p:cNvPr id="4" name="object 4"/>
          <p:cNvSpPr>
            <a:spLocks noChangeArrowheads="1"/>
          </p:cNvSpPr>
          <p:nvPr/>
        </p:nvSpPr>
        <p:spPr bwMode="auto">
          <a:xfrm>
            <a:off x="3057832" y="2895843"/>
            <a:ext cx="5730875" cy="33845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extLst>
      <p:ext uri="{BB962C8B-B14F-4D97-AF65-F5344CB8AC3E}">
        <p14:creationId xmlns:p14="http://schemas.microsoft.com/office/powerpoint/2010/main" val="2795296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2325" y="1123556"/>
            <a:ext cx="7556500" cy="4250531"/>
          </a:xfrm>
          <a:prstGeom prst="rect">
            <a:avLst/>
          </a:prstGeom>
        </p:spPr>
      </p:pic>
      <p:sp>
        <p:nvSpPr>
          <p:cNvPr id="3" name="TextBox 2"/>
          <p:cNvSpPr txBox="1"/>
          <p:nvPr/>
        </p:nvSpPr>
        <p:spPr>
          <a:xfrm>
            <a:off x="499533" y="372533"/>
            <a:ext cx="2624667"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Basic figure of what is inside a 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411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8296" y="1089333"/>
            <a:ext cx="7556499" cy="4250531"/>
          </a:xfrm>
          <a:prstGeom prst="rect">
            <a:avLst/>
          </a:prstGeom>
        </p:spPr>
      </p:pic>
      <p:sp>
        <p:nvSpPr>
          <p:cNvPr id="3" name="TextBox 2"/>
          <p:cNvSpPr txBox="1"/>
          <p:nvPr/>
        </p:nvSpPr>
        <p:spPr>
          <a:xfrm>
            <a:off x="313267" y="330200"/>
            <a:ext cx="321733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PASSIVE CELL BALANCING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910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755" y="1422893"/>
            <a:ext cx="6173972" cy="3472859"/>
          </a:xfrm>
          <a:prstGeom prst="rect">
            <a:avLst/>
          </a:prstGeom>
        </p:spPr>
      </p:pic>
      <p:pic>
        <p:nvPicPr>
          <p:cNvPr id="4" name="Picture 3"/>
          <p:cNvPicPr>
            <a:picLocks noChangeAspect="1"/>
          </p:cNvPicPr>
          <p:nvPr/>
        </p:nvPicPr>
        <p:blipFill>
          <a:blip r:embed="rId3"/>
          <a:stretch>
            <a:fillRect/>
          </a:stretch>
        </p:blipFill>
        <p:spPr>
          <a:xfrm>
            <a:off x="6966688" y="1642633"/>
            <a:ext cx="4903579" cy="2758263"/>
          </a:xfrm>
          <a:prstGeom prst="rect">
            <a:avLst/>
          </a:prstGeom>
        </p:spPr>
      </p:pic>
      <p:sp>
        <p:nvSpPr>
          <p:cNvPr id="5" name="TextBox 4"/>
          <p:cNvSpPr txBox="1"/>
          <p:nvPr/>
        </p:nvSpPr>
        <p:spPr>
          <a:xfrm>
            <a:off x="482600" y="262467"/>
            <a:ext cx="48768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Active cell Balancing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27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6229" y="589116"/>
            <a:ext cx="4024423" cy="184666"/>
          </a:xfrm>
          <a:prstGeom prst="rect">
            <a:avLst/>
          </a:prstGeom>
        </p:spPr>
        <p:txBody>
          <a:bodyPr wrap="square" lIns="0" tIns="0" rIns="0" bIns="0">
            <a:spAutoFit/>
          </a:bodyPr>
          <a:lstStyle/>
          <a:p>
            <a:pPr marL="12700" fontAlgn="auto">
              <a:spcBef>
                <a:spcPts val="0"/>
              </a:spcBef>
              <a:spcAft>
                <a:spcPts val="0"/>
              </a:spcAft>
              <a:defRPr/>
            </a:pPr>
            <a:r>
              <a:rPr sz="1200" b="1" dirty="0">
                <a:latin typeface="Times New Roman"/>
                <a:cs typeface="Times New Roman"/>
              </a:rPr>
              <a:t>Cha</a:t>
            </a:r>
            <a:r>
              <a:rPr sz="1200" b="1" spc="5" dirty="0">
                <a:latin typeface="Times New Roman"/>
                <a:cs typeface="Times New Roman"/>
              </a:rPr>
              <a:t>p</a:t>
            </a:r>
            <a:r>
              <a:rPr sz="1200" b="1" dirty="0">
                <a:latin typeface="Times New Roman"/>
                <a:cs typeface="Times New Roman"/>
              </a:rPr>
              <a:t>t</a:t>
            </a:r>
            <a:r>
              <a:rPr sz="1200" b="1" spc="-10" dirty="0">
                <a:latin typeface="Times New Roman"/>
                <a:cs typeface="Times New Roman"/>
              </a:rPr>
              <a:t>e</a:t>
            </a:r>
            <a:r>
              <a:rPr sz="1200" b="1" dirty="0">
                <a:latin typeface="Times New Roman"/>
                <a:cs typeface="Times New Roman"/>
              </a:rPr>
              <a:t>r</a:t>
            </a:r>
            <a:r>
              <a:rPr sz="1200" b="1" spc="-5" dirty="0">
                <a:latin typeface="Times New Roman"/>
                <a:cs typeface="Times New Roman"/>
              </a:rPr>
              <a:t> </a:t>
            </a:r>
            <a:r>
              <a:rPr sz="1200" b="1" dirty="0">
                <a:latin typeface="Times New Roman"/>
                <a:cs typeface="Times New Roman"/>
              </a:rPr>
              <a:t>3: Bala</a:t>
            </a:r>
            <a:r>
              <a:rPr sz="1200" b="1" spc="5" dirty="0">
                <a:latin typeface="Times New Roman"/>
                <a:cs typeface="Times New Roman"/>
              </a:rPr>
              <a:t>n</a:t>
            </a:r>
            <a:r>
              <a:rPr sz="1200" b="1" spc="-5" dirty="0">
                <a:latin typeface="Times New Roman"/>
                <a:cs typeface="Times New Roman"/>
              </a:rPr>
              <a:t>c</a:t>
            </a:r>
            <a:r>
              <a:rPr sz="1200" b="1" dirty="0">
                <a:latin typeface="Times New Roman"/>
                <a:cs typeface="Times New Roman"/>
              </a:rPr>
              <a:t>i</a:t>
            </a:r>
            <a:r>
              <a:rPr sz="1200" b="1" spc="5" dirty="0">
                <a:latin typeface="Times New Roman"/>
                <a:cs typeface="Times New Roman"/>
              </a:rPr>
              <a:t>n</a:t>
            </a:r>
            <a:r>
              <a:rPr sz="1200" b="1" dirty="0">
                <a:latin typeface="Times New Roman"/>
                <a:cs typeface="Times New Roman"/>
              </a:rPr>
              <a:t>g Ci</a:t>
            </a:r>
            <a:r>
              <a:rPr sz="1200" b="1" spc="-5" dirty="0">
                <a:latin typeface="Times New Roman"/>
                <a:cs typeface="Times New Roman"/>
              </a:rPr>
              <a:t>rc</a:t>
            </a:r>
            <a:r>
              <a:rPr sz="1200" b="1" dirty="0">
                <a:latin typeface="Times New Roman"/>
                <a:cs typeface="Times New Roman"/>
              </a:rPr>
              <a:t>uit</a:t>
            </a:r>
            <a:r>
              <a:rPr sz="1200" b="1" spc="-10" dirty="0">
                <a:latin typeface="Times New Roman"/>
                <a:cs typeface="Times New Roman"/>
              </a:rPr>
              <a:t>r</a:t>
            </a:r>
            <a:r>
              <a:rPr sz="1200" b="1" dirty="0">
                <a:latin typeface="Times New Roman"/>
                <a:cs typeface="Times New Roman"/>
              </a:rPr>
              <a:t>y</a:t>
            </a:r>
            <a:endParaRPr sz="1200" dirty="0">
              <a:latin typeface="Times New Roman"/>
              <a:cs typeface="Times New Roman"/>
            </a:endParaRPr>
          </a:p>
        </p:txBody>
      </p:sp>
      <p:sp>
        <p:nvSpPr>
          <p:cNvPr id="3" name="object 3"/>
          <p:cNvSpPr txBox="1"/>
          <p:nvPr/>
        </p:nvSpPr>
        <p:spPr>
          <a:xfrm>
            <a:off x="478914" y="980563"/>
            <a:ext cx="11118896" cy="2839239"/>
          </a:xfrm>
          <a:prstGeom prst="rect">
            <a:avLst/>
          </a:prstGeom>
        </p:spPr>
        <p:txBody>
          <a:bodyPr wrap="square" lIns="0" tIns="0" rIns="0" bIns="0">
            <a:spAutoFit/>
          </a:bodyPr>
          <a:lstStyle>
            <a:lvl1pPr marL="12700" indent="18288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indent="0" algn="just">
              <a:lnSpc>
                <a:spcPts val="1038"/>
              </a:lnSpc>
            </a:pPr>
            <a:r>
              <a:rPr lang="en-US" altLang="en-US" sz="1400" dirty="0" smtClean="0">
                <a:latin typeface="Times New Roman" panose="02020603050405020304" pitchFamily="18" charset="0"/>
                <a:cs typeface="Times New Roman" panose="02020603050405020304" pitchFamily="18" charset="0"/>
              </a:rPr>
              <a:t>1</a:t>
            </a:r>
            <a:r>
              <a:rPr lang="en-US" altLang="en-US" sz="1400" dirty="0">
                <a:latin typeface="Times New Roman" panose="02020603050405020304" pitchFamily="18" charset="0"/>
                <a:cs typeface="Times New Roman" panose="02020603050405020304" pitchFamily="18" charset="0"/>
              </a:rPr>
              <a:t>. Requirements for the charging state:</a:t>
            </a:r>
          </a:p>
          <a:p>
            <a:pPr marL="184150" indent="-171450" algn="just">
              <a:lnSpc>
                <a:spcPts val="1375"/>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Control the charging process</a:t>
            </a:r>
          </a:p>
          <a:p>
            <a:pPr marL="184150" indent="-171450" algn="just">
              <a:lnSpc>
                <a:spcPts val="1375"/>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Avoid overcharging any cell</a:t>
            </a:r>
          </a:p>
          <a:p>
            <a:pPr marL="184150" indent="-171450" algn="just">
              <a:lnSpc>
                <a:spcPts val="1375"/>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Balance the cells during the charge state</a:t>
            </a:r>
          </a:p>
          <a:p>
            <a:pPr marL="184150" indent="-171450" algn="just">
              <a:lnSpc>
                <a:spcPts val="1413"/>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Check the battery temperature</a:t>
            </a:r>
          </a:p>
          <a:p>
            <a:pPr marL="184150" indent="-171450" algn="just">
              <a:spcBef>
                <a:spcPts val="50"/>
              </a:spcBef>
              <a:buFont typeface="Arial" panose="020B0604020202020204" pitchFamily="34" charset="0"/>
              <a:buChar char="•"/>
            </a:pPr>
            <a:endParaRPr lang="en-US" altLang="en-US" sz="1200" dirty="0">
              <a:latin typeface="Times New Roman" panose="02020603050405020304" pitchFamily="18" charset="0"/>
              <a:cs typeface="Times New Roman" panose="02020603050405020304" pitchFamily="18" charset="0"/>
            </a:endParaRPr>
          </a:p>
          <a:p>
            <a:pPr indent="0" algn="just">
              <a:lnSpc>
                <a:spcPts val="1413"/>
              </a:lnSpc>
            </a:pPr>
            <a:endParaRPr lang="en-US" altLang="en-US" sz="1400" dirty="0" smtClean="0">
              <a:latin typeface="Times New Roman" panose="02020603050405020304" pitchFamily="18" charset="0"/>
              <a:cs typeface="Times New Roman" panose="02020603050405020304" pitchFamily="18" charset="0"/>
            </a:endParaRPr>
          </a:p>
          <a:p>
            <a:pPr indent="0" algn="just">
              <a:lnSpc>
                <a:spcPts val="1413"/>
              </a:lnSpc>
            </a:pPr>
            <a:endParaRPr lang="en-US" altLang="en-US" sz="1400" dirty="0">
              <a:latin typeface="Times New Roman" panose="02020603050405020304" pitchFamily="18" charset="0"/>
              <a:cs typeface="Times New Roman" panose="02020603050405020304" pitchFamily="18" charset="0"/>
            </a:endParaRPr>
          </a:p>
          <a:p>
            <a:pPr indent="0" algn="just">
              <a:lnSpc>
                <a:spcPts val="1413"/>
              </a:lnSpc>
            </a:pPr>
            <a:endParaRPr lang="en-US" altLang="en-US" sz="1400" dirty="0" smtClean="0">
              <a:latin typeface="Times New Roman" panose="02020603050405020304" pitchFamily="18" charset="0"/>
              <a:cs typeface="Times New Roman" panose="02020603050405020304" pitchFamily="18" charset="0"/>
            </a:endParaRPr>
          </a:p>
          <a:p>
            <a:pPr indent="0" algn="just">
              <a:lnSpc>
                <a:spcPts val="1413"/>
              </a:lnSpc>
            </a:pPr>
            <a:endParaRPr lang="en-US" altLang="en-US" sz="1400" dirty="0">
              <a:latin typeface="Times New Roman" panose="02020603050405020304" pitchFamily="18" charset="0"/>
              <a:cs typeface="Times New Roman" panose="02020603050405020304" pitchFamily="18" charset="0"/>
            </a:endParaRPr>
          </a:p>
          <a:p>
            <a:pPr indent="0" algn="just">
              <a:lnSpc>
                <a:spcPts val="1413"/>
              </a:lnSpc>
            </a:pPr>
            <a:endParaRPr lang="en-US" altLang="en-US" sz="1400" dirty="0" smtClean="0">
              <a:latin typeface="Times New Roman" panose="02020603050405020304" pitchFamily="18" charset="0"/>
              <a:cs typeface="Times New Roman" panose="02020603050405020304" pitchFamily="18" charset="0"/>
            </a:endParaRPr>
          </a:p>
          <a:p>
            <a:pPr indent="0" algn="just">
              <a:lnSpc>
                <a:spcPts val="1413"/>
              </a:lnSpc>
            </a:pPr>
            <a:r>
              <a:rPr lang="en-US" altLang="en-US" sz="1400" dirty="0" smtClean="0">
                <a:latin typeface="Times New Roman" panose="02020603050405020304" pitchFamily="18" charset="0"/>
                <a:cs typeface="Times New Roman" panose="02020603050405020304" pitchFamily="18" charset="0"/>
              </a:rPr>
              <a:t>2</a:t>
            </a:r>
            <a:r>
              <a:rPr lang="en-US" altLang="en-US" sz="1400" dirty="0">
                <a:latin typeface="Times New Roman" panose="02020603050405020304" pitchFamily="18" charset="0"/>
                <a:cs typeface="Times New Roman" panose="02020603050405020304" pitchFamily="18" charset="0"/>
              </a:rPr>
              <a:t>. Requirements for the discharging state:</a:t>
            </a:r>
          </a:p>
          <a:p>
            <a:pPr marL="184150" indent="-171450" algn="just">
              <a:lnSpc>
                <a:spcPts val="1375"/>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Limit the max output current of the battery pack</a:t>
            </a:r>
          </a:p>
          <a:p>
            <a:pPr marL="184150" indent="-171450" algn="just">
              <a:lnSpc>
                <a:spcPts val="1375"/>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Avoid deeply discharging any cell</a:t>
            </a:r>
          </a:p>
          <a:p>
            <a:pPr marL="184150" indent="-171450" algn="just">
              <a:lnSpc>
                <a:spcPts val="1375"/>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Balance the cells during </a:t>
            </a:r>
            <a:r>
              <a:rPr lang="en-US" altLang="en-US" sz="1400" dirty="0" smtClean="0">
                <a:latin typeface="Times New Roman" panose="02020603050405020304" pitchFamily="18" charset="0"/>
                <a:cs typeface="Times New Roman" panose="02020603050405020304" pitchFamily="18" charset="0"/>
              </a:rPr>
              <a:t>discharge</a:t>
            </a:r>
            <a:endParaRPr lang="en-US" altLang="en-US" sz="1400" dirty="0">
              <a:latin typeface="Times New Roman" panose="02020603050405020304" pitchFamily="18" charset="0"/>
              <a:cs typeface="Times New Roman" panose="02020603050405020304" pitchFamily="18" charset="0"/>
            </a:endParaRPr>
          </a:p>
          <a:p>
            <a:pPr marL="184150" indent="-171450" algn="just">
              <a:lnSpc>
                <a:spcPts val="1413"/>
              </a:lnSpc>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Check the battery </a:t>
            </a:r>
            <a:r>
              <a:rPr lang="en-US" altLang="en-US" sz="1400" dirty="0" smtClean="0">
                <a:latin typeface="Times New Roman" panose="02020603050405020304" pitchFamily="18" charset="0"/>
                <a:cs typeface="Times New Roman" panose="02020603050405020304" pitchFamily="18" charset="0"/>
              </a:rPr>
              <a:t>temperature</a:t>
            </a:r>
            <a:endParaRPr lang="en-US" altLang="en-US" sz="1400" dirty="0">
              <a:latin typeface="Times New Roman" panose="02020603050405020304" pitchFamily="18" charset="0"/>
              <a:cs typeface="Times New Roman" panose="02020603050405020304" pitchFamily="18" charset="0"/>
            </a:endParaRPr>
          </a:p>
        </p:txBody>
      </p:sp>
      <p:sp>
        <p:nvSpPr>
          <p:cNvPr id="6" name="object 4"/>
          <p:cNvSpPr>
            <a:spLocks noChangeArrowheads="1"/>
          </p:cNvSpPr>
          <p:nvPr/>
        </p:nvSpPr>
        <p:spPr bwMode="auto">
          <a:xfrm>
            <a:off x="6461125" y="279144"/>
            <a:ext cx="5730875" cy="3014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Rectangle 6"/>
          <p:cNvSpPr/>
          <p:nvPr/>
        </p:nvSpPr>
        <p:spPr>
          <a:xfrm>
            <a:off x="6278562" y="3140242"/>
            <a:ext cx="6096000" cy="397673"/>
          </a:xfrm>
          <a:prstGeom prst="rect">
            <a:avLst/>
          </a:prstGeom>
        </p:spPr>
        <p:txBody>
          <a:bodyPr>
            <a:spAutoFit/>
          </a:bodyPr>
          <a:lstStyle/>
          <a:p>
            <a:pPr indent="0" algn="just">
              <a:lnSpc>
                <a:spcPts val="2763"/>
              </a:lnSpc>
            </a:pPr>
            <a:r>
              <a:rPr lang="en-US" altLang="en-US" sz="1200" dirty="0">
                <a:latin typeface="Times New Roman" panose="02020603050405020304" pitchFamily="18" charset="0"/>
                <a:cs typeface="Times New Roman" panose="02020603050405020304" pitchFamily="18" charset="0"/>
              </a:rPr>
              <a:t>FIGURE 2: Balancing Circuitry The requirements for control are split into two main sections:</a:t>
            </a:r>
          </a:p>
        </p:txBody>
      </p:sp>
    </p:spTree>
    <p:extLst>
      <p:ext uri="{BB962C8B-B14F-4D97-AF65-F5344CB8AC3E}">
        <p14:creationId xmlns:p14="http://schemas.microsoft.com/office/powerpoint/2010/main" val="3705887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645" y="768127"/>
            <a:ext cx="11434916" cy="4703852"/>
          </a:xfrm>
          <a:prstGeom prst="rect">
            <a:avLst/>
          </a:prstGeom>
        </p:spPr>
        <p:txBody>
          <a:bodyPr wrap="square">
            <a:spAutoFit/>
          </a:bodyPr>
          <a:lstStyle/>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analog multiplexer performs the voltage measurement of each cell and provides this information to the control MCU. The MCU runs a dedicated algorithm for correctly selecting a strong and weak cell, and determines which cell must be charged to equalize the SOC of </a:t>
            </a:r>
            <a:r>
              <a:rPr lang="en-US" altLang="en-US" dirty="0" smtClean="0">
                <a:latin typeface="Times New Roman" panose="02020603050405020304" pitchFamily="18" charset="0"/>
                <a:cs typeface="Times New Roman" panose="02020603050405020304" pitchFamily="18" charset="0"/>
              </a:rPr>
              <a:t>all </a:t>
            </a:r>
            <a:r>
              <a:rPr lang="en-US" altLang="en-US" dirty="0">
                <a:latin typeface="Times New Roman" panose="02020603050405020304" pitchFamily="18" charset="0"/>
                <a:cs typeface="Times New Roman" panose="02020603050405020304" pitchFamily="18" charset="0"/>
              </a:rPr>
              <a:t>the cells. The maximum and the minimum cell voltages are checked simultaneously. If all the cells are fully charged, the control MCU switches off the charging state.</a:t>
            </a:r>
          </a:p>
          <a:p>
            <a:r>
              <a:rPr lang="en-US" altLang="en-US" dirty="0">
                <a:latin typeface="Times New Roman" panose="02020603050405020304" pitchFamily="18" charset="0"/>
                <a:cs typeface="Times New Roman" panose="02020603050405020304" pitchFamily="18" charset="0"/>
              </a:rPr>
              <a:t>For the discharge state, the MCU periodically checks the voltage of each cell and the temperature of the whole battery. The current sourced from the battery is checked only if the protection module is included.</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This protection avoids a short circuit or an overcurrent condition of the whole battery pack. As in the charging state, the individual cell voltages are checked periodically. All values are compared and the weaker cells are charged. This algorithm equalizes the discharge state of all the cells to provide the most available power </a:t>
            </a:r>
            <a:r>
              <a:rPr lang="en-US" altLang="en-US" dirty="0" err="1" smtClean="0">
                <a:latin typeface="Times New Roman" panose="02020603050405020304" pitchFamily="18" charset="0"/>
                <a:cs typeface="Times New Roman" panose="02020603050405020304" pitchFamily="18" charset="0"/>
              </a:rPr>
              <a:t>fromQ</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battery pack. If most of the battery cells are at the low voltage limit, the MCU sends a warning signal through the external interface.</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This type of control of the charge distribution between all battery cells maintains the longest lifetime of the whole battery, maintains that the battery is charged with the highest amount of energy, and ensures that the battery can release the full energy to the appliance.</a:t>
            </a:r>
          </a:p>
          <a:p>
            <a:pPr>
              <a:lnSpc>
                <a:spcPts val="1375"/>
              </a:lnSpc>
            </a:pPr>
            <a:endParaRPr lang="en-US" alt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0645" y="254000"/>
            <a:ext cx="6637866"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Temperature Monitoring:-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814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5613" y="2723535"/>
            <a:ext cx="9645445" cy="646331"/>
          </a:xfrm>
          <a:prstGeom prst="rect">
            <a:avLst/>
          </a:prstGeom>
          <a:noFill/>
        </p:spPr>
        <p:txBody>
          <a:bodyPr wrap="square" rtlCol="0">
            <a:spAutoFit/>
          </a:bodyPr>
          <a:lstStyle/>
          <a:p>
            <a:r>
              <a:rPr lang="en-IN" sz="3600" dirty="0" smtClean="0"/>
              <a:t>PASSIVE CELL BALANCING SIMULATION CIRCUIT</a:t>
            </a:r>
            <a:endParaRPr lang="en-IN" sz="3600" dirty="0"/>
          </a:p>
        </p:txBody>
      </p:sp>
    </p:spTree>
    <p:extLst>
      <p:ext uri="{BB962C8B-B14F-4D97-AF65-F5344CB8AC3E}">
        <p14:creationId xmlns:p14="http://schemas.microsoft.com/office/powerpoint/2010/main" val="21456522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5655</TotalTime>
  <Words>836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Calibri Light</vt:lpstr>
      <vt:lpstr>Garamond</vt:lpstr>
      <vt:lpstr>Times New Roman</vt:lpstr>
      <vt:lpstr>Retrospect</vt:lpstr>
      <vt:lpstr>“Performance Analysis of Battery Management System used for Electrical Vehicles”  Minor Project Review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 cell balancing circuit </vt:lpstr>
      <vt:lpstr>Simulation Results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Battery Management System used for Electrical Vehicles” Minor Project Report  Submitted in Partial Fulfillment of the Requirements for the Degree of BACHELOR  OF  TECHNOLOGY IN  ELECTRICAL ENGINEERING</dc:title>
  <dc:creator>Pandya</dc:creator>
  <cp:lastModifiedBy>Pandya</cp:lastModifiedBy>
  <cp:revision>15</cp:revision>
  <dcterms:created xsi:type="dcterms:W3CDTF">2021-09-07T07:58:04Z</dcterms:created>
  <dcterms:modified xsi:type="dcterms:W3CDTF">2021-10-20T03:46:32Z</dcterms:modified>
</cp:coreProperties>
</file>