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FF3"/>
    <a:srgbClr val="C1E1EE"/>
    <a:srgbClr val="C1E1EC"/>
    <a:srgbClr val="C1E1F0"/>
    <a:srgbClr val="303A46"/>
    <a:srgbClr val="C1DFF3"/>
    <a:srgbClr val="2F3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F0F58-5060-4B9D-8A1E-3E6313D3F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E2B9B7-3983-4F68-87F6-A3807DD54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C550CD-B337-4CD9-BC20-A95E6C3B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7C96-3B71-4DBE-847D-370630917AB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DB0D52-7A78-4648-84C0-425054E1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B3D204-FD60-4C82-B8EE-13FDE85A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D78-567E-4C98-AF8C-42472C28E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96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9540C-84DB-4BA3-9D89-D2059AAC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EE7DC0-872D-447D-8350-5BFDBB80F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9AD670-9B52-4D01-83DC-5B3AC382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7C96-3B71-4DBE-847D-370630917AB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3799F1-4CC4-48FA-B905-042F32F7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614B95-6F0F-4870-AA90-B83F38A9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D78-567E-4C98-AF8C-42472C28E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30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09D19C-F336-4A39-9719-D53F13F94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0930F2-D7E0-403E-AA25-DEBBEB2EF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9D57C3-9C72-4709-B505-EC6E05F4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7C96-3B71-4DBE-847D-370630917AB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2DF5DF-FF3A-45DB-9E19-1913F099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161D1A-FF3A-449D-9BB6-8FD7F927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D78-567E-4C98-AF8C-42472C28E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24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F2B8A-8446-4BB4-AA75-C2B5986C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D8D04-4503-4D4E-B40C-39B78D05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E1F9C5-8F60-4EE4-B6FC-24DDB179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7C96-3B71-4DBE-847D-370630917AB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FB3875-E17A-4E04-9FF4-8FBD29DF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785727-0693-443D-8956-4EA56855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D78-567E-4C98-AF8C-42472C28E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15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86707-6D01-4DBF-9C95-DDA11F13D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30039F-55B6-4905-A109-CA7B26A8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39C76D-DC82-4A5C-BF58-8D0C404A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7C96-3B71-4DBE-847D-370630917AB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B2DACD-E567-457F-8012-8A0690CB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594E44-5D7C-4E62-9D6C-5F61E95B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D78-567E-4C98-AF8C-42472C28E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79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263D9-A20D-4364-BCBE-4FD1BCF1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ADAC57-887E-4815-953A-07C11801F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5419FA-1C54-4818-B2C8-DA027994B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6FBDB5-F311-4BA2-807E-DA901C2E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7C96-3B71-4DBE-847D-370630917AB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B68D68-20F4-44E5-AB5E-C33304D0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D1E25C-301F-4D11-B7A1-A298A824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D78-567E-4C98-AF8C-42472C28E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76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EDA96-D4F5-45CA-930D-2CBE584D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691CD1-7718-4E50-BEA5-6E066A0C4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602C23-E45F-4A00-9BB9-583C0F05B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999F2A-E978-4686-AB5B-8CB5879D8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2CFD0E-6169-4C6F-8F3D-A3CDD9526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11CC05-1FE2-4FCE-BA2B-575815ED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7C96-3B71-4DBE-847D-370630917AB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0AC648-F1E2-4103-A1B7-A268A130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6F5FE2-0982-48B3-930B-093C383E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D78-567E-4C98-AF8C-42472C28E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20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8B6F4-E964-47E8-8929-C3AD217A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AD952D-915D-4C4E-A9AE-3F3E01BA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7C96-3B71-4DBE-847D-370630917AB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1F8B8F-4E29-4226-805F-7DDABD16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B7C5CE-1911-405C-8040-28D7B3DE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D78-567E-4C98-AF8C-42472C28E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85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E0EC17-D408-4E23-9A94-7730FE99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7C96-3B71-4DBE-847D-370630917AB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DB17E9-5D71-4981-AE93-8BEF24EC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1497D8-22C5-4043-9B51-2792511B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D78-567E-4C98-AF8C-42472C28E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53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C69D4-3574-4302-89A1-122C2234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39F277-D1B4-4858-B72C-F895A5D43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BB611B-EFEA-425C-ACF1-02FDB04F2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C1BCB7-3858-4EB8-841F-7FA26867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7C96-3B71-4DBE-847D-370630917AB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8E5054-C7C1-4CC9-AE12-3F784F25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68DFD1-71E6-4899-9904-3CFAC287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D78-567E-4C98-AF8C-42472C28E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66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8D002-07D7-49FA-AD13-B1CB8E7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41C0827-DBE0-4DA5-A5C5-36E12CEE0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C9BD4F-2ADE-421B-B794-6869C295B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8A213E-F803-4FE2-9400-6A698171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7C96-3B71-4DBE-847D-370630917AB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D50BF2-980D-440C-9225-5A38DE9C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5EC8A6-71A8-4FB9-AD5E-A957828A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3BD78-567E-4C98-AF8C-42472C28E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23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00468-5F60-4086-803D-0F0BA202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B22F54-8651-4248-B011-86F675BCD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E3A30F-70D3-405F-BF17-7590FAAEC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47C96-3B71-4DBE-847D-370630917ABF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ED7ECA-9E4D-4037-AD6B-C5ADE4C27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066F5B-F807-4AD4-8717-18709D263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3BD78-567E-4C98-AF8C-42472C28E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17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AC6DE46-26C9-46D5-9136-065CE9D2A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0F8D0F-D9AC-4BD2-A116-49207659DFDA}"/>
              </a:ext>
            </a:extLst>
          </p:cNvPr>
          <p:cNvSpPr txBox="1"/>
          <p:nvPr/>
        </p:nvSpPr>
        <p:spPr>
          <a:xfrm>
            <a:off x="4997506" y="184618"/>
            <a:ext cx="80366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C1E1EC"/>
                </a:solidFill>
                <a:latin typeface="Bahnschrift" panose="020B0502040204020203" pitchFamily="34" charset="0"/>
              </a:rPr>
              <a:t>Проектирование и разработка информационной системы для автоматической генерации учебного расписания</a:t>
            </a:r>
          </a:p>
        </p:txBody>
      </p:sp>
      <p:pic>
        <p:nvPicPr>
          <p:cNvPr id="1026" name="Picture 2" descr="TypeScript — Википедия">
            <a:extLst>
              <a:ext uri="{FF2B5EF4-FFF2-40B4-BE49-F238E27FC236}">
                <a16:creationId xmlns:a16="http://schemas.microsoft.com/office/drawing/2014/main" id="{9BE6B4E3-A77C-4339-94D2-8A4090126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97" y="5127568"/>
            <a:ext cx="996462" cy="996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Visual Studio Code — Википедия">
            <a:extLst>
              <a:ext uri="{FF2B5EF4-FFF2-40B4-BE49-F238E27FC236}">
                <a16:creationId xmlns:a16="http://schemas.microsoft.com/office/drawing/2014/main" id="{8ACDE083-09C5-4805-B1EA-A538BBDF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7" y="4383153"/>
            <a:ext cx="1042964" cy="1042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ownload pgAdmin 4 for Mac | MacUpdate">
            <a:extLst>
              <a:ext uri="{FF2B5EF4-FFF2-40B4-BE49-F238E27FC236}">
                <a16:creationId xmlns:a16="http://schemas.microsoft.com/office/drawing/2014/main" id="{6CF9B85A-ADF9-48C2-BD90-09CDCA722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2" y="5625799"/>
            <a:ext cx="1115444" cy="1115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2ADF25BF-2448-4B03-AB37-83DC7E8EE1B7}"/>
              </a:ext>
            </a:extLst>
          </p:cNvPr>
          <p:cNvCxnSpPr>
            <a:cxnSpLocks/>
          </p:cNvCxnSpPr>
          <p:nvPr/>
        </p:nvCxnSpPr>
        <p:spPr>
          <a:xfrm flipH="1">
            <a:off x="385878" y="964998"/>
            <a:ext cx="3938028" cy="0"/>
          </a:xfrm>
          <a:prstGeom prst="line">
            <a:avLst/>
          </a:prstGeom>
          <a:ln w="76200">
            <a:solidFill>
              <a:srgbClr val="303A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Next.js | Drupal.org">
            <a:extLst>
              <a:ext uri="{FF2B5EF4-FFF2-40B4-BE49-F238E27FC236}">
                <a16:creationId xmlns:a16="http://schemas.microsoft.com/office/drawing/2014/main" id="{92EC920D-A66D-440D-8AE8-DD3E1178A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2" y="168219"/>
            <a:ext cx="996462" cy="996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otai, primitive and flexible state management for React">
            <a:extLst>
              <a:ext uri="{FF2B5EF4-FFF2-40B4-BE49-F238E27FC236}">
                <a16:creationId xmlns:a16="http://schemas.microsoft.com/office/drawing/2014/main" id="{3C0B435C-4279-4E53-8BCB-83882AE82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53" y="184618"/>
            <a:ext cx="1124839" cy="1024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ile:Tailwind CSS Logo.svg - Wikimedia Commons">
            <a:extLst>
              <a:ext uri="{FF2B5EF4-FFF2-40B4-BE49-F238E27FC236}">
                <a16:creationId xmlns:a16="http://schemas.microsoft.com/office/drawing/2014/main" id="{4EA2B747-D0AF-4C8E-AF91-8B698B5CA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971" y="315099"/>
            <a:ext cx="1148886" cy="702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941A72D6-3599-495E-80E1-AE4FEE5EA52A}"/>
              </a:ext>
            </a:extLst>
          </p:cNvPr>
          <p:cNvCxnSpPr>
            <a:cxnSpLocks/>
          </p:cNvCxnSpPr>
          <p:nvPr/>
        </p:nvCxnSpPr>
        <p:spPr>
          <a:xfrm flipH="1">
            <a:off x="396611" y="2142117"/>
            <a:ext cx="3886098" cy="0"/>
          </a:xfrm>
          <a:prstGeom prst="line">
            <a:avLst/>
          </a:prstGeom>
          <a:ln w="76200">
            <a:solidFill>
              <a:srgbClr val="303A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Getting Started with NestJS. How to build web services with… | by Kenneth  Reilly | ITNEXT">
            <a:extLst>
              <a:ext uri="{FF2B5EF4-FFF2-40B4-BE49-F238E27FC236}">
                <a16:creationId xmlns:a16="http://schemas.microsoft.com/office/drawing/2014/main" id="{BC0B06AE-C0BD-4FD8-9663-920676D687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5" t="18306" r="35400" b="20261"/>
          <a:stretch/>
        </p:blipFill>
        <p:spPr bwMode="auto">
          <a:xfrm>
            <a:off x="2650548" y="1356074"/>
            <a:ext cx="881197" cy="922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isma Logo (52721) - PNG Logo Vector Brand Downloads (SVG, EPS)">
            <a:extLst>
              <a:ext uri="{FF2B5EF4-FFF2-40B4-BE49-F238E27FC236}">
                <a16:creationId xmlns:a16="http://schemas.microsoft.com/office/drawing/2014/main" id="{B863498C-A2C2-4AC3-8BF6-229BFBA0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29" y="1289889"/>
            <a:ext cx="833552" cy="1011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00EB9C2-335E-467F-9C3D-5E35875CAA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27553" y="1407560"/>
            <a:ext cx="922319" cy="92231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EE9010E8-6C37-488B-B589-780B1076B9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6499" y="151274"/>
            <a:ext cx="1042963" cy="1042963"/>
          </a:xfrm>
          <a:prstGeom prst="rect">
            <a:avLst/>
          </a:prstGeom>
        </p:spPr>
      </p:pic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BA53186F-EF4C-4E06-AB79-5ECAD9A66589}"/>
              </a:ext>
            </a:extLst>
          </p:cNvPr>
          <p:cNvSpPr/>
          <p:nvPr/>
        </p:nvSpPr>
        <p:spPr>
          <a:xfrm>
            <a:off x="9131083" y="5333656"/>
            <a:ext cx="2915143" cy="1254807"/>
          </a:xfrm>
          <a:prstGeom prst="roundRect">
            <a:avLst/>
          </a:prstGeom>
          <a:solidFill>
            <a:srgbClr val="303A46"/>
          </a:solidFill>
          <a:ln w="76200">
            <a:solidFill>
              <a:srgbClr val="C1E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743287-5440-4C56-918B-0397901D620B}"/>
              </a:ext>
            </a:extLst>
          </p:cNvPr>
          <p:cNvSpPr txBox="1"/>
          <p:nvPr/>
        </p:nvSpPr>
        <p:spPr>
          <a:xfrm>
            <a:off x="9164805" y="5689956"/>
            <a:ext cx="2837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C1E1EC"/>
                </a:solidFill>
                <a:latin typeface="Bahnschrift" panose="020B0502040204020203" pitchFamily="34" charset="0"/>
              </a:rPr>
              <a:t>Обратная связь</a:t>
            </a:r>
          </a:p>
        </p:txBody>
      </p:sp>
      <p:sp>
        <p:nvSpPr>
          <p:cNvPr id="68" name="Прямоугольник: скругленные углы 67">
            <a:extLst>
              <a:ext uri="{FF2B5EF4-FFF2-40B4-BE49-F238E27FC236}">
                <a16:creationId xmlns:a16="http://schemas.microsoft.com/office/drawing/2014/main" id="{92567AC6-44AE-40DF-859C-78F8A26867BC}"/>
              </a:ext>
            </a:extLst>
          </p:cNvPr>
          <p:cNvSpPr/>
          <p:nvPr/>
        </p:nvSpPr>
        <p:spPr>
          <a:xfrm>
            <a:off x="6218179" y="5333656"/>
            <a:ext cx="2915143" cy="1254807"/>
          </a:xfrm>
          <a:prstGeom prst="roundRect">
            <a:avLst/>
          </a:prstGeom>
          <a:solidFill>
            <a:srgbClr val="303A46"/>
          </a:solidFill>
          <a:ln w="76200">
            <a:solidFill>
              <a:srgbClr val="C1E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0E25B0-1D69-4FC1-8131-B9CA1C2BEF08}"/>
              </a:ext>
            </a:extLst>
          </p:cNvPr>
          <p:cNvSpPr txBox="1"/>
          <p:nvPr/>
        </p:nvSpPr>
        <p:spPr>
          <a:xfrm>
            <a:off x="6174498" y="5545560"/>
            <a:ext cx="2863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C1E1EC"/>
                </a:solidFill>
                <a:latin typeface="Bahnschrift" panose="020B0502040204020203" pitchFamily="34" charset="0"/>
              </a:rPr>
              <a:t>Генерирование расписание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3BC7433-8574-4493-9E6F-DB390BB56C15}"/>
              </a:ext>
            </a:extLst>
          </p:cNvPr>
          <p:cNvPicPr/>
          <p:nvPr/>
        </p:nvPicPr>
        <p:blipFill rotWithShape="1">
          <a:blip r:embed="rId15"/>
          <a:srcRect b="12096"/>
          <a:stretch/>
        </p:blipFill>
        <p:spPr bwMode="auto">
          <a:xfrm>
            <a:off x="6174498" y="2520268"/>
            <a:ext cx="5917565" cy="2293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76200">
            <a:solidFill>
              <a:srgbClr val="C0DFF3"/>
            </a:solidFill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00295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New</dc:creator>
  <cp:lastModifiedBy>New</cp:lastModifiedBy>
  <cp:revision>9</cp:revision>
  <dcterms:created xsi:type="dcterms:W3CDTF">2025-04-09T16:55:40Z</dcterms:created>
  <dcterms:modified xsi:type="dcterms:W3CDTF">2025-06-09T05:01:26Z</dcterms:modified>
</cp:coreProperties>
</file>