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5" r:id="rId9"/>
    <p:sldId id="267" r:id="rId10"/>
    <p:sldId id="263" r:id="rId11"/>
    <p:sldId id="268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AEF42-C982-AE5B-B6A2-543F0B1B4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936025-EE38-E102-7FE0-433EAF29E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5C7B59-1445-BB7F-178E-5F8B3585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C3-9738-4794-8915-3B51DE1B3654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7726F-4D61-25DD-1C16-681ABDC1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573BF6-2666-98AB-3260-0B2FAD3B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BC07-4BAD-4BB6-9E72-AC7846968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11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3DF88-E367-9783-DB6B-3B5F6CDA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814B54-3CBA-22D7-3C50-09163BF11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1F0AF-74EA-5F4E-A5EF-B273F141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C3-9738-4794-8915-3B51DE1B3654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E55E7-83FC-4634-9D37-A56856B0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05E3E-1E50-5F1F-5343-8620F97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BC07-4BAD-4BB6-9E72-AC7846968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86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77169B-E98B-44B7-7C07-C01FB585C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E95A38-6BBA-431F-114E-C4241A5CD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9C0FC2-8196-1F87-0105-1444F687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C3-9738-4794-8915-3B51DE1B3654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781125-AA97-620D-C08A-DDB827D3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9E803-D6FC-7D4A-B190-F7CE1798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BC07-4BAD-4BB6-9E72-AC7846968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96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E2BE6-01FE-B601-D075-CCBA97B2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9A9FE6-CF94-35C3-F44F-875B16B15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A60E66-3ECF-2B41-7ECD-73B7D61F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C3-9738-4794-8915-3B51DE1B3654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63343-ACF0-3018-2A45-F8A04584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717CF7-8FC0-C74F-16D6-4830ED43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BC07-4BAD-4BB6-9E72-AC7846968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15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9CAF2-E1D2-D19E-7C03-1D989A33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CA5840-48D7-D744-6554-7438281FA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783044-AE17-A214-F735-4A01C1E8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C3-9738-4794-8915-3B51DE1B3654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BECCAC-6E78-2C28-F0C3-CBB8AF57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AB81ED-1F87-2BCF-C49F-980391F3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BC07-4BAD-4BB6-9E72-AC7846968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21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379A0-21B7-FC7D-C71A-C7D6D43C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1ECFBF-F59B-B527-9771-BB773B46C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02EEDE-620F-C93C-4A0D-0E36635FE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3A4A1-3528-C6AC-13DF-7C4418A1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C3-9738-4794-8915-3B51DE1B3654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F2EE2C-B832-6D8E-C0D2-C3FAB6E4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8499FB-B828-8C83-A7EF-87246538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BC07-4BAD-4BB6-9E72-AC7846968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1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C649F-2931-076C-ED07-8A45ED0F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EDD647-D190-D4EB-E258-F5462103F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4A913F-7120-0671-AD46-7BD811F59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9DB162-484A-31E1-831E-9C18C503B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0C1DC4-0E94-D97A-419B-8921B0E1E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616C78-6A94-7243-36C3-2A889E40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C3-9738-4794-8915-3B51DE1B3654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51733B-3559-50DF-98AD-32FB0FA8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780C14-E2A0-F11B-55CB-EAEB1A23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BC07-4BAD-4BB6-9E72-AC7846968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34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0BB24-7C1C-B756-1EF1-FC529E53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3F9DBF-DCE6-04EB-7947-C282E1AE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C3-9738-4794-8915-3B51DE1B3654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676366-A905-DE26-49BA-1FA12C65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289590-04B8-4C99-7B04-0A1C51B1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BC07-4BAD-4BB6-9E72-AC7846968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87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0D161A-1550-419F-BF30-B7C6273F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C3-9738-4794-8915-3B51DE1B3654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2768D7-109E-D520-19D9-636F22A0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FCE3FD-A438-3443-03DB-EA1A993C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BC07-4BAD-4BB6-9E72-AC7846968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02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F381A-8DBF-B8CA-5507-AAFF7E3E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9D881-8DCC-D6C8-2154-B886EE66F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720FDA-8652-2F39-0823-75D164F86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BE655B-2046-8187-00CC-8BB32A53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C3-9738-4794-8915-3B51DE1B3654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36001E-C05F-D977-951B-E4A2D8C8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DB4671-5780-8525-98F8-1E96A54C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BC07-4BAD-4BB6-9E72-AC7846968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56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256DD-5CFA-182C-DDF9-ED7F8E03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BDC942-3C63-D13E-A29C-D6F58F65B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33CCBC-241E-0CA5-3F7B-EEA1E5938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AA277A-B94D-E83E-C898-54C3D42B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C3-9738-4794-8915-3B51DE1B3654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EB92AF-95BE-AA21-1477-D3C7F459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7ADBA3-FB51-48F4-FDD2-A445D2E7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BC07-4BAD-4BB6-9E72-AC7846968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17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9B4B8D-8285-B5BC-7205-3C21383F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01AE2-294D-2D48-7404-4961B882C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924246-4713-166C-E140-84BD206FE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B84C3-9738-4794-8915-3B51DE1B3654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A03A6E-1A31-09A6-F617-B21D756D2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6545FD-7ABC-8EB3-602B-11F9A9961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BC07-4BAD-4BB6-9E72-AC7846968B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94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FE893-5C45-D340-31C7-293486909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05784"/>
          </a:xfrm>
        </p:spPr>
        <p:txBody>
          <a:bodyPr>
            <a:normAutofit/>
          </a:bodyPr>
          <a:lstStyle/>
          <a:p>
            <a:r>
              <a:rPr lang="de-DE" dirty="0"/>
              <a:t>Projektarbeit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Zeritifikatsverifikation</a:t>
            </a:r>
            <a:r>
              <a:rPr lang="de-DE" dirty="0"/>
              <a:t> mittels Blockchain im Bildungswesen</a:t>
            </a:r>
          </a:p>
        </p:txBody>
      </p:sp>
    </p:spTree>
    <p:extLst>
      <p:ext uri="{BB962C8B-B14F-4D97-AF65-F5344CB8AC3E}">
        <p14:creationId xmlns:p14="http://schemas.microsoft.com/office/powerpoint/2010/main" val="168740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364BB-99DE-35A2-D3C4-B0D2F7CD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Konzeptevaluation - EMREX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E537D-5FB6-6A0A-1214-3A816932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799" cy="4351338"/>
          </a:xfrm>
        </p:spPr>
        <p:txBody>
          <a:bodyPr/>
          <a:lstStyle/>
          <a:p>
            <a:r>
              <a:rPr lang="de-DE" dirty="0"/>
              <a:t>EMREX System ermöglicht Austausch von akademischen Bildungszertifikaten</a:t>
            </a:r>
          </a:p>
          <a:p>
            <a:r>
              <a:rPr lang="de-DE" dirty="0"/>
              <a:t>EMREX Client stellt die Schnittstelle für den User da</a:t>
            </a:r>
          </a:p>
          <a:p>
            <a:r>
              <a:rPr lang="de-DE" dirty="0"/>
              <a:t>EMREX Contact Point ruft Zertifikate von Bildungszertifikaten ab</a:t>
            </a:r>
          </a:p>
          <a:p>
            <a:r>
              <a:rPr lang="de-DE" dirty="0"/>
              <a:t>EMREX Registry findet den zuständigen Contact Point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Screenshot, Text, Diagramm, Schrift enthält.&#10;&#10;Automatisch generierte Beschreibung">
            <a:extLst>
              <a:ext uri="{FF2B5EF4-FFF2-40B4-BE49-F238E27FC236}">
                <a16:creationId xmlns:a16="http://schemas.microsoft.com/office/drawing/2014/main" id="{7D484718-14E1-AE06-95F8-92E0B6E2D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42" y="1690688"/>
            <a:ext cx="61095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4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B14D9-4B62-3451-A6CB-820DB143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Konzeptevaluation - EMREX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4A2C2F-E9C3-E7C7-1179-B34994FD8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Effizienz:</a:t>
            </a:r>
          </a:p>
          <a:p>
            <a:pPr lvl="1"/>
            <a:r>
              <a:rPr lang="de-DE" dirty="0"/>
              <a:t>Blockchain: Zwei Abfragen für die Verifikation eines Zertifikats</a:t>
            </a:r>
          </a:p>
          <a:p>
            <a:pPr lvl="1"/>
            <a:r>
              <a:rPr lang="de-DE" dirty="0"/>
              <a:t>EMREX: Eine Abfrage trägt alle Zertifikate zusammen</a:t>
            </a:r>
          </a:p>
          <a:p>
            <a:r>
              <a:rPr lang="de-DE" dirty="0"/>
              <a:t>Skalierbarkeit</a:t>
            </a:r>
          </a:p>
          <a:p>
            <a:pPr lvl="1"/>
            <a:r>
              <a:rPr lang="de-DE" dirty="0"/>
              <a:t>Blockchain: Blockchain und Server müssen erweitert werden</a:t>
            </a:r>
          </a:p>
          <a:p>
            <a:pPr lvl="1"/>
            <a:r>
              <a:rPr lang="de-DE" dirty="0"/>
              <a:t>EMREX: Die Datenbank der Zertifikatsausstellers muss erweitert werden</a:t>
            </a:r>
          </a:p>
          <a:p>
            <a:r>
              <a:rPr lang="de-DE" dirty="0"/>
              <a:t>Funktionalität</a:t>
            </a:r>
          </a:p>
          <a:p>
            <a:pPr lvl="1"/>
            <a:r>
              <a:rPr lang="de-DE" dirty="0"/>
              <a:t>Blockchain: Alle Funktionalitäten wurden erfüllt</a:t>
            </a:r>
          </a:p>
          <a:p>
            <a:pPr lvl="1"/>
            <a:r>
              <a:rPr lang="de-DE" dirty="0"/>
              <a:t>EMREX: Hauptsächlich für den Austausch zwischen Unis und Schulen entwickelt</a:t>
            </a:r>
          </a:p>
        </p:txBody>
      </p:sp>
    </p:spTree>
    <p:extLst>
      <p:ext uri="{BB962C8B-B14F-4D97-AF65-F5344CB8AC3E}">
        <p14:creationId xmlns:p14="http://schemas.microsoft.com/office/powerpoint/2010/main" val="33194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6D934-6DB5-1903-C52C-A3B31381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7E8B7-9234-D74F-8C3D-ADF06182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Überarbeitung des aktuellen Systems ist sinnvoll</a:t>
            </a:r>
          </a:p>
          <a:p>
            <a:r>
              <a:rPr lang="de-DE" dirty="0"/>
              <a:t>Blockchain stellt eher ein Hindernis da</a:t>
            </a:r>
          </a:p>
          <a:p>
            <a:r>
              <a:rPr lang="de-DE" dirty="0"/>
              <a:t>EMREX System stellt solide Basis für eine Überarbeitung dar</a:t>
            </a:r>
          </a:p>
        </p:txBody>
      </p:sp>
    </p:spTree>
    <p:extLst>
      <p:ext uri="{BB962C8B-B14F-4D97-AF65-F5344CB8AC3E}">
        <p14:creationId xmlns:p14="http://schemas.microsoft.com/office/powerpoint/2010/main" val="286572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CB10E-3B50-0CBE-C273-74D57441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6F02B1-1B52-4573-4361-EDE14D0D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Ist-Zustandsbewertung</a:t>
            </a:r>
          </a:p>
          <a:p>
            <a:r>
              <a:rPr lang="de-DE" dirty="0"/>
              <a:t>Rechtliche Grundlagen</a:t>
            </a:r>
          </a:p>
          <a:p>
            <a:r>
              <a:rPr lang="de-DE" dirty="0"/>
              <a:t>Anforderungen</a:t>
            </a:r>
          </a:p>
          <a:p>
            <a:r>
              <a:rPr lang="de-DE" dirty="0"/>
              <a:t>Konzeptvorstellung</a:t>
            </a:r>
          </a:p>
          <a:p>
            <a:r>
              <a:rPr lang="de-DE" dirty="0"/>
              <a:t>Konzeptevaluation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523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94FC3-1F0C-43FB-4375-4764C126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Ist-Zustandsbewertung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EC6AB1-8F5F-0196-E0AA-CA1655D0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42722" cy="4351338"/>
          </a:xfrm>
        </p:spPr>
        <p:txBody>
          <a:bodyPr/>
          <a:lstStyle/>
          <a:p>
            <a:r>
              <a:rPr lang="de-DE" dirty="0"/>
              <a:t>Manuelle Verifikation</a:t>
            </a:r>
          </a:p>
          <a:p>
            <a:r>
              <a:rPr lang="de-DE" dirty="0"/>
              <a:t>Fälschungsrisiko</a:t>
            </a:r>
          </a:p>
          <a:p>
            <a:r>
              <a:rPr lang="de-DE" dirty="0"/>
              <a:t>Ineffizienz</a:t>
            </a:r>
          </a:p>
          <a:p>
            <a:r>
              <a:rPr lang="de-DE" dirty="0"/>
              <a:t>Zertifikat nur in Papierform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4D30FA-7ABA-3B88-846F-8FA641C8A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31123" cy="41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1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D438D-90C8-6ED6-04A4-E3F58DF3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Rechtliche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4F032-A611-A7B8-69EC-EDFA3AE09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DSGVO regelt den Schutz von personenbezogenen Daten von EU-Bürgern</a:t>
            </a:r>
          </a:p>
          <a:p>
            <a:r>
              <a:rPr lang="de-DE" dirty="0"/>
              <a:t>DSGVO gewährt das Recht auf Löschung</a:t>
            </a:r>
          </a:p>
          <a:p>
            <a:r>
              <a:rPr lang="de-DE" dirty="0"/>
              <a:t>Personenbezogene Daten müssen anonymisiert werden</a:t>
            </a:r>
          </a:p>
        </p:txBody>
      </p:sp>
    </p:spTree>
    <p:extLst>
      <p:ext uri="{BB962C8B-B14F-4D97-AF65-F5344CB8AC3E}">
        <p14:creationId xmlns:p14="http://schemas.microsoft.com/office/powerpoint/2010/main" val="423113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68303-5A72-24F9-9EB6-1430E26B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811449-792C-8ED5-E3D3-0831E799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Erfüllung der DSGVO</a:t>
            </a:r>
          </a:p>
          <a:p>
            <a:r>
              <a:rPr lang="de-DE" dirty="0"/>
              <a:t>Anforderungen erhoben durch Interviews</a:t>
            </a:r>
          </a:p>
          <a:p>
            <a:pPr lvl="1"/>
            <a:r>
              <a:rPr lang="de-DE" dirty="0"/>
              <a:t>Zertifikatsaussteller</a:t>
            </a:r>
          </a:p>
          <a:p>
            <a:pPr lvl="1"/>
            <a:r>
              <a:rPr lang="de-DE" dirty="0"/>
              <a:t>Zertifikatsinhaber</a:t>
            </a:r>
          </a:p>
          <a:p>
            <a:pPr lvl="1"/>
            <a:r>
              <a:rPr lang="de-DE" dirty="0"/>
              <a:t>Anwendende Institution</a:t>
            </a:r>
          </a:p>
          <a:p>
            <a:r>
              <a:rPr lang="de-DE" dirty="0"/>
              <a:t>Elektronische Weiterleitung von Zertifikaten</a:t>
            </a:r>
          </a:p>
          <a:p>
            <a:r>
              <a:rPr lang="de-DE" dirty="0"/>
              <a:t>Automatische Verifikation</a:t>
            </a:r>
          </a:p>
          <a:p>
            <a:r>
              <a:rPr lang="de-DE" dirty="0"/>
              <a:t>Effiziente Verarbeitung von Daten bei Bewerbungen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27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BD98A-2163-0700-96D9-95046F48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9DB2D7-FACC-ED78-B562-3E5D262F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3-teiliges System bestehend aus</a:t>
            </a:r>
          </a:p>
          <a:p>
            <a:pPr lvl="1"/>
            <a:r>
              <a:rPr lang="de-DE" dirty="0"/>
              <a:t>Blockchain</a:t>
            </a:r>
          </a:p>
          <a:p>
            <a:pPr lvl="1"/>
            <a:r>
              <a:rPr lang="de-DE" dirty="0"/>
              <a:t>Framework zur Zertifikatserstellung</a:t>
            </a:r>
          </a:p>
          <a:p>
            <a:pPr lvl="1"/>
            <a:r>
              <a:rPr lang="de-DE" dirty="0"/>
              <a:t>Website zur Zertifikatsverifikation</a:t>
            </a:r>
          </a:p>
        </p:txBody>
      </p:sp>
    </p:spTree>
    <p:extLst>
      <p:ext uri="{BB962C8B-B14F-4D97-AF65-F5344CB8AC3E}">
        <p14:creationId xmlns:p14="http://schemas.microsoft.com/office/powerpoint/2010/main" val="269188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61073-98B2-3104-6638-D84F2D79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Blockchain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7C1944-8E7C-B869-0F86-026B70F49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Konsortium Blockchain betrieben von Bildungseinrichtungen</a:t>
            </a:r>
          </a:p>
          <a:p>
            <a:r>
              <a:rPr lang="de-DE" dirty="0"/>
              <a:t>Konsortium Manager verwaltet die Blockchain</a:t>
            </a:r>
          </a:p>
          <a:p>
            <a:r>
              <a:rPr lang="de-DE" dirty="0"/>
              <a:t>Blockchain Block beinhaltet eine Referenz auf eine PDF-Datei auf einem FTP-Server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633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F39F4-D9B0-3BF5-C66E-01F9B711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Website zur Zertifikatsverifikation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9902C-5BC0-D3A0-0F9E-C3034CD5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5126" cy="4667250"/>
          </a:xfrm>
        </p:spPr>
        <p:txBody>
          <a:bodyPr/>
          <a:lstStyle/>
          <a:p>
            <a:r>
              <a:rPr lang="de-DE" dirty="0"/>
              <a:t>Website wird von einer zentralen Kontrollinstanz betrieben</a:t>
            </a:r>
          </a:p>
          <a:p>
            <a:r>
              <a:rPr lang="de-DE" dirty="0"/>
              <a:t>IP-Adresse Tabelle wird von Kontrollinstanz bereitgestellt</a:t>
            </a:r>
          </a:p>
        </p:txBody>
      </p:sp>
      <p:pic>
        <p:nvPicPr>
          <p:cNvPr id="7" name="Grafik 6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1C8C7A78-C754-4DBB-7D74-3A09F2195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253" y="484891"/>
            <a:ext cx="3587669" cy="600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8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0604F-3DAF-EF17-94E8-42841854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 zur Zertifikatserstellung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F7F0E6-FDE8-C06C-9E68-D1E515093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Zertifikat wird als PDF verschlüsselt gespeichert</a:t>
            </a:r>
          </a:p>
          <a:p>
            <a:r>
              <a:rPr lang="de-DE" dirty="0"/>
              <a:t>Relevante Daten werden mit dem ELMO-Standard eingebettet</a:t>
            </a:r>
          </a:p>
          <a:p>
            <a:r>
              <a:rPr lang="de-DE" dirty="0"/>
              <a:t>Zertifikataussteller speichert die Zertifikate auf dem eigenen Server</a:t>
            </a:r>
          </a:p>
          <a:p>
            <a:r>
              <a:rPr lang="de-DE" dirty="0"/>
              <a:t>Hashwert des Zertifikats wird mit einer Standard Hashfunktion berechnet</a:t>
            </a:r>
          </a:p>
          <a:p>
            <a:r>
              <a:rPr lang="de-DE" dirty="0"/>
              <a:t>Referenz auf das Zertifikat wird in die Blockchain geschrieben</a:t>
            </a:r>
          </a:p>
          <a:p>
            <a:r>
              <a:rPr lang="de-DE" dirty="0"/>
              <a:t>Langzeitspeicherung mit M-DISC und PDF/A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43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285</Words>
  <Application>Microsoft Office PowerPoint</Application>
  <PresentationFormat>Breitbild</PresentationFormat>
  <Paragraphs>64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Projektarbeit  Zeritifikatsverifikation mittels Blockchain im Bildungswesen</vt:lpstr>
      <vt:lpstr>Gliederung</vt:lpstr>
      <vt:lpstr>Ist-Zustandsbewertung</vt:lpstr>
      <vt:lpstr>Rechtliche Grundlagen</vt:lpstr>
      <vt:lpstr>Anforderungen</vt:lpstr>
      <vt:lpstr>Konzeptvorstellung</vt:lpstr>
      <vt:lpstr>Blockchain</vt:lpstr>
      <vt:lpstr>Website zur Zertifikatsverifikation</vt:lpstr>
      <vt:lpstr>Framework zur Zertifikatserstellung</vt:lpstr>
      <vt:lpstr>Konzeptevaluation - EMREX</vt:lpstr>
      <vt:lpstr>Konzeptevaluation - EMREX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Zeritifikats</dc:title>
  <dc:creator>Jan Lano</dc:creator>
  <cp:lastModifiedBy>Jan Lano</cp:lastModifiedBy>
  <cp:revision>181</cp:revision>
  <dcterms:created xsi:type="dcterms:W3CDTF">2023-10-09T19:06:37Z</dcterms:created>
  <dcterms:modified xsi:type="dcterms:W3CDTF">2023-10-11T07:56:22Z</dcterms:modified>
</cp:coreProperties>
</file>