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685800" y="685800"/>
            <a:ext cx="54863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Relationship Id="rId3" Type="http://schemas.openxmlformats.org/officeDocument/2006/relationships/image" Target="../media/image0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5.png"/><Relationship Id="rId3" Type="http://schemas.openxmlformats.org/officeDocument/2006/relationships/image" Target="../media/image0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827305"/>
            <a:ext cx="8520600" cy="228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3149027"/>
            <a:ext cx="8520600" cy="880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29027"/>
            <a:ext cx="8520600" cy="2181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v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ripe_bkg.png" id="55" name="Shape 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913"/>
            <a:ext cx="9144000" cy="57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775" y="741952"/>
            <a:ext cx="2079600" cy="8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7133338" y="4157525"/>
            <a:ext cx="15294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Arial"/>
              <a:buNone/>
            </a:pPr>
            <a:r>
              <a:rPr b="0" i="1" lang="en-US" sz="2000" u="none" cap="none" strike="noStrike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Success Together</a:t>
            </a:r>
            <a:r>
              <a:rPr b="0" baseline="30000" i="1" lang="en-US" sz="1800" u="none" cap="none" strike="noStrike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®</a:t>
            </a:r>
          </a:p>
          <a:p>
            <a:pPr indent="0" lvl="0" marL="0" marR="0" rt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59DD9"/>
              </a:buClr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B3B3B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862012" y="3770312"/>
            <a:ext cx="64122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  <a:defRPr b="0" i="0" sz="16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862012" y="2140841"/>
            <a:ext cx="64314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9ABD2"/>
              </a:buClr>
              <a:buFont typeface="Arial"/>
              <a:buNone/>
              <a:defRPr b="0" i="0" sz="25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862012" y="2607489"/>
            <a:ext cx="64314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9ABD2"/>
              </a:buClr>
              <a:buFont typeface="Arial"/>
              <a:buNone/>
              <a:defRPr b="0" i="0" sz="20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ontent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8492945" y="4893055"/>
            <a:ext cx="651000" cy="822000"/>
          </a:xfrm>
          <a:prstGeom prst="triangle">
            <a:avLst>
              <a:gd fmla="val 100000" name="adj"/>
            </a:avLst>
          </a:prstGeom>
          <a:solidFill>
            <a:srgbClr val="74174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8737" lvl="0" marL="1666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5725" lvl="1" marL="6286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Noto Sans Symbols"/>
              <a:buChar char="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1079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54305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39700" lvl="4" marL="2057400" marR="0" rtl="0" algn="l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1371600" y="172091"/>
            <a:ext cx="64644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9ABD2"/>
              </a:buClr>
              <a:buFont typeface="Arial"/>
              <a:buNone/>
              <a:defRPr b="0" i="0" sz="2500" u="none" cap="none" strike="noStrik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/>
        </p:nvSpPr>
        <p:spPr>
          <a:xfrm>
            <a:off x="76200" y="5435548"/>
            <a:ext cx="2438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b="0" i="0" lang="en-US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UNITED STATES        CHILE        INDIA 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3352801" y="5435548"/>
            <a:ext cx="2438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b="0" i="0" lang="en-US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NISUM.COM</a:t>
            </a: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b="0" i="0" lang="en-US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7823200" y="5435548"/>
            <a:ext cx="12699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b="0" i="0" lang="en-US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P.  </a:t>
            </a:r>
            <a:fld id="{00000000-1234-1234-1234-123412341234}" type="slidenum">
              <a:rPr b="0" i="0" lang="en-US" sz="800" u="none" cap="none" strike="noStrik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</a:p>
        </p:txBody>
      </p:sp>
      <p:pic>
        <p:nvPicPr>
          <p:cNvPr descr="title_graphic.png" id="68" name="Shape 68"/>
          <p:cNvPicPr preferRelativeResize="0"/>
          <p:nvPr/>
        </p:nvPicPr>
        <p:blipFill rotWithShape="1">
          <a:blip r:embed="rId2">
            <a:alphaModFix/>
          </a:blip>
          <a:srcRect b="9115" l="0" r="0" t="0"/>
          <a:stretch/>
        </p:blipFill>
        <p:spPr>
          <a:xfrm>
            <a:off x="-12330" y="400752"/>
            <a:ext cx="1197900" cy="4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/>
          <p:nvPr/>
        </p:nvSpPr>
        <p:spPr>
          <a:xfrm>
            <a:off x="-12330" y="840055"/>
            <a:ext cx="1197900" cy="36300"/>
          </a:xfrm>
          <a:prstGeom prst="rect">
            <a:avLst/>
          </a:prstGeom>
          <a:solidFill>
            <a:srgbClr val="3C9BC7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5411" y="226267"/>
            <a:ext cx="727200" cy="3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/>
          <p:nvPr/>
        </p:nvSpPr>
        <p:spPr>
          <a:xfrm>
            <a:off x="-12330" y="400752"/>
            <a:ext cx="234300" cy="439200"/>
          </a:xfrm>
          <a:prstGeom prst="rect">
            <a:avLst/>
          </a:prstGeom>
          <a:solidFill>
            <a:srgbClr val="74174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Shape 72"/>
          <p:cNvGrpSpPr/>
          <p:nvPr/>
        </p:nvGrpSpPr>
        <p:grpSpPr>
          <a:xfrm>
            <a:off x="912702" y="5514991"/>
            <a:ext cx="73032" cy="72465"/>
            <a:chOff x="7083971" y="2261658"/>
            <a:chExt cx="877800" cy="879432"/>
          </a:xfrm>
        </p:grpSpPr>
        <p:sp>
          <p:nvSpPr>
            <p:cNvPr id="73" name="Shape 73"/>
            <p:cNvSpPr/>
            <p:nvPr/>
          </p:nvSpPr>
          <p:spPr>
            <a:xfrm>
              <a:off x="7083971" y="2960190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7083971" y="2261658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Shape 75"/>
            <p:cNvSpPr/>
            <p:nvPr/>
          </p:nvSpPr>
          <p:spPr>
            <a:xfrm>
              <a:off x="7083971" y="2610924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" name="Shape 76"/>
          <p:cNvGrpSpPr/>
          <p:nvPr/>
        </p:nvGrpSpPr>
        <p:grpSpPr>
          <a:xfrm rot="-5400000">
            <a:off x="1429621" y="5515601"/>
            <a:ext cx="73032" cy="72465"/>
            <a:chOff x="7083971" y="2261658"/>
            <a:chExt cx="877800" cy="879432"/>
          </a:xfrm>
        </p:grpSpPr>
        <p:sp>
          <p:nvSpPr>
            <p:cNvPr id="77" name="Shape 77"/>
            <p:cNvSpPr/>
            <p:nvPr/>
          </p:nvSpPr>
          <p:spPr>
            <a:xfrm>
              <a:off x="7083971" y="2960190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7083971" y="2261658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Shape 79"/>
            <p:cNvSpPr/>
            <p:nvPr/>
          </p:nvSpPr>
          <p:spPr>
            <a:xfrm>
              <a:off x="7083971" y="2610924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280527"/>
            <a:ext cx="3999900" cy="379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280527"/>
            <a:ext cx="3999900" cy="3795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00166"/>
            <a:ext cx="6367800" cy="4545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38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3114527"/>
            <a:ext cx="4045200" cy="1372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804527"/>
            <a:ext cx="3837000" cy="4105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700638"/>
            <a:ext cx="5998800" cy="67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280527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Instance_(computer_science)" TargetMode="External"/><Relationship Id="rId4" Type="http://schemas.openxmlformats.org/officeDocument/2006/relationships/hyperlink" Target="https://en.wikipedia.org/wiki/Class_(computer_science)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Method_(computer_programming)" TargetMode="External"/><Relationship Id="rId4" Type="http://schemas.openxmlformats.org/officeDocument/2006/relationships/hyperlink" Target="https://en.wikipedia.org/wiki/Subroutine" TargetMode="External"/><Relationship Id="rId5" Type="http://schemas.openxmlformats.org/officeDocument/2006/relationships/hyperlink" Target="https://en.wikipedia.org/wiki/Data_(computing)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D9D9D9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862012" y="4760912"/>
            <a:ext cx="64122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ct val="25000"/>
              <a:buFont typeface="Arial"/>
              <a:buNone/>
            </a:pPr>
            <a:r>
              <a:rPr lang="en-US"/>
              <a:t>August</a:t>
            </a:r>
            <a:r>
              <a:rPr b="0" i="0" lang="en-US" sz="16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, 201</a:t>
            </a:r>
            <a:r>
              <a:rPr lang="en-US"/>
              <a:t>6</a:t>
            </a:r>
          </a:p>
        </p:txBody>
      </p:sp>
      <p:sp>
        <p:nvSpPr>
          <p:cNvPr id="85" name="Shape 85"/>
          <p:cNvSpPr txBox="1"/>
          <p:nvPr>
            <p:ph idx="2" type="body"/>
          </p:nvPr>
        </p:nvSpPr>
        <p:spPr>
          <a:xfrm>
            <a:off x="3371950" y="2305950"/>
            <a:ext cx="2046000" cy="3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ABD2"/>
              </a:buClr>
              <a:buSzPct val="25000"/>
              <a:buFont typeface="Arial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OOP &amp; TDD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ABD2"/>
              </a:buClr>
              <a:buSzPct val="25000"/>
              <a:buFont typeface="Arial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ABD2"/>
              </a:buClr>
              <a:buSzPct val="25000"/>
              <a:buFont typeface="Arial"/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ABD2"/>
              </a:buClr>
              <a:buSzPct val="25000"/>
              <a:buFont typeface="Arial"/>
              <a:buNone/>
            </a:pPr>
            <a:r>
              <a:t/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2" type="body"/>
          </p:nvPr>
        </p:nvSpPr>
        <p:spPr>
          <a:xfrm>
            <a:off x="1207900" y="172097"/>
            <a:ext cx="72927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ABD2"/>
              </a:buClr>
              <a:buSzPct val="25000"/>
              <a:buFont typeface="Arial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TDD - FIRST Principle</a:t>
            </a:r>
          </a:p>
        </p:txBody>
      </p:sp>
      <p:grpSp>
        <p:nvGrpSpPr>
          <p:cNvPr id="187" name="Shape 187"/>
          <p:cNvGrpSpPr/>
          <p:nvPr/>
        </p:nvGrpSpPr>
        <p:grpSpPr>
          <a:xfrm>
            <a:off x="8637850" y="972237"/>
            <a:ext cx="380100" cy="2280580"/>
            <a:chOff x="8637850" y="972237"/>
            <a:chExt cx="380100" cy="2280580"/>
          </a:xfrm>
        </p:grpSpPr>
        <p:sp>
          <p:nvSpPr>
            <p:cNvPr id="188" name="Shape 188"/>
            <p:cNvSpPr/>
            <p:nvPr/>
          </p:nvSpPr>
          <p:spPr>
            <a:xfrm>
              <a:off x="8637850" y="1454631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2</a:t>
              </a:r>
            </a:p>
          </p:txBody>
        </p:sp>
        <p:sp>
          <p:nvSpPr>
            <p:cNvPr id="189" name="Shape 189"/>
            <p:cNvSpPr/>
            <p:nvPr/>
          </p:nvSpPr>
          <p:spPr>
            <a:xfrm>
              <a:off x="8637850" y="972237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8637850" y="1934800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3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8637850" y="2409700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4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8637850" y="2872718"/>
              <a:ext cx="380100" cy="380100"/>
            </a:xfrm>
            <a:prstGeom prst="rect">
              <a:avLst/>
            </a:prstGeom>
            <a:solidFill>
              <a:srgbClr val="CCDB29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/>
                <a:t>5</a:t>
              </a:r>
            </a:p>
          </p:txBody>
        </p:sp>
      </p:grpSp>
      <p:sp>
        <p:nvSpPr>
          <p:cNvPr id="193" name="Shape 193"/>
          <p:cNvSpPr txBox="1"/>
          <p:nvPr/>
        </p:nvSpPr>
        <p:spPr>
          <a:xfrm>
            <a:off x="283100" y="1520825"/>
            <a:ext cx="82176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US" sz="200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ast: run (subset of) tests quickly (since you'll be running them all the time)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US" sz="200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ndependent: no tests depend on others, so can run any subset in any order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US" sz="20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epeatable: run N times, get same result (to help isolate bugs and enable automation)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US" sz="20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elf-checking: test can automatically detect if passed (no human checking of output)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i="1" lang="en-US" sz="20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imely: written about the same time as code under test (with TDD, written first!)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2" type="body"/>
          </p:nvPr>
        </p:nvSpPr>
        <p:spPr>
          <a:xfrm>
            <a:off x="3226449" y="2330450"/>
            <a:ext cx="3177599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ABD2"/>
              </a:buClr>
              <a:buSzPct val="25000"/>
              <a:buFont typeface="Arial"/>
              <a:buNone/>
            </a:pPr>
            <a:r>
              <a:rPr i="1" lang="en-US" sz="3600"/>
              <a:t>Questions...?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271000" y="1221775"/>
            <a:ext cx="8229600" cy="35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55600" lvl="0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i="1" lang="en-US">
                <a:solidFill>
                  <a:srgbClr val="000000"/>
                </a:solidFill>
              </a:rPr>
              <a:t>Object Oriented Programming (OOP)</a:t>
            </a:r>
          </a:p>
          <a:p>
            <a:pPr indent="-355600" lvl="0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i="1" lang="en-US">
                <a:solidFill>
                  <a:srgbClr val="000000"/>
                </a:solidFill>
              </a:rPr>
              <a:t>Class &amp; Objects</a:t>
            </a:r>
          </a:p>
          <a:p>
            <a:pPr indent="-355600" lvl="0" marL="18288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i="1" lang="en-US"/>
              <a:t>Methods and Attributes</a:t>
            </a:r>
          </a:p>
          <a:p>
            <a:pPr indent="-228600" lvl="0" marL="1828800" rtl="0">
              <a:lnSpc>
                <a:spcPct val="150000"/>
              </a:lnSpc>
              <a:spcBef>
                <a:spcPts val="0"/>
              </a:spcBef>
              <a:buFont typeface="Calibri"/>
              <a:buAutoNum type="arabicPeriod"/>
            </a:pPr>
            <a:r>
              <a:rPr i="1" lang="en-US"/>
              <a:t>Interface</a:t>
            </a:r>
          </a:p>
          <a:p>
            <a:pPr indent="-355600" lvl="0" marL="18288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i="1" lang="en-US"/>
              <a:t>Test Driven Development (TDD)</a:t>
            </a:r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Noto Sans Symbols"/>
              <a:buNone/>
            </a:pPr>
            <a:r>
              <a:t/>
            </a:r>
            <a:endParaRPr i="1" sz="1400"/>
          </a:p>
        </p:txBody>
      </p:sp>
      <p:sp>
        <p:nvSpPr>
          <p:cNvPr id="91" name="Shape 91"/>
          <p:cNvSpPr txBox="1"/>
          <p:nvPr>
            <p:ph idx="2" type="body"/>
          </p:nvPr>
        </p:nvSpPr>
        <p:spPr>
          <a:xfrm>
            <a:off x="1207900" y="172097"/>
            <a:ext cx="7292700" cy="682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ABD2"/>
              </a:buClr>
              <a:buSzPct val="25000"/>
              <a:buFont typeface="Arial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2" type="body"/>
          </p:nvPr>
        </p:nvSpPr>
        <p:spPr>
          <a:xfrm>
            <a:off x="1207900" y="172100"/>
            <a:ext cx="67434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ABD2"/>
              </a:buClr>
              <a:buSzPct val="25000"/>
              <a:buFont typeface="Arial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OOP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8637850" y="972237"/>
            <a:ext cx="380100" cy="2280580"/>
            <a:chOff x="8637850" y="972237"/>
            <a:chExt cx="380100" cy="2280580"/>
          </a:xfrm>
        </p:grpSpPr>
        <p:sp>
          <p:nvSpPr>
            <p:cNvPr id="98" name="Shape 98"/>
            <p:cNvSpPr/>
            <p:nvPr/>
          </p:nvSpPr>
          <p:spPr>
            <a:xfrm>
              <a:off x="8637850" y="1454631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2</a:t>
              </a:r>
            </a:p>
          </p:txBody>
        </p:sp>
        <p:sp>
          <p:nvSpPr>
            <p:cNvPr id="99" name="Shape 99"/>
            <p:cNvSpPr/>
            <p:nvPr/>
          </p:nvSpPr>
          <p:spPr>
            <a:xfrm>
              <a:off x="8637850" y="972237"/>
              <a:ext cx="380100" cy="380100"/>
            </a:xfrm>
            <a:prstGeom prst="rect">
              <a:avLst/>
            </a:prstGeom>
            <a:solidFill>
              <a:srgbClr val="CCDB29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algn="ctr">
                <a:spcBef>
                  <a:spcPts val="0"/>
                </a:spcBef>
                <a:buNone/>
              </a:pPr>
              <a:r>
                <a:rPr b="1" lang="en-US"/>
                <a:t>1</a:t>
              </a:r>
            </a:p>
          </p:txBody>
        </p:sp>
        <p:sp>
          <p:nvSpPr>
            <p:cNvPr id="100" name="Shape 100"/>
            <p:cNvSpPr/>
            <p:nvPr/>
          </p:nvSpPr>
          <p:spPr>
            <a:xfrm>
              <a:off x="8637850" y="1934800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3</a:t>
              </a:r>
            </a:p>
          </p:txBody>
        </p:sp>
        <p:sp>
          <p:nvSpPr>
            <p:cNvPr id="101" name="Shape 101"/>
            <p:cNvSpPr/>
            <p:nvPr/>
          </p:nvSpPr>
          <p:spPr>
            <a:xfrm>
              <a:off x="8637850" y="2409700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4</a:t>
              </a:r>
            </a:p>
          </p:txBody>
        </p:sp>
        <p:sp>
          <p:nvSpPr>
            <p:cNvPr id="102" name="Shape 102"/>
            <p:cNvSpPr/>
            <p:nvPr/>
          </p:nvSpPr>
          <p:spPr>
            <a:xfrm>
              <a:off x="8637850" y="2872718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5</a:t>
              </a:r>
            </a:p>
          </p:txBody>
        </p:sp>
      </p:grpSp>
      <p:sp>
        <p:nvSpPr>
          <p:cNvPr id="103" name="Shape 103"/>
          <p:cNvSpPr txBox="1"/>
          <p:nvPr/>
        </p:nvSpPr>
        <p:spPr>
          <a:xfrm>
            <a:off x="570300" y="1161825"/>
            <a:ext cx="75897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Object-oriented programming (OOP) refers to a type of computer programming (software design) in which programmers define not only the data type of a data structure, but also the types of operations (functions) that can be applied to the data structure.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op.jp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575" y="2992750"/>
            <a:ext cx="15240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640800" y="2685825"/>
            <a:ext cx="5231100" cy="21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way, the data structure becomes an object that includes both data and functions. In addition, programmers can create relationships between one object and another.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2" type="body"/>
          </p:nvPr>
        </p:nvSpPr>
        <p:spPr>
          <a:xfrm>
            <a:off x="1207900" y="172097"/>
            <a:ext cx="72927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ABD2"/>
              </a:buClr>
              <a:buSzPct val="25000"/>
              <a:buFont typeface="Arial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Class &amp; Objects</a:t>
            </a:r>
          </a:p>
        </p:txBody>
      </p:sp>
      <p:grpSp>
        <p:nvGrpSpPr>
          <p:cNvPr id="111" name="Shape 111"/>
          <p:cNvGrpSpPr/>
          <p:nvPr/>
        </p:nvGrpSpPr>
        <p:grpSpPr>
          <a:xfrm>
            <a:off x="8637850" y="972237"/>
            <a:ext cx="380100" cy="2280580"/>
            <a:chOff x="8637850" y="972237"/>
            <a:chExt cx="380100" cy="2280580"/>
          </a:xfrm>
        </p:grpSpPr>
        <p:sp>
          <p:nvSpPr>
            <p:cNvPr id="112" name="Shape 112"/>
            <p:cNvSpPr/>
            <p:nvPr/>
          </p:nvSpPr>
          <p:spPr>
            <a:xfrm>
              <a:off x="8637850" y="1454631"/>
              <a:ext cx="380100" cy="380100"/>
            </a:xfrm>
            <a:prstGeom prst="rect">
              <a:avLst/>
            </a:prstGeom>
            <a:solidFill>
              <a:srgbClr val="CCDB29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/>
                <a:t>2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8637850" y="972237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114" name="Shape 114"/>
            <p:cNvSpPr/>
            <p:nvPr/>
          </p:nvSpPr>
          <p:spPr>
            <a:xfrm>
              <a:off x="8637850" y="1934800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3</a:t>
              </a:r>
            </a:p>
          </p:txBody>
        </p:sp>
        <p:sp>
          <p:nvSpPr>
            <p:cNvPr id="115" name="Shape 115"/>
            <p:cNvSpPr/>
            <p:nvPr/>
          </p:nvSpPr>
          <p:spPr>
            <a:xfrm>
              <a:off x="8637850" y="2409700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4</a:t>
              </a:r>
            </a:p>
          </p:txBody>
        </p:sp>
        <p:sp>
          <p:nvSpPr>
            <p:cNvPr id="116" name="Shape 116"/>
            <p:cNvSpPr/>
            <p:nvPr/>
          </p:nvSpPr>
          <p:spPr>
            <a:xfrm>
              <a:off x="8637850" y="2872718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5</a:t>
              </a:r>
            </a:p>
          </p:txBody>
        </p:sp>
      </p:grpSp>
      <p:sp>
        <p:nvSpPr>
          <p:cNvPr id="117" name="Shape 117"/>
          <p:cNvSpPr txBox="1"/>
          <p:nvPr/>
        </p:nvSpPr>
        <p:spPr>
          <a:xfrm>
            <a:off x="261700" y="1399325"/>
            <a:ext cx="82389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Class </a:t>
            </a: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is an extensible program-code-template for creating objects, providing initial values for state (member variables) and implementations of behavior (member functions or methods).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261700" y="2827800"/>
            <a:ext cx="79602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050">
                <a:highlight>
                  <a:srgbClr val="FFFFFF"/>
                </a:highlight>
              </a:rPr>
              <a:t> </a:t>
            </a:r>
            <a:r>
              <a:rPr i="1" lang="en-US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i="1" lang="en-US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bject refers to a particular </a:t>
            </a:r>
            <a:r>
              <a:rPr i="1" lang="en-US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instance</a:t>
            </a:r>
            <a:r>
              <a:rPr i="1" lang="en-US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of a </a:t>
            </a:r>
            <a:r>
              <a:rPr i="1" lang="en-US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4"/>
              </a:rPr>
              <a:t>class</a:t>
            </a:r>
            <a:r>
              <a:rPr i="1" lang="en-US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where the object can be a combination of variables, functions and data structures.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2" type="body"/>
          </p:nvPr>
        </p:nvSpPr>
        <p:spPr>
          <a:xfrm>
            <a:off x="1207900" y="172097"/>
            <a:ext cx="72927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ABD2"/>
              </a:buClr>
              <a:buSzPct val="25000"/>
              <a:buFont typeface="Arial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Class &amp; Objects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8637850" y="972237"/>
            <a:ext cx="380100" cy="2280580"/>
            <a:chOff x="8637850" y="972237"/>
            <a:chExt cx="380100" cy="2280580"/>
          </a:xfrm>
        </p:grpSpPr>
        <p:sp>
          <p:nvSpPr>
            <p:cNvPr id="125" name="Shape 125"/>
            <p:cNvSpPr/>
            <p:nvPr/>
          </p:nvSpPr>
          <p:spPr>
            <a:xfrm>
              <a:off x="8637850" y="1454631"/>
              <a:ext cx="380100" cy="380100"/>
            </a:xfrm>
            <a:prstGeom prst="rect">
              <a:avLst/>
            </a:prstGeom>
            <a:solidFill>
              <a:srgbClr val="CCDB29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/>
                <a:t>2</a:t>
              </a:r>
            </a:p>
          </p:txBody>
        </p:sp>
        <p:sp>
          <p:nvSpPr>
            <p:cNvPr id="126" name="Shape 126"/>
            <p:cNvSpPr/>
            <p:nvPr/>
          </p:nvSpPr>
          <p:spPr>
            <a:xfrm>
              <a:off x="8637850" y="972237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127" name="Shape 127"/>
            <p:cNvSpPr/>
            <p:nvPr/>
          </p:nvSpPr>
          <p:spPr>
            <a:xfrm>
              <a:off x="8637850" y="1934800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3</a:t>
              </a:r>
            </a:p>
          </p:txBody>
        </p:sp>
        <p:sp>
          <p:nvSpPr>
            <p:cNvPr id="128" name="Shape 128"/>
            <p:cNvSpPr/>
            <p:nvPr/>
          </p:nvSpPr>
          <p:spPr>
            <a:xfrm>
              <a:off x="8637850" y="2409700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4</a:t>
              </a:r>
            </a:p>
          </p:txBody>
        </p:sp>
        <p:sp>
          <p:nvSpPr>
            <p:cNvPr id="129" name="Shape 129"/>
            <p:cNvSpPr/>
            <p:nvPr/>
          </p:nvSpPr>
          <p:spPr>
            <a:xfrm>
              <a:off x="8637850" y="2872718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5</a:t>
              </a:r>
            </a:p>
          </p:txBody>
        </p:sp>
      </p:grpSp>
      <p:pic>
        <p:nvPicPr>
          <p:cNvPr descr="class and object.jpg"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900" y="1438275"/>
            <a:ext cx="6776474" cy="33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2" type="body"/>
          </p:nvPr>
        </p:nvSpPr>
        <p:spPr>
          <a:xfrm>
            <a:off x="1207900" y="172097"/>
            <a:ext cx="72927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49ABD2"/>
              </a:buClr>
              <a:buSzPct val="25000"/>
              <a:buFont typeface="Arial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Methods and Attributes</a:t>
            </a:r>
          </a:p>
        </p:txBody>
      </p:sp>
      <p:grpSp>
        <p:nvGrpSpPr>
          <p:cNvPr id="136" name="Shape 136"/>
          <p:cNvGrpSpPr/>
          <p:nvPr/>
        </p:nvGrpSpPr>
        <p:grpSpPr>
          <a:xfrm>
            <a:off x="8637850" y="972237"/>
            <a:ext cx="380100" cy="2280580"/>
            <a:chOff x="8637850" y="972237"/>
            <a:chExt cx="380100" cy="2280580"/>
          </a:xfrm>
        </p:grpSpPr>
        <p:sp>
          <p:nvSpPr>
            <p:cNvPr id="137" name="Shape 137"/>
            <p:cNvSpPr/>
            <p:nvPr/>
          </p:nvSpPr>
          <p:spPr>
            <a:xfrm>
              <a:off x="8637850" y="1454631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2</a:t>
              </a:r>
            </a:p>
          </p:txBody>
        </p:sp>
        <p:sp>
          <p:nvSpPr>
            <p:cNvPr id="138" name="Shape 138"/>
            <p:cNvSpPr/>
            <p:nvPr/>
          </p:nvSpPr>
          <p:spPr>
            <a:xfrm>
              <a:off x="8637850" y="972237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139" name="Shape 139"/>
            <p:cNvSpPr/>
            <p:nvPr/>
          </p:nvSpPr>
          <p:spPr>
            <a:xfrm>
              <a:off x="8637850" y="1934800"/>
              <a:ext cx="380100" cy="380100"/>
            </a:xfrm>
            <a:prstGeom prst="rect">
              <a:avLst/>
            </a:prstGeom>
            <a:solidFill>
              <a:srgbClr val="CCDB29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/>
                <a:t>3</a:t>
              </a:r>
            </a:p>
          </p:txBody>
        </p:sp>
        <p:sp>
          <p:nvSpPr>
            <p:cNvPr id="140" name="Shape 140"/>
            <p:cNvSpPr/>
            <p:nvPr/>
          </p:nvSpPr>
          <p:spPr>
            <a:xfrm>
              <a:off x="8637850" y="2409700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4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x="8637850" y="2872718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5</a:t>
              </a:r>
            </a:p>
          </p:txBody>
        </p:sp>
      </p:grpSp>
      <p:sp>
        <p:nvSpPr>
          <p:cNvPr id="142" name="Shape 142"/>
          <p:cNvSpPr txBox="1"/>
          <p:nvPr/>
        </p:nvSpPr>
        <p:spPr>
          <a:xfrm>
            <a:off x="278500" y="1390150"/>
            <a:ext cx="8222100" cy="28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US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behavior of class or its instances is defined using </a:t>
            </a:r>
            <a:r>
              <a:rPr i="1" lang="en-US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methods</a:t>
            </a:r>
            <a:r>
              <a:rPr i="1" lang="en-US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 Methods are </a:t>
            </a:r>
            <a:r>
              <a:rPr i="1" lang="en-US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4"/>
              </a:rPr>
              <a:t>subroutines</a:t>
            </a:r>
            <a:r>
              <a:rPr i="1" lang="en-US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with the ability to operate on objects or classes. These operations may alter the state of an object or simply provide ways of accessing it.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rPr i="1" lang="en-US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Attributes are </a:t>
            </a:r>
            <a:r>
              <a:rPr i="1" lang="en-US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  <a:hlinkClick r:id="rId5"/>
              </a:rPr>
              <a:t>data</a:t>
            </a:r>
            <a:r>
              <a:rPr i="1" lang="en-US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field descriptions (or properties, fields or data members). These are usually field types and names that will be associated with state variables at program run time; these state variables either belong to the class or specific instances of the class.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2" type="body"/>
          </p:nvPr>
        </p:nvSpPr>
        <p:spPr>
          <a:xfrm>
            <a:off x="1207900" y="172097"/>
            <a:ext cx="72927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ABD2"/>
              </a:buClr>
              <a:buSzPct val="25000"/>
              <a:buFont typeface="Arial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Interface</a:t>
            </a:r>
          </a:p>
        </p:txBody>
      </p:sp>
      <p:grpSp>
        <p:nvGrpSpPr>
          <p:cNvPr id="148" name="Shape 148"/>
          <p:cNvGrpSpPr/>
          <p:nvPr/>
        </p:nvGrpSpPr>
        <p:grpSpPr>
          <a:xfrm>
            <a:off x="8637850" y="972237"/>
            <a:ext cx="380100" cy="2280580"/>
            <a:chOff x="8637850" y="972237"/>
            <a:chExt cx="380100" cy="2280580"/>
          </a:xfrm>
        </p:grpSpPr>
        <p:sp>
          <p:nvSpPr>
            <p:cNvPr id="149" name="Shape 149"/>
            <p:cNvSpPr/>
            <p:nvPr/>
          </p:nvSpPr>
          <p:spPr>
            <a:xfrm>
              <a:off x="8637850" y="1454631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2</a:t>
              </a:r>
            </a:p>
          </p:txBody>
        </p:sp>
        <p:sp>
          <p:nvSpPr>
            <p:cNvPr id="150" name="Shape 150"/>
            <p:cNvSpPr/>
            <p:nvPr/>
          </p:nvSpPr>
          <p:spPr>
            <a:xfrm>
              <a:off x="8637850" y="972237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151" name="Shape 151"/>
            <p:cNvSpPr/>
            <p:nvPr/>
          </p:nvSpPr>
          <p:spPr>
            <a:xfrm>
              <a:off x="8637850" y="1934800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3</a:t>
              </a:r>
            </a:p>
          </p:txBody>
        </p:sp>
        <p:sp>
          <p:nvSpPr>
            <p:cNvPr id="152" name="Shape 152"/>
            <p:cNvSpPr/>
            <p:nvPr/>
          </p:nvSpPr>
          <p:spPr>
            <a:xfrm>
              <a:off x="8637850" y="2409700"/>
              <a:ext cx="380100" cy="380100"/>
            </a:xfrm>
            <a:prstGeom prst="rect">
              <a:avLst/>
            </a:prstGeom>
            <a:solidFill>
              <a:srgbClr val="CCDB29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/>
                <a:t>4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8637850" y="2872718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5</a:t>
              </a:r>
            </a:p>
          </p:txBody>
        </p:sp>
      </p:grpSp>
      <p:sp>
        <p:nvSpPr>
          <p:cNvPr id="154" name="Shape 154"/>
          <p:cNvSpPr txBox="1"/>
          <p:nvPr/>
        </p:nvSpPr>
        <p:spPr>
          <a:xfrm>
            <a:off x="330325" y="1085450"/>
            <a:ext cx="7961100" cy="3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-US" sz="200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An interface is a description of the actions that an object can do...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i="1" sz="2000">
              <a:solidFill>
                <a:srgbClr val="2222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-US" sz="2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For example, say we have a car class and a scooter class and a truck class. Each of these three classes should have a startEngine() action. How the "engine is started" for each vehicle is left to each particular class, but the fact that they must have a startEngine action is the domain of the interface.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idx="2" type="body"/>
          </p:nvPr>
        </p:nvSpPr>
        <p:spPr>
          <a:xfrm>
            <a:off x="1207900" y="172097"/>
            <a:ext cx="72927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ABD2"/>
              </a:buClr>
              <a:buSzPct val="25000"/>
              <a:buFont typeface="Arial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Interface</a:t>
            </a:r>
          </a:p>
        </p:txBody>
      </p:sp>
      <p:grpSp>
        <p:nvGrpSpPr>
          <p:cNvPr id="160" name="Shape 160"/>
          <p:cNvGrpSpPr/>
          <p:nvPr/>
        </p:nvGrpSpPr>
        <p:grpSpPr>
          <a:xfrm>
            <a:off x="8637850" y="972237"/>
            <a:ext cx="380100" cy="2280580"/>
            <a:chOff x="8637850" y="972237"/>
            <a:chExt cx="380100" cy="2280580"/>
          </a:xfrm>
        </p:grpSpPr>
        <p:sp>
          <p:nvSpPr>
            <p:cNvPr id="161" name="Shape 161"/>
            <p:cNvSpPr/>
            <p:nvPr/>
          </p:nvSpPr>
          <p:spPr>
            <a:xfrm>
              <a:off x="8637850" y="1454631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2</a:t>
              </a:r>
            </a:p>
          </p:txBody>
        </p:sp>
        <p:sp>
          <p:nvSpPr>
            <p:cNvPr id="162" name="Shape 162"/>
            <p:cNvSpPr/>
            <p:nvPr/>
          </p:nvSpPr>
          <p:spPr>
            <a:xfrm>
              <a:off x="8637850" y="972237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163" name="Shape 163"/>
            <p:cNvSpPr/>
            <p:nvPr/>
          </p:nvSpPr>
          <p:spPr>
            <a:xfrm>
              <a:off x="8637850" y="1934800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3</a:t>
              </a:r>
            </a:p>
          </p:txBody>
        </p:sp>
        <p:sp>
          <p:nvSpPr>
            <p:cNvPr id="164" name="Shape 164"/>
            <p:cNvSpPr/>
            <p:nvPr/>
          </p:nvSpPr>
          <p:spPr>
            <a:xfrm>
              <a:off x="8637850" y="2409700"/>
              <a:ext cx="380100" cy="380100"/>
            </a:xfrm>
            <a:prstGeom prst="rect">
              <a:avLst/>
            </a:prstGeom>
            <a:solidFill>
              <a:srgbClr val="CCDB29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/>
                <a:t>4</a:t>
              </a:r>
            </a:p>
          </p:txBody>
        </p:sp>
        <p:sp>
          <p:nvSpPr>
            <p:cNvPr id="165" name="Shape 165"/>
            <p:cNvSpPr/>
            <p:nvPr/>
          </p:nvSpPr>
          <p:spPr>
            <a:xfrm>
              <a:off x="8637850" y="2872718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5</a:t>
              </a:r>
            </a:p>
          </p:txBody>
        </p:sp>
      </p:grpSp>
      <p:pic>
        <p:nvPicPr>
          <p:cNvPr descr="interface.png"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87" y="1561712"/>
            <a:ext cx="68294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idx="2" type="body"/>
          </p:nvPr>
        </p:nvSpPr>
        <p:spPr>
          <a:xfrm>
            <a:off x="1207900" y="172097"/>
            <a:ext cx="72927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ABD2"/>
              </a:buClr>
              <a:buSzPct val="25000"/>
              <a:buFont typeface="Arial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TDD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8637850" y="972237"/>
            <a:ext cx="380100" cy="2280580"/>
            <a:chOff x="8637850" y="972237"/>
            <a:chExt cx="380100" cy="2280580"/>
          </a:xfrm>
        </p:grpSpPr>
        <p:sp>
          <p:nvSpPr>
            <p:cNvPr id="173" name="Shape 173"/>
            <p:cNvSpPr/>
            <p:nvPr/>
          </p:nvSpPr>
          <p:spPr>
            <a:xfrm>
              <a:off x="8637850" y="1454631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2</a:t>
              </a:r>
            </a:p>
          </p:txBody>
        </p:sp>
        <p:sp>
          <p:nvSpPr>
            <p:cNvPr id="174" name="Shape 174"/>
            <p:cNvSpPr/>
            <p:nvPr/>
          </p:nvSpPr>
          <p:spPr>
            <a:xfrm>
              <a:off x="8637850" y="972237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1</a:t>
              </a:r>
            </a:p>
          </p:txBody>
        </p:sp>
        <p:sp>
          <p:nvSpPr>
            <p:cNvPr id="175" name="Shape 175"/>
            <p:cNvSpPr/>
            <p:nvPr/>
          </p:nvSpPr>
          <p:spPr>
            <a:xfrm>
              <a:off x="8637850" y="1934800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3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8637850" y="2409700"/>
              <a:ext cx="380100" cy="38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lang="en-US"/>
                <a:t>4</a:t>
              </a:r>
            </a:p>
          </p:txBody>
        </p:sp>
        <p:sp>
          <p:nvSpPr>
            <p:cNvPr id="177" name="Shape 177"/>
            <p:cNvSpPr/>
            <p:nvPr/>
          </p:nvSpPr>
          <p:spPr>
            <a:xfrm>
              <a:off x="8637850" y="2872718"/>
              <a:ext cx="380100" cy="380100"/>
            </a:xfrm>
            <a:prstGeom prst="rect">
              <a:avLst/>
            </a:prstGeom>
            <a:solidFill>
              <a:srgbClr val="CCDB29"/>
            </a:solidFill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-US"/>
                <a:t>5</a:t>
              </a:r>
            </a:p>
          </p:txBody>
        </p:sp>
      </p:grpSp>
      <p:sp>
        <p:nvSpPr>
          <p:cNvPr id="178" name="Shape 178"/>
          <p:cNvSpPr txBox="1"/>
          <p:nvPr/>
        </p:nvSpPr>
        <p:spPr>
          <a:xfrm>
            <a:off x="5287275" y="1546650"/>
            <a:ext cx="3267300" cy="29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@Test</a:t>
            </a:r>
            <a:b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public void test() {</a:t>
            </a:r>
            <a:b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String input = "abc";</a:t>
            </a:r>
            <a:b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		</a:t>
            </a:r>
            <a:b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String result = Util.reverse(input);</a:t>
            </a:r>
            <a:b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</a:t>
            </a:r>
            <a:b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  assertEquals("cba", result);</a:t>
            </a:r>
            <a:b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}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213875" y="1306975"/>
            <a:ext cx="4824000" cy="31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"Arrange-Act-Assert"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A pattern for arranging and formatting code in UnitTest methods.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Each method should group these functional sections, separated by blank lines: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★"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Arrange all necessary preconditions and inputs.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★"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Act on the object or method under test.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Calibri"/>
              <a:buChar char="★"/>
            </a:pPr>
            <a:r>
              <a:rPr i="1" lang="en-US" sz="2000">
                <a:latin typeface="Calibri"/>
                <a:ea typeface="Calibri"/>
                <a:cs typeface="Calibri"/>
                <a:sym typeface="Calibri"/>
              </a:rPr>
              <a:t>Assert that the expected results have occurred.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4954700" y="1306975"/>
            <a:ext cx="380100" cy="3600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tdd1 - Copy.png"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549" y="127575"/>
            <a:ext cx="1345850" cy="14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