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74"/>
  </p:normalViewPr>
  <p:slideViewPr>
    <p:cSldViewPr snapToGrid="0" snapToObjects="1">
      <p:cViewPr varScale="1">
        <p:scale>
          <a:sx n="165" d="100"/>
          <a:sy n="165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0354820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0523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5440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68205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8262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0482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417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8958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1012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7019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ver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Shape 7" descr="stripe_bk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22"/>
            <a:ext cx="9144000" cy="514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Shape 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8775" y="667756"/>
            <a:ext cx="2079600" cy="79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Shape 9"/>
          <p:cNvSpPr txBox="1"/>
          <p:nvPr/>
        </p:nvSpPr>
        <p:spPr>
          <a:xfrm>
            <a:off x="7133338" y="3741772"/>
            <a:ext cx="1529400" cy="47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Arial"/>
              <a:buNone/>
            </a:pPr>
            <a:r>
              <a:rPr lang="en" sz="2000" b="0" i="1" u="none" strike="noStrike" cap="none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Building Success Together</a:t>
            </a:r>
            <a:r>
              <a:rPr lang="en" sz="1800" b="0" i="1" u="none" strike="noStrike" cap="none" baseline="30000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®</a:t>
            </a:r>
          </a:p>
          <a:p>
            <a:pPr marL="0" marR="0" lvl="0" indent="0" algn="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59DD9"/>
              </a:buClr>
              <a:buFont typeface="Arial"/>
              <a:buNone/>
            </a:pPr>
            <a:endParaRPr sz="2000" b="0" i="1" u="none" strike="noStrike" cap="none">
              <a:solidFill>
                <a:srgbClr val="B3B3B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862012" y="3393281"/>
            <a:ext cx="6412200" cy="348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  <a:defRPr sz="1600" b="0" i="0" u="none" strike="noStrike" cap="none">
                <a:solidFill>
                  <a:srgbClr val="8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2"/>
          </p:nvPr>
        </p:nvSpPr>
        <p:spPr>
          <a:xfrm>
            <a:off x="862012" y="1926756"/>
            <a:ext cx="6431400" cy="45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9ABD2"/>
              </a:buClr>
              <a:buFont typeface="Arial"/>
              <a:buNone/>
              <a:defRPr sz="2500" b="0" i="0" u="none" strike="noStrike" cap="non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3"/>
          </p:nvPr>
        </p:nvSpPr>
        <p:spPr>
          <a:xfrm>
            <a:off x="862012" y="2346740"/>
            <a:ext cx="6431400" cy="45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49ABD2"/>
              </a:buClr>
              <a:buFont typeface="Arial"/>
              <a:buNone/>
              <a:defRPr sz="2000" b="0" i="0" u="none" strike="noStrike" cap="non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Slid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8492945" y="4403750"/>
            <a:ext cx="651000" cy="739800"/>
          </a:xfrm>
          <a:prstGeom prst="triangle">
            <a:avLst>
              <a:gd name="adj" fmla="val 100000"/>
            </a:avLst>
          </a:prstGeom>
          <a:solidFill>
            <a:srgbClr val="74174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66687" marR="0" lvl="0" indent="-5873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628650" marR="0" lvl="1" indent="-85725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75000"/>
              <a:buFont typeface="Noto Sans Symbols"/>
              <a:buChar char="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079500" marR="0" lvl="2" indent="-635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543050" marR="0" lvl="3" indent="-8255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39700" algn="l" rtl="0">
              <a:spcBef>
                <a:spcPts val="280"/>
              </a:spcBef>
              <a:buClr>
                <a:schemeClr val="dk1"/>
              </a:buClr>
              <a:buSzPct val="100000"/>
              <a:buFont typeface="Arial"/>
              <a:buChar char="»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1371600" y="154881"/>
            <a:ext cx="6464400" cy="839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9ABD2"/>
              </a:buClr>
              <a:buFont typeface="Arial"/>
              <a:buNone/>
              <a:defRPr sz="2500" b="0" i="0" u="none" strike="noStrike" cap="non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Shape 17"/>
          <p:cNvSpPr txBox="1"/>
          <p:nvPr/>
        </p:nvSpPr>
        <p:spPr>
          <a:xfrm>
            <a:off x="76200" y="4891993"/>
            <a:ext cx="2438400" cy="24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Trebuchet MS"/>
              <a:buNone/>
            </a:pPr>
            <a:r>
              <a:rPr lang="en" sz="800" b="0" i="0" u="none" strike="noStrike" cap="non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UNITED STATES        CHILE        INDIA </a:t>
            </a:r>
          </a:p>
        </p:txBody>
      </p:sp>
      <p:sp>
        <p:nvSpPr>
          <p:cNvPr id="18" name="Shape 18"/>
          <p:cNvSpPr txBox="1"/>
          <p:nvPr/>
        </p:nvSpPr>
        <p:spPr>
          <a:xfrm>
            <a:off x="3352801" y="4891993"/>
            <a:ext cx="2438400" cy="24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Trebuchet MS"/>
              <a:buNone/>
            </a:pPr>
            <a:r>
              <a:rPr lang="en" sz="800" b="0" i="0" u="none" strike="noStrike" cap="non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NISUM.COM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Trebuchet MS"/>
              <a:buNone/>
            </a:pPr>
            <a:r>
              <a:rPr lang="en" sz="800" b="0" i="0" u="none" strike="noStrike" cap="non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</a:p>
        </p:txBody>
      </p:sp>
      <p:sp>
        <p:nvSpPr>
          <p:cNvPr id="19" name="Shape 19"/>
          <p:cNvSpPr txBox="1"/>
          <p:nvPr/>
        </p:nvSpPr>
        <p:spPr>
          <a:xfrm>
            <a:off x="7823200" y="4891993"/>
            <a:ext cx="1269900" cy="2400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A5A5A5"/>
              </a:buClr>
              <a:buSzPct val="25000"/>
              <a:buFont typeface="Trebuchet MS"/>
              <a:buNone/>
            </a:pPr>
            <a:r>
              <a:rPr lang="en" sz="800" b="0" i="0" u="none" strike="noStrike" cap="non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P.  </a:t>
            </a:r>
            <a:fld id="{00000000-1234-1234-1234-123412341234}" type="slidenum">
              <a:rPr lang="en" sz="800" b="0" i="0" u="none" strike="noStrike" cap="none">
                <a:solidFill>
                  <a:srgbClr val="A5A5A5"/>
                </a:solidFill>
                <a:latin typeface="Trebuchet MS"/>
                <a:ea typeface="Trebuchet MS"/>
                <a:cs typeface="Trebuchet MS"/>
                <a:sym typeface="Trebuchet MS"/>
              </a:rPr>
              <a:t>‹Nr.›</a:t>
            </a:fld>
            <a:endParaRPr lang="en" sz="800" b="0" i="0" u="none" strike="noStrike" cap="none">
              <a:solidFill>
                <a:srgbClr val="A5A5A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0" name="Shape 20" descr="title_graphic.png"/>
          <p:cNvPicPr preferRelativeResize="0"/>
          <p:nvPr/>
        </p:nvPicPr>
        <p:blipFill rotWithShape="1">
          <a:blip r:embed="rId2">
            <a:alphaModFix/>
          </a:blip>
          <a:srcRect b="9115"/>
          <a:stretch/>
        </p:blipFill>
        <p:spPr>
          <a:xfrm>
            <a:off x="-12330" y="360676"/>
            <a:ext cx="1197900" cy="39689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Shape 21"/>
          <p:cNvSpPr/>
          <p:nvPr/>
        </p:nvSpPr>
        <p:spPr>
          <a:xfrm>
            <a:off x="-12330" y="756050"/>
            <a:ext cx="1197900" cy="32700"/>
          </a:xfrm>
          <a:prstGeom prst="rect">
            <a:avLst/>
          </a:prstGeom>
          <a:solidFill>
            <a:srgbClr val="3C9BC7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Shape 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5411" y="203641"/>
            <a:ext cx="727200" cy="27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Shape 23"/>
          <p:cNvSpPr/>
          <p:nvPr/>
        </p:nvSpPr>
        <p:spPr>
          <a:xfrm>
            <a:off x="-12330" y="360676"/>
            <a:ext cx="234300" cy="395399"/>
          </a:xfrm>
          <a:prstGeom prst="rect">
            <a:avLst/>
          </a:prstGeom>
          <a:solidFill>
            <a:srgbClr val="741742"/>
          </a:solidFill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1800" b="1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" name="Shape 24"/>
          <p:cNvGrpSpPr/>
          <p:nvPr/>
        </p:nvGrpSpPr>
        <p:grpSpPr>
          <a:xfrm>
            <a:off x="912702" y="4963582"/>
            <a:ext cx="73032" cy="65253"/>
            <a:chOff x="7083971" y="2261658"/>
            <a:chExt cx="877800" cy="879432"/>
          </a:xfrm>
        </p:grpSpPr>
        <p:sp>
          <p:nvSpPr>
            <p:cNvPr id="25" name="Shape 25"/>
            <p:cNvSpPr/>
            <p:nvPr/>
          </p:nvSpPr>
          <p:spPr>
            <a:xfrm>
              <a:off x="7083971" y="2960190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Shape 26"/>
            <p:cNvSpPr/>
            <p:nvPr/>
          </p:nvSpPr>
          <p:spPr>
            <a:xfrm>
              <a:off x="7083971" y="2261658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Shape 27"/>
            <p:cNvSpPr/>
            <p:nvPr/>
          </p:nvSpPr>
          <p:spPr>
            <a:xfrm>
              <a:off x="7083971" y="2610924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" name="Shape 28"/>
          <p:cNvGrpSpPr/>
          <p:nvPr/>
        </p:nvGrpSpPr>
        <p:grpSpPr>
          <a:xfrm rot="-5400000">
            <a:off x="1433263" y="4960267"/>
            <a:ext cx="65747" cy="72465"/>
            <a:chOff x="7083971" y="2261658"/>
            <a:chExt cx="877800" cy="879432"/>
          </a:xfrm>
        </p:grpSpPr>
        <p:sp>
          <p:nvSpPr>
            <p:cNvPr id="29" name="Shape 29"/>
            <p:cNvSpPr/>
            <p:nvPr/>
          </p:nvSpPr>
          <p:spPr>
            <a:xfrm>
              <a:off x="7083971" y="2960190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7083971" y="2261658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7083971" y="2610924"/>
              <a:ext cx="877800" cy="180900"/>
            </a:xfrm>
            <a:prstGeom prst="rect">
              <a:avLst/>
            </a:prstGeom>
            <a:solidFill>
              <a:srgbClr val="CCDB29"/>
            </a:solidFill>
            <a:ln>
              <a:noFill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los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Shape 33" descr="stripe_bk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822"/>
            <a:ext cx="91440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Shape 34"/>
          <p:cNvSpPr txBox="1"/>
          <p:nvPr/>
        </p:nvSpPr>
        <p:spPr>
          <a:xfrm>
            <a:off x="862187" y="3773620"/>
            <a:ext cx="2743200" cy="720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www.nisum.com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500 S. Kraemer Blvd, Suite 301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Brea, CA 92821</a:t>
            </a:r>
          </a:p>
          <a:p>
            <a: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35"/>
          <p:cNvSpPr txBox="1"/>
          <p:nvPr/>
        </p:nvSpPr>
        <p:spPr>
          <a:xfrm>
            <a:off x="7133338" y="3741772"/>
            <a:ext cx="1529400" cy="47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Arial"/>
              <a:buNone/>
            </a:pPr>
            <a:r>
              <a:rPr lang="en" sz="2000" b="0" i="1" u="none" strike="noStrike" cap="none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Building Success Together</a:t>
            </a:r>
            <a:r>
              <a:rPr lang="en" sz="1800" b="0" i="1" u="none" strike="noStrike" cap="none" baseline="30000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®</a:t>
            </a:r>
          </a:p>
        </p:txBody>
      </p:sp>
      <p:sp>
        <p:nvSpPr>
          <p:cNvPr id="36" name="Shape 36"/>
          <p:cNvSpPr txBox="1">
            <a:spLocks noGrp="1"/>
          </p:cNvSpPr>
          <p:nvPr>
            <p:ph type="body" idx="1"/>
          </p:nvPr>
        </p:nvSpPr>
        <p:spPr>
          <a:xfrm>
            <a:off x="862012" y="1999530"/>
            <a:ext cx="4559400" cy="240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00000"/>
              </a:buClr>
              <a:buFont typeface="Arial"/>
              <a:buNone/>
              <a:defRPr sz="1600" b="0" i="0" u="none" strike="noStrike" cap="none">
                <a:solidFill>
                  <a:srgbClr val="800000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body" idx="2"/>
          </p:nvPr>
        </p:nvSpPr>
        <p:spPr>
          <a:xfrm>
            <a:off x="862013" y="2303143"/>
            <a:ext cx="3484200" cy="36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body" idx="3"/>
          </p:nvPr>
        </p:nvSpPr>
        <p:spPr>
          <a:xfrm>
            <a:off x="862012" y="2899598"/>
            <a:ext cx="3484200" cy="321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4"/>
          </p:nvPr>
        </p:nvSpPr>
        <p:spPr>
          <a:xfrm>
            <a:off x="862012" y="3220643"/>
            <a:ext cx="3484200" cy="364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5"/>
          </p:nvPr>
        </p:nvSpPr>
        <p:spPr>
          <a:xfrm>
            <a:off x="862012" y="1208313"/>
            <a:ext cx="6431400" cy="456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9ABD2"/>
              </a:buClr>
              <a:buFont typeface="Arial"/>
              <a:buNone/>
              <a:defRPr sz="2500" b="0" i="0" u="none" strike="noStrike" cap="non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Break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Shape 42" descr="stripe_bkg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1213"/>
            <a:ext cx="9144000" cy="514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Shape 43"/>
          <p:cNvSpPr txBox="1"/>
          <p:nvPr/>
        </p:nvSpPr>
        <p:spPr>
          <a:xfrm>
            <a:off x="7133338" y="3741772"/>
            <a:ext cx="1529400" cy="477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3B3B3"/>
              </a:buClr>
              <a:buSzPct val="25000"/>
              <a:buFont typeface="Arial"/>
              <a:buNone/>
            </a:pPr>
            <a:r>
              <a:rPr lang="en" sz="2000" b="0" i="1" u="none" strike="noStrike" cap="none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Building Success Together</a:t>
            </a:r>
            <a:r>
              <a:rPr lang="en" sz="1800" b="0" i="1" u="none" strike="noStrike" cap="none" baseline="30000">
                <a:solidFill>
                  <a:srgbClr val="B3B3B3"/>
                </a:solidFill>
                <a:latin typeface="Trebuchet MS"/>
                <a:ea typeface="Trebuchet MS"/>
                <a:cs typeface="Trebuchet MS"/>
                <a:sym typeface="Trebuchet MS"/>
              </a:rPr>
              <a:t>®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862012" y="1523993"/>
            <a:ext cx="6431400" cy="9362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9ABD2"/>
              </a:buClr>
              <a:buFont typeface="Arial"/>
              <a:buNone/>
              <a:defRPr sz="2500" b="0" i="0" u="none" strike="noStrike" cap="none">
                <a:solidFill>
                  <a:srgbClr val="49ABD2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742950" marR="0" lvl="1" indent="-1079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-762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-101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hape 50"/>
          <p:cNvCxnSpPr/>
          <p:nvPr/>
        </p:nvCxnSpPr>
        <p:spPr>
          <a:xfrm>
            <a:off x="7007735" y="3176887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Shape 51"/>
          <p:cNvCxnSpPr/>
          <p:nvPr/>
        </p:nvCxnSpPr>
        <p:spPr>
          <a:xfrm>
            <a:off x="1575034" y="3158251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" name="Shape 52"/>
          <p:cNvGrpSpPr/>
          <p:nvPr/>
        </p:nvGrpSpPr>
        <p:grpSpPr>
          <a:xfrm>
            <a:off x="1004144" y="1022025"/>
            <a:ext cx="7136667" cy="152400"/>
            <a:chOff x="1346428" y="1011300"/>
            <a:chExt cx="6452100" cy="152400"/>
          </a:xfrm>
        </p:grpSpPr>
        <p:cxnSp>
          <p:nvCxnSpPr>
            <p:cNvPr id="53" name="Shape 53"/>
            <p:cNvCxnSpPr/>
            <p:nvPr/>
          </p:nvCxnSpPr>
          <p:spPr>
            <a:xfrm rot="10800000">
              <a:off x="1346428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Shape 54"/>
            <p:cNvCxnSpPr/>
            <p:nvPr/>
          </p:nvCxnSpPr>
          <p:spPr>
            <a:xfrm rot="10800000">
              <a:off x="1346428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5" name="Shape 55"/>
          <p:cNvGrpSpPr/>
          <p:nvPr/>
        </p:nvGrpSpPr>
        <p:grpSpPr>
          <a:xfrm>
            <a:off x="1004151" y="3969100"/>
            <a:ext cx="7136667" cy="152400"/>
            <a:chOff x="1346435" y="3969087"/>
            <a:chExt cx="6452100" cy="152400"/>
          </a:xfrm>
        </p:grpSpPr>
        <p:cxnSp>
          <p:nvCxnSpPr>
            <p:cNvPr id="56" name="Shape 56"/>
            <p:cNvCxnSpPr/>
            <p:nvPr/>
          </p:nvCxnSpPr>
          <p:spPr>
            <a:xfrm>
              <a:off x="1346435" y="4121487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" name="Shape 57"/>
            <p:cNvCxnSpPr/>
            <p:nvPr/>
          </p:nvCxnSpPr>
          <p:spPr>
            <a:xfrm>
              <a:off x="1346435" y="3969087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" name="Shape 5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lvl="0" algn="ctr" rtl="0">
              <a:spcBef>
                <a:spcPts val="0"/>
              </a:spcBef>
              <a:buSzPct val="100000"/>
              <a:defRPr sz="5400"/>
            </a:lvl1pPr>
            <a:lvl2pPr lvl="1" algn="ctr" rtl="0">
              <a:spcBef>
                <a:spcPts val="0"/>
              </a:spcBef>
              <a:buSzPct val="100000"/>
              <a:defRPr sz="5400"/>
            </a:lvl2pPr>
            <a:lvl3pPr lvl="2" algn="ctr" rtl="0">
              <a:spcBef>
                <a:spcPts val="0"/>
              </a:spcBef>
              <a:buSzPct val="100000"/>
              <a:defRPr sz="5400"/>
            </a:lvl3pPr>
            <a:lvl4pPr lvl="3" algn="ctr" rtl="0">
              <a:spcBef>
                <a:spcPts val="0"/>
              </a:spcBef>
              <a:buSzPct val="100000"/>
              <a:defRPr sz="5400"/>
            </a:lvl4pPr>
            <a:lvl5pPr lvl="4" algn="ctr" rtl="0">
              <a:spcBef>
                <a:spcPts val="0"/>
              </a:spcBef>
              <a:buSzPct val="100000"/>
              <a:defRPr sz="5400"/>
            </a:lvl5pPr>
            <a:lvl6pPr lvl="5" algn="ctr" rtl="0">
              <a:spcBef>
                <a:spcPts val="0"/>
              </a:spcBef>
              <a:buSzPct val="100000"/>
              <a:defRPr sz="5400"/>
            </a:lvl6pPr>
            <a:lvl7pPr lvl="6" algn="ctr" rtl="0">
              <a:spcBef>
                <a:spcPts val="0"/>
              </a:spcBef>
              <a:buSzPct val="100000"/>
              <a:defRPr sz="5400"/>
            </a:lvl7pPr>
            <a:lvl8pPr lvl="7" algn="ctr" rtl="0">
              <a:spcBef>
                <a:spcPts val="0"/>
              </a:spcBef>
              <a:buSzPct val="100000"/>
              <a:defRPr sz="5400"/>
            </a:lvl8pPr>
            <a:lvl9pPr lvl="8" algn="ctr" rtl="0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2400"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sldNum" idx="12"/>
          </p:nvPr>
        </p:nvSpPr>
        <p:spPr>
          <a:xfrm>
            <a:off x="8472457" y="466321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"/>
              <a:t>‹Nr.›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s-ES" dirty="0" smtClean="0"/>
              <a:t>Pipeline</a:t>
            </a:r>
            <a:endParaRPr lang="en" dirty="0"/>
          </a:p>
        </p:txBody>
      </p:sp>
      <p:sp>
        <p:nvSpPr>
          <p:cNvPr id="66" name="Shape 66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How to </a:t>
            </a:r>
            <a:r>
              <a:rPr lang="es-ES" dirty="0" err="1" smtClean="0"/>
              <a:t>make</a:t>
            </a:r>
            <a:r>
              <a:rPr lang="es-ES" dirty="0" smtClean="0"/>
              <a:t> </a:t>
            </a:r>
            <a:r>
              <a:rPr lang="en" dirty="0" smtClean="0"/>
              <a:t>it</a:t>
            </a:r>
            <a:r>
              <a:rPr lang="es-ES" dirty="0" smtClean="0"/>
              <a:t> and </a:t>
            </a:r>
            <a:r>
              <a:rPr lang="es-ES" dirty="0" err="1" smtClean="0"/>
              <a:t>possibly</a:t>
            </a:r>
            <a:r>
              <a:rPr lang="es-ES" dirty="0" smtClean="0"/>
              <a:t> </a:t>
            </a:r>
            <a:r>
              <a:rPr lang="es-ES" dirty="0" err="1" smtClean="0"/>
              <a:t>crash</a:t>
            </a:r>
            <a:endParaRPr lang="e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/>
              <a:t>What is a Pipeline ?</a:t>
            </a:r>
            <a:endParaRPr lang="en-US" sz="24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244" y="3331650"/>
            <a:ext cx="4029559" cy="1753120"/>
          </a:xfrm>
          <a:prstGeom prst="rect">
            <a:avLst/>
          </a:prstGeom>
        </p:spPr>
      </p:pic>
      <p:sp>
        <p:nvSpPr>
          <p:cNvPr id="4" name="CuadroTexto 3"/>
          <p:cNvSpPr txBox="1"/>
          <p:nvPr/>
        </p:nvSpPr>
        <p:spPr>
          <a:xfrm>
            <a:off x="574145" y="1084881"/>
            <a:ext cx="837612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pipeline is a concept that works for continuous: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Integration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Deployment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Delivery</a:t>
            </a:r>
          </a:p>
          <a:p>
            <a:pPr marL="285750" indent="-285750">
              <a:buFont typeface="Arial" charset="0"/>
              <a:buChar char="•"/>
            </a:pPr>
            <a:endParaRPr lang="en-US" sz="2000" dirty="0" smtClean="0"/>
          </a:p>
          <a:p>
            <a:r>
              <a:rPr lang="en-US" sz="2000" dirty="0" smtClean="0"/>
              <a:t>As a software strategy that enables organization to deliver new features to users as fast and efficiently as possible.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Continuous Integration</a:t>
            </a:r>
            <a:endParaRPr lang="en-US" sz="24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096" y="1017725"/>
            <a:ext cx="6211807" cy="401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54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Continuous Integration</a:t>
            </a:r>
            <a:endParaRPr lang="en-US" sz="2400" dirty="0"/>
          </a:p>
        </p:txBody>
      </p:sp>
      <p:sp>
        <p:nvSpPr>
          <p:cNvPr id="4" name="CuadroTexto 3"/>
          <p:cNvSpPr txBox="1"/>
          <p:nvPr/>
        </p:nvSpPr>
        <p:spPr>
          <a:xfrm>
            <a:off x="574145" y="1084881"/>
            <a:ext cx="83761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Is </a:t>
            </a:r>
            <a:r>
              <a:rPr lang="en-US" sz="2000" dirty="0"/>
              <a:t>the practice of integrating changes from different developers in the team into a mainline as early as possible, in best cases several times a day. 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makes sure the code individual developers work on doesn’t divert too much. </a:t>
            </a:r>
            <a:endParaRPr lang="en-US" sz="2000" dirty="0" smtClean="0"/>
          </a:p>
          <a:p>
            <a:pPr marL="285750" indent="-285750">
              <a:buFont typeface="Arial" charset="0"/>
              <a:buChar char="•"/>
            </a:pPr>
            <a:endParaRPr lang="en-US" sz="2000" dirty="0"/>
          </a:p>
          <a:p>
            <a:pPr marL="285750" indent="-285750">
              <a:buFont typeface="Arial" charset="0"/>
              <a:buChar char="•"/>
            </a:pPr>
            <a:r>
              <a:rPr lang="en-US" sz="2000" dirty="0" smtClean="0"/>
              <a:t>When </a:t>
            </a:r>
            <a:r>
              <a:rPr lang="en-US" sz="2000" dirty="0"/>
              <a:t>you combine the process with automated testing, continuous integration can enable your code to be dependable.</a:t>
            </a:r>
          </a:p>
        </p:txBody>
      </p:sp>
    </p:spTree>
    <p:extLst>
      <p:ext uri="{BB962C8B-B14F-4D97-AF65-F5344CB8AC3E}">
        <p14:creationId xmlns:p14="http://schemas.microsoft.com/office/powerpoint/2010/main" val="46534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Continuous Deployment</a:t>
            </a:r>
            <a:endParaRPr lang="en-US" sz="2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2922" y="1201118"/>
            <a:ext cx="7904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Is closely related to Continuous Integration and refers to keeping your application deployable at any point or even automatically releasing to a test or production environment if the latest version passes all automated tests.</a:t>
            </a:r>
            <a:endParaRPr lang="en-US" sz="20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241" y="2353139"/>
            <a:ext cx="9144000" cy="2790361"/>
          </a:xfrm>
          <a:prstGeom prst="rect">
            <a:avLst/>
          </a:prstGeom>
        </p:spPr>
      </p:pic>
      <p:sp>
        <p:nvSpPr>
          <p:cNvPr id="4" name="Rectángulo redondeado 3"/>
          <p:cNvSpPr/>
          <p:nvPr/>
        </p:nvSpPr>
        <p:spPr>
          <a:xfrm>
            <a:off x="6765010" y="3676578"/>
            <a:ext cx="960895" cy="3142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smtClean="0"/>
              <a:t>?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0677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/>
              <a:t>Continuous Delivery</a:t>
            </a:r>
            <a:endParaRPr lang="en-US" sz="2400" dirty="0"/>
          </a:p>
        </p:txBody>
      </p:sp>
      <p:sp>
        <p:nvSpPr>
          <p:cNvPr id="2" name="CuadroTexto 1"/>
          <p:cNvSpPr txBox="1"/>
          <p:nvPr/>
        </p:nvSpPr>
        <p:spPr>
          <a:xfrm>
            <a:off x="712922" y="1201118"/>
            <a:ext cx="79041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Is closely related to Continuous Integration and refers to keeping your application deployable at any point or even automatically releasing to a test or production environment if the latest version passes all automated tests.</a:t>
            </a:r>
            <a:endParaRPr lang="en-US" sz="20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044" y="2524557"/>
            <a:ext cx="5429987" cy="245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5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0" y="18288"/>
            <a:ext cx="2139696" cy="224028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smtClean="0"/>
              <a:t>Business </a:t>
            </a:r>
            <a:br>
              <a:rPr lang="en-US" sz="2400" b="1" smtClean="0"/>
            </a:br>
            <a:r>
              <a:rPr lang="en-US" sz="2400" b="1" smtClean="0"/>
              <a:t>With </a:t>
            </a:r>
            <a:r>
              <a:rPr lang="en-US" sz="2400" b="1" dirty="0" smtClean="0"/>
              <a:t/>
            </a:r>
            <a:br>
              <a:rPr lang="en-US" sz="2400" b="1" dirty="0" smtClean="0"/>
            </a:br>
            <a:r>
              <a:rPr lang="en-US" sz="2400" b="1" dirty="0" smtClean="0"/>
              <a:t>Continuous</a:t>
            </a:r>
            <a:br>
              <a:rPr lang="en-US" sz="2400" b="1" dirty="0" smtClean="0"/>
            </a:br>
            <a:r>
              <a:rPr lang="en-US" sz="2400" b="1" dirty="0" smtClean="0"/>
              <a:t>Delivery</a:t>
            </a:r>
            <a:endParaRPr lang="en-US" sz="2400" b="1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8436" y="0"/>
            <a:ext cx="727556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28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0"/>
            <a:ext cx="715013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23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11700" y="445024"/>
            <a:ext cx="8520600" cy="4364719"/>
          </a:xfrm>
        </p:spPr>
        <p:txBody>
          <a:bodyPr anchor="t"/>
          <a:lstStyle/>
          <a:p>
            <a:r>
              <a:rPr lang="es-ES_tradnl" sz="2000" b="1" dirty="0" smtClean="0"/>
              <a:t>Free Open </a:t>
            </a:r>
            <a:r>
              <a:rPr lang="es-ES_tradnl" sz="2000" b="1" dirty="0" err="1" smtClean="0"/>
              <a:t>Source</a:t>
            </a:r>
            <a:r>
              <a:rPr lang="es-ES_tradnl" sz="2000" b="1" dirty="0" smtClean="0"/>
              <a:t> CI </a:t>
            </a:r>
            <a:r>
              <a:rPr lang="es-ES_tradnl" sz="2000" b="1" dirty="0" err="1" smtClean="0"/>
              <a:t>Services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/>
              <a:t>https://</a:t>
            </a:r>
            <a:r>
              <a:rPr lang="es-ES_tradnl" dirty="0" err="1" smtClean="0"/>
              <a:t>github.com</a:t>
            </a:r>
            <a:r>
              <a:rPr lang="es-ES_tradnl" dirty="0" smtClean="0"/>
              <a:t>/</a:t>
            </a:r>
            <a:r>
              <a:rPr lang="es-ES_tradnl" dirty="0" err="1" smtClean="0"/>
              <a:t>ligurio</a:t>
            </a:r>
            <a:r>
              <a:rPr lang="es-ES_tradnl" dirty="0" smtClean="0"/>
              <a:t>/</a:t>
            </a:r>
            <a:r>
              <a:rPr lang="es-ES_tradnl" dirty="0" err="1" smtClean="0"/>
              <a:t>Continuous-Integration-services</a:t>
            </a:r>
            <a:r>
              <a:rPr lang="es-ES_tradnl" dirty="0" smtClean="0"/>
              <a:t>/blob/master/</a:t>
            </a:r>
            <a:r>
              <a:rPr lang="es-ES_tradnl" dirty="0" err="1" smtClean="0"/>
              <a:t>continuous-integration-services-list.md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/>
              <a:t/>
            </a:r>
            <a:br>
              <a:rPr lang="es-ES_tradnl" dirty="0"/>
            </a:br>
            <a:r>
              <a:rPr lang="es-ES_tradnl" sz="2000" b="1" dirty="0" smtClean="0"/>
              <a:t>Open </a:t>
            </a:r>
            <a:r>
              <a:rPr lang="es-ES_tradnl" sz="2000" b="1" dirty="0" err="1" smtClean="0"/>
              <a:t>Source</a:t>
            </a:r>
            <a:r>
              <a:rPr lang="es-ES_tradnl" sz="2000" b="1" dirty="0" smtClean="0"/>
              <a:t> </a:t>
            </a:r>
            <a:r>
              <a:rPr lang="es-ES_tradnl" sz="2000" b="1" dirty="0" err="1" smtClean="0"/>
              <a:t>Deployment</a:t>
            </a:r>
            <a:r>
              <a:rPr lang="es-ES_tradnl" sz="2000" b="1" dirty="0" smtClean="0"/>
              <a:t> </a:t>
            </a:r>
            <a:r>
              <a:rPr lang="es-ES_tradnl" sz="2000" b="1" dirty="0" err="1" smtClean="0"/>
              <a:t>Service</a:t>
            </a:r>
            <a:r>
              <a:rPr lang="es-ES_tradnl" sz="2000" b="1" dirty="0" smtClean="0"/>
              <a:t> </a:t>
            </a:r>
            <a:r>
              <a:rPr lang="es-ES_tradnl" dirty="0" smtClean="0"/>
              <a:t/>
            </a:r>
            <a:br>
              <a:rPr lang="es-ES_tradnl" dirty="0" smtClean="0"/>
            </a:br>
            <a:r>
              <a:rPr lang="es-ES_tradnl" dirty="0"/>
              <a:t/>
            </a:r>
            <a:br>
              <a:rPr lang="es-ES_tradnl" dirty="0"/>
            </a:br>
            <a:r>
              <a:rPr lang="es-ES_tradnl" dirty="0"/>
              <a:t>https://</a:t>
            </a:r>
            <a:r>
              <a:rPr lang="es-ES_tradnl" dirty="0" err="1"/>
              <a:t>github.com</a:t>
            </a:r>
            <a:r>
              <a:rPr lang="es-ES_tradnl" dirty="0"/>
              <a:t>/</a:t>
            </a:r>
            <a:r>
              <a:rPr lang="es-ES_tradnl" dirty="0" err="1"/>
              <a:t>integrations</a:t>
            </a:r>
            <a:r>
              <a:rPr lang="es-ES_tradnl" dirty="0"/>
              <a:t>/</a:t>
            </a:r>
            <a:r>
              <a:rPr lang="es-ES_tradnl" dirty="0" err="1"/>
              <a:t>feature</a:t>
            </a:r>
            <a:r>
              <a:rPr lang="es-ES_tradnl" dirty="0"/>
              <a:t>/</a:t>
            </a:r>
            <a:r>
              <a:rPr lang="es-ES_tradnl" dirty="0" err="1"/>
              <a:t>deployment</a:t>
            </a:r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56087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192</Words>
  <Application>Microsoft Macintosh PowerPoint</Application>
  <PresentationFormat>Presentación en pantalla (16:9)</PresentationFormat>
  <Paragraphs>23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Calibri</vt:lpstr>
      <vt:lpstr>Noto Sans Symbols</vt:lpstr>
      <vt:lpstr>Trebuchet MS</vt:lpstr>
      <vt:lpstr>Arial</vt:lpstr>
      <vt:lpstr>Office Theme</vt:lpstr>
      <vt:lpstr>Pipeline</vt:lpstr>
      <vt:lpstr>What is a Pipeline ?</vt:lpstr>
      <vt:lpstr>Continuous Integration</vt:lpstr>
      <vt:lpstr>Continuous Integration</vt:lpstr>
      <vt:lpstr>Continuous Deployment</vt:lpstr>
      <vt:lpstr>Continuous Delivery</vt:lpstr>
      <vt:lpstr>Business  With  Continuous Delivery</vt:lpstr>
      <vt:lpstr>Presentación de PowerPoint</vt:lpstr>
      <vt:lpstr>Free Open Source CI Services  https://github.com/ligurio/Continuous-Integration-services/blob/master/continuous-integration-services-list.md  Open Source Deployment Service   https://github.com/integrations/feature/deployment</vt:lpstr>
    </vt:vector>
  </TitlesOfParts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Pipeline</dc:title>
  <cp:lastModifiedBy>Juan Carlos Alonso Holmstron</cp:lastModifiedBy>
  <cp:revision>7</cp:revision>
  <dcterms:modified xsi:type="dcterms:W3CDTF">2016-08-08T17:19:08Z</dcterms:modified>
</cp:coreProperties>
</file>