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8" r:id="rId4"/>
    <p:sldId id="259"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94660"/>
  </p:normalViewPr>
  <p:slideViewPr>
    <p:cSldViewPr snapToGrid="0">
      <p:cViewPr varScale="1">
        <p:scale>
          <a:sx n="78" d="100"/>
          <a:sy n="78" d="100"/>
        </p:scale>
        <p:origin x="9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FC3244F-357E-4452-AD4D-61C259C3A86C}" type="datetimeFigureOut">
              <a:rPr lang="en-IN" smtClean="0"/>
              <a:t>03-05-2024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1031520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C3244F-357E-4452-AD4D-61C259C3A86C}"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3013477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C3244F-357E-4452-AD4D-61C259C3A86C}"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3510214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C3244F-357E-4452-AD4D-61C259C3A86C}"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161614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C3244F-357E-4452-AD4D-61C259C3A86C}"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3076671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FC3244F-357E-4452-AD4D-61C259C3A86C}" type="datetimeFigureOut">
              <a:rPr lang="en-IN" smtClean="0"/>
              <a:t>03-05-2024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4287596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FC3244F-357E-4452-AD4D-61C259C3A86C}" type="datetimeFigureOut">
              <a:rPr lang="en-IN" smtClean="0"/>
              <a:t>03-05-2024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3839593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FC3244F-357E-4452-AD4D-61C259C3A86C}"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1961407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FC3244F-357E-4452-AD4D-61C259C3A86C}"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160146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3244F-357E-4452-AD4D-61C259C3A86C}"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112459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C3244F-357E-4452-AD4D-61C259C3A86C}"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2012400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C3244F-357E-4452-AD4D-61C259C3A86C}"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1028833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C3244F-357E-4452-AD4D-61C259C3A86C}" type="datetimeFigureOut">
              <a:rPr lang="en-IN" smtClean="0"/>
              <a:t>03-05-2024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514442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C3244F-357E-4452-AD4D-61C259C3A86C}" type="datetimeFigureOut">
              <a:rPr lang="en-IN" smtClean="0"/>
              <a:t>03-05-2024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1846640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3244F-357E-4452-AD4D-61C259C3A86C}" type="datetimeFigureOut">
              <a:rPr lang="en-IN" smtClean="0"/>
              <a:t>03-05-2024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1076345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C3244F-357E-4452-AD4D-61C259C3A86C}"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83101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C3244F-357E-4452-AD4D-61C259C3A86C}"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1872255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FC3244F-357E-4452-AD4D-61C259C3A86C}" type="datetimeFigureOut">
              <a:rPr lang="en-IN" smtClean="0"/>
              <a:t>03-05-2024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91F0955-856F-4E0A-83CC-22779A98DE26}" type="slidenum">
              <a:rPr lang="en-IN" smtClean="0"/>
              <a:t>‹#›</a:t>
            </a:fld>
            <a:endParaRPr lang="en-IN"/>
          </a:p>
        </p:txBody>
      </p:sp>
    </p:spTree>
    <p:extLst>
      <p:ext uri="{BB962C8B-B14F-4D97-AF65-F5344CB8AC3E}">
        <p14:creationId xmlns:p14="http://schemas.microsoft.com/office/powerpoint/2010/main" val="23641600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drive.google.com/file/d/1kEC6OyeT2LFVD2d39i5r4daAW2dQWenc/view?usp=sharing" TargetMode="External"/><Relationship Id="rId2" Type="http://schemas.openxmlformats.org/officeDocument/2006/relationships/hyperlink" Target="Capstone%20Final.mp4"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74A1-0A29-3316-30EA-AF004A9346D1}"/>
              </a:ext>
            </a:extLst>
          </p:cNvPr>
          <p:cNvSpPr>
            <a:spLocks noGrp="1"/>
          </p:cNvSpPr>
          <p:nvPr>
            <p:ph type="ctrTitle"/>
          </p:nvPr>
        </p:nvSpPr>
        <p:spPr>
          <a:xfrm>
            <a:off x="1508917" y="1028017"/>
            <a:ext cx="8825658" cy="2677648"/>
          </a:xfrm>
        </p:spPr>
        <p:txBody>
          <a:bodyPr/>
          <a:lstStyle/>
          <a:p>
            <a:pPr algn="ctr"/>
            <a:r>
              <a:rPr lang="en-IN" dirty="0"/>
              <a:t>Welcome</a:t>
            </a:r>
          </a:p>
        </p:txBody>
      </p:sp>
      <p:sp>
        <p:nvSpPr>
          <p:cNvPr id="3" name="Subtitle 2">
            <a:extLst>
              <a:ext uri="{FF2B5EF4-FFF2-40B4-BE49-F238E27FC236}">
                <a16:creationId xmlns:a16="http://schemas.microsoft.com/office/drawing/2014/main" id="{AC29A9BC-0FC1-89E6-09BA-F88B589B97E7}"/>
              </a:ext>
            </a:extLst>
          </p:cNvPr>
          <p:cNvSpPr>
            <a:spLocks noGrp="1"/>
          </p:cNvSpPr>
          <p:nvPr>
            <p:ph type="subTitle" idx="1"/>
          </p:nvPr>
        </p:nvSpPr>
        <p:spPr/>
        <p:txBody>
          <a:bodyPr/>
          <a:lstStyle/>
          <a:p>
            <a:r>
              <a:rPr lang="en-IN" dirty="0">
                <a:solidFill>
                  <a:schemeClr val="bg1"/>
                </a:solidFill>
                <a:latin typeface="Artifakt Element Black" panose="020B0A03050000020004" pitchFamily="34" charset="0"/>
                <a:ea typeface="Artifakt Element Black" panose="020B0A03050000020004" pitchFamily="34" charset="0"/>
              </a:rPr>
              <a:t>P_10 Hack Elite</a:t>
            </a:r>
          </a:p>
          <a:p>
            <a:endParaRPr lang="en-IN" dirty="0"/>
          </a:p>
        </p:txBody>
      </p:sp>
    </p:spTree>
    <p:extLst>
      <p:ext uri="{BB962C8B-B14F-4D97-AF65-F5344CB8AC3E}">
        <p14:creationId xmlns:p14="http://schemas.microsoft.com/office/powerpoint/2010/main" val="19073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647F24-59D7-03EB-B46C-F272DBAE5AB2}"/>
              </a:ext>
            </a:extLst>
          </p:cNvPr>
          <p:cNvSpPr/>
          <p:nvPr/>
        </p:nvSpPr>
        <p:spPr>
          <a:xfrm>
            <a:off x="2192594" y="344131"/>
            <a:ext cx="6528620" cy="6882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Artifakt Element Black" panose="020B0A03050000020004" pitchFamily="34" charset="0"/>
                <a:ea typeface="Artifakt Element Black" panose="020B0A03050000020004" pitchFamily="34" charset="0"/>
              </a:rPr>
              <a:t>Time and Space Complexity</a:t>
            </a:r>
          </a:p>
        </p:txBody>
      </p:sp>
      <p:sp>
        <p:nvSpPr>
          <p:cNvPr id="3" name="TextBox 2">
            <a:extLst>
              <a:ext uri="{FF2B5EF4-FFF2-40B4-BE49-F238E27FC236}">
                <a16:creationId xmlns:a16="http://schemas.microsoft.com/office/drawing/2014/main" id="{F95E69A4-D993-3A87-2B6D-CD5DEB9146FC}"/>
              </a:ext>
            </a:extLst>
          </p:cNvPr>
          <p:cNvSpPr txBox="1"/>
          <p:nvPr/>
        </p:nvSpPr>
        <p:spPr>
          <a:xfrm>
            <a:off x="471948" y="1917290"/>
            <a:ext cx="11720052" cy="4228722"/>
          </a:xfrm>
          <a:prstGeom prst="rect">
            <a:avLst/>
          </a:prstGeom>
          <a:noFill/>
        </p:spPr>
        <p:txBody>
          <a:bodyPr wrap="square" rtlCol="0">
            <a:spAutoFit/>
          </a:bodyPr>
          <a:lstStyle/>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Time complexity O(n*(</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m+p+k</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n=number of recipes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m=number of ingredients </a:t>
            </a: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p=number of instructions k=number of categories</a:t>
            </a:r>
          </a:p>
          <a:p>
            <a:pPr>
              <a:lnSpc>
                <a:spcPct val="106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Time complexity O(n) n is the number of recipes </a:t>
            </a: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Space complexity O(1)</a:t>
            </a:r>
          </a:p>
          <a:p>
            <a:pPr>
              <a:lnSpc>
                <a:spcPct val="106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4" name="Rectangle 3">
            <a:extLst>
              <a:ext uri="{FF2B5EF4-FFF2-40B4-BE49-F238E27FC236}">
                <a16:creationId xmlns:a16="http://schemas.microsoft.com/office/drawing/2014/main" id="{4C0ADE3F-2AE9-4B15-260F-2B9CC4A45C04}"/>
              </a:ext>
            </a:extLst>
          </p:cNvPr>
          <p:cNvSpPr/>
          <p:nvPr/>
        </p:nvSpPr>
        <p:spPr>
          <a:xfrm>
            <a:off x="580103" y="1986116"/>
            <a:ext cx="3677265"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6000"/>
              </a:lnSpc>
              <a:spcAft>
                <a:spcPts val="800"/>
              </a:spcAf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400" b="1" kern="100" dirty="0" err="1">
                <a:effectLst/>
                <a:latin typeface="Calibri" panose="020F0502020204030204" pitchFamily="34" charset="0"/>
                <a:ea typeface="Calibri" panose="020F0502020204030204" pitchFamily="34" charset="0"/>
                <a:cs typeface="Times New Roman" panose="02020603050405020304" pitchFamily="18" charset="0"/>
              </a:rPr>
              <a:t>saverecipesinfile</a:t>
            </a: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b="1" kern="100" dirty="0" err="1">
                <a:effectLst/>
                <a:latin typeface="Calibri" panose="020F0502020204030204" pitchFamily="34" charset="0"/>
                <a:ea typeface="Calibri" panose="020F0502020204030204" pitchFamily="34" charset="0"/>
                <a:cs typeface="Times New Roman" panose="02020603050405020304" pitchFamily="18" charset="0"/>
              </a:rPr>
              <a:t>const</a:t>
            </a: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 char* filename)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C30F9D54-FDA5-F369-62FD-F38591153C2A}"/>
              </a:ext>
            </a:extLst>
          </p:cNvPr>
          <p:cNvSpPr/>
          <p:nvPr/>
        </p:nvSpPr>
        <p:spPr>
          <a:xfrm>
            <a:off x="580103" y="3857341"/>
            <a:ext cx="3773130"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6000"/>
              </a:lnSpc>
              <a:spcAft>
                <a:spcPts val="800"/>
              </a:spcAft>
            </a:pP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400" b="1" kern="100" dirty="0" err="1">
                <a:effectLst/>
                <a:latin typeface="Calibri" panose="020F0502020204030204" pitchFamily="34" charset="0"/>
                <a:ea typeface="Calibri" panose="020F0502020204030204" pitchFamily="34" charset="0"/>
                <a:cs typeface="Times New Roman" panose="02020603050405020304" pitchFamily="18" charset="0"/>
              </a:rPr>
              <a:t>findrecipebyname</a:t>
            </a: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b="1" kern="100" dirty="0" err="1">
                <a:effectLst/>
                <a:latin typeface="Calibri" panose="020F0502020204030204" pitchFamily="34" charset="0"/>
                <a:ea typeface="Calibri" panose="020F0502020204030204" pitchFamily="34" charset="0"/>
                <a:cs typeface="Times New Roman" panose="02020603050405020304" pitchFamily="18" charset="0"/>
              </a:rPr>
              <a:t>const</a:t>
            </a: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 char* name)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2566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647F24-59D7-03EB-B46C-F272DBAE5AB2}"/>
              </a:ext>
            </a:extLst>
          </p:cNvPr>
          <p:cNvSpPr/>
          <p:nvPr/>
        </p:nvSpPr>
        <p:spPr>
          <a:xfrm>
            <a:off x="2192594" y="344131"/>
            <a:ext cx="6528620" cy="6882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Artifakt Element Black" panose="020B0A03050000020004" pitchFamily="34" charset="0"/>
                <a:ea typeface="Artifakt Element Black" panose="020B0A03050000020004" pitchFamily="34" charset="0"/>
              </a:rPr>
              <a:t>Time and Space Complexity</a:t>
            </a:r>
          </a:p>
        </p:txBody>
      </p:sp>
      <p:sp>
        <p:nvSpPr>
          <p:cNvPr id="3" name="TextBox 2">
            <a:extLst>
              <a:ext uri="{FF2B5EF4-FFF2-40B4-BE49-F238E27FC236}">
                <a16:creationId xmlns:a16="http://schemas.microsoft.com/office/drawing/2014/main" id="{F95E69A4-D993-3A87-2B6D-CD5DEB9146FC}"/>
              </a:ext>
            </a:extLst>
          </p:cNvPr>
          <p:cNvSpPr txBox="1"/>
          <p:nvPr/>
        </p:nvSpPr>
        <p:spPr>
          <a:xfrm>
            <a:off x="226141" y="1248699"/>
            <a:ext cx="12565626" cy="6708503"/>
          </a:xfrm>
          <a:prstGeom prst="rect">
            <a:avLst/>
          </a:prstGeom>
          <a:noFill/>
        </p:spPr>
        <p:txBody>
          <a:bodyPr wrap="square" rtlCol="0">
            <a:spAutoFit/>
          </a:bodyPr>
          <a:lstStyle/>
          <a:p>
            <a:pPr>
              <a:lnSpc>
                <a:spcPct val="106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searchrecipebyuser</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Time complexity O(n) where n is number of recipes</a:t>
            </a: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Space complexity O(1)</a:t>
            </a:r>
          </a:p>
          <a:p>
            <a:pPr>
              <a:lnSpc>
                <a:spcPct val="106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deIeteRecipe</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const</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char* name)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Time complexity: 0(n)</a:t>
            </a: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Space complexity: O(1)</a:t>
            </a:r>
          </a:p>
          <a:p>
            <a:pPr>
              <a:lnSpc>
                <a:spcPct val="106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deleterecipebyuser</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0" dirty="0">
                <a:effectLst/>
                <a:latin typeface="Calibri" panose="020F0502020204030204" pitchFamily="34" charset="0"/>
                <a:ea typeface="Calibri" panose="020F0502020204030204" pitchFamily="34" charset="0"/>
                <a:cs typeface="Times New Roman" panose="02020603050405020304" pitchFamily="18" charset="0"/>
              </a:rPr>
              <a:t>Time </a:t>
            </a:r>
            <a:r>
              <a:rPr lang="en-IN" sz="1800" kern="0" dirty="0" err="1">
                <a:effectLst/>
                <a:latin typeface="Calibri" panose="020F0502020204030204" pitchFamily="34" charset="0"/>
                <a:ea typeface="Calibri" panose="020F0502020204030204" pitchFamily="34" charset="0"/>
                <a:cs typeface="Times New Roman" panose="02020603050405020304" pitchFamily="18" charset="0"/>
              </a:rPr>
              <a:t>complexity:O</a:t>
            </a:r>
            <a:r>
              <a:rPr lang="en-IN" sz="1800" kern="0" dirty="0">
                <a:effectLst/>
                <a:latin typeface="Calibri" panose="020F0502020204030204" pitchFamily="34" charset="0"/>
                <a:ea typeface="Calibri" panose="020F0502020204030204" pitchFamily="34" charset="0"/>
                <a:cs typeface="Times New Roman" panose="02020603050405020304" pitchFamily="18" charset="0"/>
              </a:rPr>
              <a:t>(n)</a:t>
            </a:r>
          </a:p>
          <a:p>
            <a:pPr>
              <a:lnSpc>
                <a:spcPct val="106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0" dirty="0">
                <a:effectLst/>
                <a:latin typeface="Calibri" panose="020F0502020204030204" pitchFamily="34" charset="0"/>
                <a:ea typeface="Calibri" panose="020F0502020204030204" pitchFamily="34" charset="0"/>
                <a:cs typeface="Times New Roman" panose="02020603050405020304" pitchFamily="18" charset="0"/>
              </a:rPr>
              <a:t>Time complexity: 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Space complexity: O(1)</a:t>
            </a: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4" name="Rectangle 3">
            <a:extLst>
              <a:ext uri="{FF2B5EF4-FFF2-40B4-BE49-F238E27FC236}">
                <a16:creationId xmlns:a16="http://schemas.microsoft.com/office/drawing/2014/main" id="{C37B278F-4F7A-0D87-0895-CE8249E57D92}"/>
              </a:ext>
            </a:extLst>
          </p:cNvPr>
          <p:cNvSpPr/>
          <p:nvPr/>
        </p:nvSpPr>
        <p:spPr>
          <a:xfrm>
            <a:off x="304799" y="1248699"/>
            <a:ext cx="3618271" cy="3711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searchrecipebyuser</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Rectangle 4">
            <a:extLst>
              <a:ext uri="{FF2B5EF4-FFF2-40B4-BE49-F238E27FC236}">
                <a16:creationId xmlns:a16="http://schemas.microsoft.com/office/drawing/2014/main" id="{F9AE60E9-2E15-FAFA-FA9F-0C618840C7B3}"/>
              </a:ext>
            </a:extLst>
          </p:cNvPr>
          <p:cNvSpPr/>
          <p:nvPr/>
        </p:nvSpPr>
        <p:spPr>
          <a:xfrm>
            <a:off x="304798" y="2826775"/>
            <a:ext cx="3618271" cy="3711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600" b="1" kern="100" dirty="0" err="1">
                <a:effectLst/>
                <a:latin typeface="Calibri" panose="020F0502020204030204" pitchFamily="34" charset="0"/>
                <a:ea typeface="Calibri" panose="020F0502020204030204" pitchFamily="34" charset="0"/>
                <a:cs typeface="Times New Roman" panose="02020603050405020304" pitchFamily="18" charset="0"/>
              </a:rPr>
              <a:t>deIeteRecipe</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600" b="1" kern="100" dirty="0" err="1">
                <a:effectLst/>
                <a:latin typeface="Calibri" panose="020F0502020204030204" pitchFamily="34" charset="0"/>
                <a:ea typeface="Calibri" panose="020F0502020204030204" pitchFamily="34" charset="0"/>
                <a:cs typeface="Times New Roman" panose="02020603050405020304" pitchFamily="18" charset="0"/>
              </a:rPr>
              <a:t>const</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 char* name)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
        <p:nvSpPr>
          <p:cNvPr id="6" name="Rectangle 5">
            <a:extLst>
              <a:ext uri="{FF2B5EF4-FFF2-40B4-BE49-F238E27FC236}">
                <a16:creationId xmlns:a16="http://schemas.microsoft.com/office/drawing/2014/main" id="{BB897D9B-7059-40E7-A9BB-951D26A0A5A1}"/>
              </a:ext>
            </a:extLst>
          </p:cNvPr>
          <p:cNvSpPr/>
          <p:nvPr/>
        </p:nvSpPr>
        <p:spPr>
          <a:xfrm>
            <a:off x="304798" y="4404851"/>
            <a:ext cx="3618271" cy="3711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deleterecipebyuser</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7" name="Rectangle 6">
            <a:extLst>
              <a:ext uri="{FF2B5EF4-FFF2-40B4-BE49-F238E27FC236}">
                <a16:creationId xmlns:a16="http://schemas.microsoft.com/office/drawing/2014/main" id="{1F3DB05D-0B07-9F2F-24AC-D9C47CAA2B25}"/>
              </a:ext>
            </a:extLst>
          </p:cNvPr>
          <p:cNvSpPr/>
          <p:nvPr/>
        </p:nvSpPr>
        <p:spPr>
          <a:xfrm>
            <a:off x="304798" y="5506065"/>
            <a:ext cx="3726428" cy="4768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600" b="1" kern="100" dirty="0" err="1">
                <a:effectLst/>
                <a:latin typeface="Calibri" panose="020F0502020204030204" pitchFamily="34" charset="0"/>
                <a:ea typeface="Calibri" panose="020F0502020204030204" pitchFamily="34" charset="0"/>
                <a:cs typeface="Times New Roman" panose="02020603050405020304" pitchFamily="18" charset="0"/>
              </a:rPr>
              <a:t>displayrecipebycat</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600" b="1" kern="100" dirty="0" err="1">
                <a:effectLst/>
                <a:latin typeface="Calibri" panose="020F0502020204030204" pitchFamily="34" charset="0"/>
                <a:ea typeface="Calibri" panose="020F0502020204030204" pitchFamily="34" charset="0"/>
                <a:cs typeface="Times New Roman" panose="02020603050405020304" pitchFamily="18" charset="0"/>
              </a:rPr>
              <a:t>const</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 char* category)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2779968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647F24-59D7-03EB-B46C-F272DBAE5AB2}"/>
              </a:ext>
            </a:extLst>
          </p:cNvPr>
          <p:cNvSpPr/>
          <p:nvPr/>
        </p:nvSpPr>
        <p:spPr>
          <a:xfrm>
            <a:off x="2192594" y="344131"/>
            <a:ext cx="6528620" cy="6882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Artifakt Element Black" panose="020B0A03050000020004" pitchFamily="34" charset="0"/>
                <a:ea typeface="Artifakt Element Black" panose="020B0A03050000020004" pitchFamily="34" charset="0"/>
              </a:rPr>
              <a:t>Data structures</a:t>
            </a:r>
          </a:p>
        </p:txBody>
      </p:sp>
      <p:sp>
        <p:nvSpPr>
          <p:cNvPr id="3" name="TextBox 2">
            <a:extLst>
              <a:ext uri="{FF2B5EF4-FFF2-40B4-BE49-F238E27FC236}">
                <a16:creationId xmlns:a16="http://schemas.microsoft.com/office/drawing/2014/main" id="{F95E69A4-D993-3A87-2B6D-CD5DEB9146FC}"/>
              </a:ext>
            </a:extLst>
          </p:cNvPr>
          <p:cNvSpPr txBox="1"/>
          <p:nvPr/>
        </p:nvSpPr>
        <p:spPr>
          <a:xfrm>
            <a:off x="176980" y="1848467"/>
            <a:ext cx="11838040" cy="3416320"/>
          </a:xfrm>
          <a:prstGeom prst="rect">
            <a:avLst/>
          </a:prstGeom>
          <a:noFill/>
        </p:spPr>
        <p:txBody>
          <a:bodyPr wrap="square" rtlCol="0">
            <a:spAutoFit/>
          </a:bodyPr>
          <a:lstStyle/>
          <a:p>
            <a:r>
              <a:rPr lang="en-US" dirty="0">
                <a:latin typeface="Arial Rounded MT Bold" panose="020F0704030504030204" pitchFamily="34" charset="0"/>
              </a:rPr>
              <a:t>The data structures used in our project are:</a:t>
            </a:r>
          </a:p>
          <a:p>
            <a:endParaRPr lang="en-US" dirty="0">
              <a:latin typeface="Arial Rounded MT Bold" panose="020F0704030504030204" pitchFamily="34" charset="0"/>
            </a:endParaRPr>
          </a:p>
          <a:p>
            <a:r>
              <a:rPr lang="en-US" dirty="0">
                <a:latin typeface="Arial Rounded MT Bold" panose="020F0704030504030204" pitchFamily="34" charset="0"/>
              </a:rPr>
              <a:t> Linked list: To store the categorized recipes, you can use a linked list data structure. Each node in the linked list can represent a category, and it can have a pointer to the head of another linked list containing the recipes belonging to that category. </a:t>
            </a:r>
          </a:p>
          <a:p>
            <a:endParaRPr lang="en-US" dirty="0">
              <a:latin typeface="Arial Rounded MT Bold" panose="020F0704030504030204" pitchFamily="34" charset="0"/>
            </a:endParaRPr>
          </a:p>
          <a:p>
            <a:r>
              <a:rPr lang="en-US" dirty="0">
                <a:latin typeface="Arial Rounded MT Bold" panose="020F0704030504030204" pitchFamily="34" charset="0"/>
              </a:rPr>
              <a:t>An array of classes: We have used an array of structures to store the recipe information. Each recipe can be represented as a class containing fields like recipe name, ingredients(array of strings), instructions (an array of strings), and categories(an array of strings). </a:t>
            </a:r>
          </a:p>
          <a:p>
            <a:endParaRPr lang="en-US" dirty="0">
              <a:latin typeface="Arial Rounded MT Bold" panose="020F0704030504030204" pitchFamily="34" charset="0"/>
            </a:endParaRPr>
          </a:p>
          <a:p>
            <a:r>
              <a:rPr lang="en-US" dirty="0">
                <a:latin typeface="Arial Rounded MT Bold" panose="020F0704030504030204" pitchFamily="34" charset="0"/>
              </a:rPr>
              <a:t>Hash table: We have implemented a search for recipes by ingredients. Each ingredient can be a key in the </a:t>
            </a:r>
            <a:r>
              <a:rPr lang="en-US" dirty="0" err="1">
                <a:latin typeface="Arial Rounded MT Bold" panose="020F0704030504030204" pitchFamily="34" charset="0"/>
              </a:rPr>
              <a:t>hashtable</a:t>
            </a:r>
            <a:r>
              <a:rPr lang="en-US" dirty="0">
                <a:latin typeface="Arial Rounded MT Bold" panose="020F0704030504030204" pitchFamily="34" charset="0"/>
              </a:rPr>
              <a:t> and the value can be a linked list of recipes containing those ingredients</a:t>
            </a:r>
            <a:endParaRPr lang="en-IN" dirty="0">
              <a:latin typeface="Arial Rounded MT Bold" panose="020F0704030504030204" pitchFamily="34" charset="0"/>
            </a:endParaRPr>
          </a:p>
        </p:txBody>
      </p:sp>
    </p:spTree>
    <p:extLst>
      <p:ext uri="{BB962C8B-B14F-4D97-AF65-F5344CB8AC3E}">
        <p14:creationId xmlns:p14="http://schemas.microsoft.com/office/powerpoint/2010/main" val="1417848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ction="ppaction://hlinkfile"/>
            <a:extLst>
              <a:ext uri="{FF2B5EF4-FFF2-40B4-BE49-F238E27FC236}">
                <a16:creationId xmlns:a16="http://schemas.microsoft.com/office/drawing/2014/main" id="{840A6A2E-B31C-1F27-28B2-A9F1DF087F57}"/>
              </a:ext>
            </a:extLst>
          </p:cNvPr>
          <p:cNvSpPr txBox="1"/>
          <p:nvPr/>
        </p:nvSpPr>
        <p:spPr>
          <a:xfrm>
            <a:off x="855407" y="1828798"/>
            <a:ext cx="6341806" cy="584775"/>
          </a:xfrm>
          <a:prstGeom prst="rect">
            <a:avLst/>
          </a:prstGeom>
          <a:noFill/>
        </p:spPr>
        <p:txBody>
          <a:bodyPr wrap="square" rtlCol="0">
            <a:spAutoFit/>
          </a:bodyPr>
          <a:lstStyle/>
          <a:p>
            <a:r>
              <a:rPr lang="en-IN" sz="3200" dirty="0"/>
              <a:t>Check out the </a:t>
            </a:r>
            <a:r>
              <a:rPr lang="en-IN" sz="3200" dirty="0">
                <a:hlinkClick r:id="rId3"/>
              </a:rPr>
              <a:t>video</a:t>
            </a:r>
            <a:r>
              <a:rPr lang="en-IN" sz="3200" dirty="0"/>
              <a:t>.</a:t>
            </a:r>
          </a:p>
        </p:txBody>
      </p:sp>
    </p:spTree>
    <p:extLst>
      <p:ext uri="{BB962C8B-B14F-4D97-AF65-F5344CB8AC3E}">
        <p14:creationId xmlns:p14="http://schemas.microsoft.com/office/powerpoint/2010/main" val="1563920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9159-26C0-D927-7E59-0CA9D9FB4492}"/>
              </a:ext>
            </a:extLst>
          </p:cNvPr>
          <p:cNvSpPr>
            <a:spLocks noGrp="1"/>
          </p:cNvSpPr>
          <p:nvPr>
            <p:ph type="title"/>
          </p:nvPr>
        </p:nvSpPr>
        <p:spPr>
          <a:xfrm>
            <a:off x="1024129" y="860519"/>
            <a:ext cx="9720072" cy="1499616"/>
          </a:xfrm>
        </p:spPr>
        <p:txBody>
          <a:bodyPr>
            <a:normAutofit/>
          </a:bodyPr>
          <a:lstStyle/>
          <a:p>
            <a:r>
              <a:rPr lang="en-IN" dirty="0"/>
              <a:t>Group members:</a:t>
            </a:r>
            <a:br>
              <a:rPr lang="en-IN" dirty="0"/>
            </a:br>
            <a:endParaRPr lang="en-IN" dirty="0"/>
          </a:p>
        </p:txBody>
      </p:sp>
      <p:sp>
        <p:nvSpPr>
          <p:cNvPr id="3" name="Content Placeholder 2">
            <a:extLst>
              <a:ext uri="{FF2B5EF4-FFF2-40B4-BE49-F238E27FC236}">
                <a16:creationId xmlns:a16="http://schemas.microsoft.com/office/drawing/2014/main" id="{8349F2EC-DE15-4007-2E66-1BCC164B0314}"/>
              </a:ext>
            </a:extLst>
          </p:cNvPr>
          <p:cNvSpPr>
            <a:spLocks noGrp="1"/>
          </p:cNvSpPr>
          <p:nvPr>
            <p:ph idx="1"/>
          </p:nvPr>
        </p:nvSpPr>
        <p:spPr/>
        <p:txBody>
          <a:bodyPr/>
          <a:lstStyle/>
          <a:p>
            <a:r>
              <a:rPr lang="en-IN" b="0" i="0" dirty="0">
                <a:solidFill>
                  <a:srgbClr val="1F2328"/>
                </a:solidFill>
                <a:effectLst/>
                <a:highlight>
                  <a:srgbClr val="FFFFFF"/>
                </a:highlight>
                <a:latin typeface="-apple-system"/>
              </a:rPr>
              <a:t>Nisarg Divecha-202301043</a:t>
            </a:r>
          </a:p>
          <a:p>
            <a:r>
              <a:rPr lang="en-IN" b="0" i="0" dirty="0" err="1">
                <a:solidFill>
                  <a:srgbClr val="1F2328"/>
                </a:solidFill>
                <a:effectLst/>
                <a:highlight>
                  <a:srgbClr val="FFFFFF"/>
                </a:highlight>
                <a:latin typeface="-apple-system"/>
              </a:rPr>
              <a:t>Darshit</a:t>
            </a:r>
            <a:r>
              <a:rPr lang="en-IN" b="0" i="0" dirty="0">
                <a:solidFill>
                  <a:srgbClr val="1F2328"/>
                </a:solidFill>
                <a:effectLst/>
                <a:highlight>
                  <a:srgbClr val="FFFFFF"/>
                </a:highlight>
                <a:latin typeface="-apple-system"/>
              </a:rPr>
              <a:t> Adroja-202301028</a:t>
            </a:r>
          </a:p>
          <a:p>
            <a:r>
              <a:rPr lang="en-IN" b="0" i="0" dirty="0">
                <a:solidFill>
                  <a:srgbClr val="1F2328"/>
                </a:solidFill>
                <a:effectLst/>
                <a:highlight>
                  <a:srgbClr val="FFFFFF"/>
                </a:highlight>
                <a:latin typeface="-apple-system"/>
              </a:rPr>
              <a:t>Ved Ambani- 202301105</a:t>
            </a:r>
          </a:p>
          <a:p>
            <a:r>
              <a:rPr lang="en-IN" b="0" i="0" dirty="0">
                <a:solidFill>
                  <a:srgbClr val="1F2328"/>
                </a:solidFill>
                <a:effectLst/>
                <a:highlight>
                  <a:srgbClr val="FFFFFF"/>
                </a:highlight>
                <a:latin typeface="-apple-system"/>
              </a:rPr>
              <a:t>Jeel Thummar-202301047</a:t>
            </a:r>
            <a:endParaRPr lang="en-IN" dirty="0"/>
          </a:p>
        </p:txBody>
      </p:sp>
    </p:spTree>
    <p:extLst>
      <p:ext uri="{BB962C8B-B14F-4D97-AF65-F5344CB8AC3E}">
        <p14:creationId xmlns:p14="http://schemas.microsoft.com/office/powerpoint/2010/main" val="1610877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7A55EE-D189-4C0F-2A39-E6B0EE9E6565}"/>
              </a:ext>
            </a:extLst>
          </p:cNvPr>
          <p:cNvSpPr txBox="1"/>
          <p:nvPr/>
        </p:nvSpPr>
        <p:spPr>
          <a:xfrm>
            <a:off x="521110" y="393290"/>
            <a:ext cx="9615948" cy="3908762"/>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r>
              <a:rPr lang="en-US" sz="2000" b="0" i="0" dirty="0">
                <a:solidFill>
                  <a:srgbClr val="1F2328"/>
                </a:solidFill>
                <a:effectLst/>
                <a:highlight>
                  <a:srgbClr val="FFFFFF"/>
                </a:highlight>
                <a:latin typeface="Arial Rounded MT Bold" panose="020F0704030504030204" pitchFamily="34" charset="0"/>
              </a:rPr>
              <a:t>Project: P10</a:t>
            </a:r>
          </a:p>
          <a:p>
            <a:br>
              <a:rPr lang="en-US" sz="2000" dirty="0">
                <a:latin typeface="Arial Rounded MT Bold" panose="020F0704030504030204" pitchFamily="34" charset="0"/>
              </a:rPr>
            </a:br>
            <a:r>
              <a:rPr lang="en-US" sz="2000" b="0" i="0" dirty="0">
                <a:solidFill>
                  <a:srgbClr val="1F2328"/>
                </a:solidFill>
                <a:effectLst/>
                <a:highlight>
                  <a:srgbClr val="FFFFFF"/>
                </a:highlight>
                <a:latin typeface="Arial Rounded MT Bold" panose="020F0704030504030204" pitchFamily="34" charset="0"/>
              </a:rPr>
              <a:t>Build a recipe manager application where users can search, save, and organize recipes, including features like ingredient search, recipe categorization, and meal planning, utilizing data structures for recipe storage and retrieval. This project solves the problem of Recipe Management.</a:t>
            </a:r>
            <a:endParaRPr lang="en-IN" sz="2000" dirty="0">
              <a:latin typeface="Arial Rounded MT Bold" panose="020F0704030504030204" pitchFamily="34" charset="0"/>
            </a:endParaRPr>
          </a:p>
        </p:txBody>
      </p:sp>
      <p:sp>
        <p:nvSpPr>
          <p:cNvPr id="3" name="Rectangle 2">
            <a:extLst>
              <a:ext uri="{FF2B5EF4-FFF2-40B4-BE49-F238E27FC236}">
                <a16:creationId xmlns:a16="http://schemas.microsoft.com/office/drawing/2014/main" id="{815DDF07-92A3-9E1F-19F5-4032595A9CCE}"/>
              </a:ext>
            </a:extLst>
          </p:cNvPr>
          <p:cNvSpPr/>
          <p:nvPr/>
        </p:nvSpPr>
        <p:spPr>
          <a:xfrm>
            <a:off x="2266335" y="206477"/>
            <a:ext cx="6125497" cy="10323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dirty="0">
                <a:latin typeface="Arial Rounded MT Bold" panose="020F0704030504030204" pitchFamily="34" charset="0"/>
              </a:rPr>
              <a:t>The problem</a:t>
            </a:r>
          </a:p>
        </p:txBody>
      </p:sp>
    </p:spTree>
    <p:extLst>
      <p:ext uri="{BB962C8B-B14F-4D97-AF65-F5344CB8AC3E}">
        <p14:creationId xmlns:p14="http://schemas.microsoft.com/office/powerpoint/2010/main" val="2494605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8609601-7BA2-0767-9403-9D7F516A8421}"/>
              </a:ext>
            </a:extLst>
          </p:cNvPr>
          <p:cNvSpPr/>
          <p:nvPr/>
        </p:nvSpPr>
        <p:spPr>
          <a:xfrm>
            <a:off x="865238" y="373191"/>
            <a:ext cx="9340645" cy="11700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4C0A836B-71D2-76D0-20EC-EBFDEF744EC8}"/>
              </a:ext>
            </a:extLst>
          </p:cNvPr>
          <p:cNvSpPr txBox="1"/>
          <p:nvPr/>
        </p:nvSpPr>
        <p:spPr>
          <a:xfrm>
            <a:off x="786579" y="665824"/>
            <a:ext cx="9124336" cy="584775"/>
          </a:xfrm>
          <a:prstGeom prst="rect">
            <a:avLst/>
          </a:prstGeom>
          <a:noFill/>
        </p:spPr>
        <p:txBody>
          <a:bodyPr wrap="square" rtlCol="0">
            <a:spAutoFit/>
          </a:bodyPr>
          <a:lstStyle/>
          <a:p>
            <a:pPr algn="ctr"/>
            <a:r>
              <a:rPr lang="en-IN" sz="3200" dirty="0">
                <a:solidFill>
                  <a:schemeClr val="bg1"/>
                </a:solidFill>
                <a:latin typeface="Artifakt Element Black" panose="020B0A03050000020004" pitchFamily="34" charset="0"/>
                <a:ea typeface="Artifakt Element Black" panose="020B0A03050000020004" pitchFamily="34" charset="0"/>
              </a:rPr>
              <a:t>Recipe Management System Algorithm</a:t>
            </a:r>
          </a:p>
        </p:txBody>
      </p:sp>
      <p:sp>
        <p:nvSpPr>
          <p:cNvPr id="5" name="TextBox 4">
            <a:extLst>
              <a:ext uri="{FF2B5EF4-FFF2-40B4-BE49-F238E27FC236}">
                <a16:creationId xmlns:a16="http://schemas.microsoft.com/office/drawing/2014/main" id="{676893C8-6F4F-5A1E-94F7-E67B27131D81}"/>
              </a:ext>
            </a:extLst>
          </p:cNvPr>
          <p:cNvSpPr txBox="1"/>
          <p:nvPr/>
        </p:nvSpPr>
        <p:spPr>
          <a:xfrm>
            <a:off x="324465" y="2369574"/>
            <a:ext cx="11484077" cy="2862322"/>
          </a:xfrm>
          <a:prstGeom prst="rect">
            <a:avLst/>
          </a:prstGeom>
          <a:noFill/>
        </p:spPr>
        <p:txBody>
          <a:bodyPr wrap="square" rtlCol="0">
            <a:spAutoFit/>
          </a:bodyPr>
          <a:lstStyle/>
          <a:p>
            <a:r>
              <a:rPr lang="en-IN" dirty="0">
                <a:latin typeface="Arial Rounded MT Bold" panose="020F0704030504030204" pitchFamily="34" charset="0"/>
              </a:rPr>
              <a:t> The steps involved in this code are as follows:</a:t>
            </a:r>
            <a:br>
              <a:rPr lang="en-IN" dirty="0">
                <a:latin typeface="Arial Rounded MT Bold" panose="020F0704030504030204" pitchFamily="34" charset="0"/>
              </a:rPr>
            </a:br>
            <a:endParaRPr lang="en-IN" dirty="0">
              <a:latin typeface="Arial Rounded MT Bold" panose="020F0704030504030204" pitchFamily="34" charset="0"/>
            </a:endParaRPr>
          </a:p>
          <a:p>
            <a:pPr marL="285750" indent="-285750">
              <a:buFont typeface="Arial" panose="020B0604020202020204" pitchFamily="34" charset="0"/>
              <a:buChar char="•"/>
            </a:pPr>
            <a:r>
              <a:rPr lang="en-IN" dirty="0">
                <a:latin typeface="Arial Rounded MT Bold" panose="020F0704030504030204" pitchFamily="34" charset="0"/>
              </a:rPr>
              <a:t>Initializing all variables and classes.</a:t>
            </a:r>
          </a:p>
          <a:p>
            <a:pPr marL="285750" indent="-285750">
              <a:buFont typeface="Arial" panose="020B0604020202020204" pitchFamily="34" charset="0"/>
              <a:buChar char="•"/>
            </a:pPr>
            <a:r>
              <a:rPr lang="en-IN" dirty="0">
                <a:latin typeface="Arial Rounded MT Bold" panose="020F0704030504030204" pitchFamily="34" charset="0"/>
              </a:rPr>
              <a:t>Adding recipe.</a:t>
            </a:r>
          </a:p>
          <a:p>
            <a:pPr marL="285750" indent="-285750">
              <a:buFont typeface="Arial" panose="020B0604020202020204" pitchFamily="34" charset="0"/>
              <a:buChar char="•"/>
            </a:pPr>
            <a:r>
              <a:rPr lang="en-IN" dirty="0">
                <a:latin typeface="Arial Rounded MT Bold" panose="020F0704030504030204" pitchFamily="34" charset="0"/>
              </a:rPr>
              <a:t>Saving the whole recipe to a text file.</a:t>
            </a:r>
          </a:p>
          <a:p>
            <a:pPr marL="285750" indent="-285750">
              <a:buFont typeface="Arial" panose="020B0604020202020204" pitchFamily="34" charset="0"/>
              <a:buChar char="•"/>
            </a:pPr>
            <a:r>
              <a:rPr lang="en-IN" dirty="0">
                <a:latin typeface="Arial Rounded MT Bold" panose="020F0704030504030204" pitchFamily="34" charset="0"/>
              </a:rPr>
              <a:t>Deleting a recipe.</a:t>
            </a:r>
          </a:p>
          <a:p>
            <a:pPr marL="285750" indent="-285750">
              <a:buFont typeface="Arial" panose="020B0604020202020204" pitchFamily="34" charset="0"/>
              <a:buChar char="•"/>
            </a:pPr>
            <a:r>
              <a:rPr lang="en-IN" dirty="0">
                <a:latin typeface="Arial Rounded MT Bold" panose="020F0704030504030204" pitchFamily="34" charset="0"/>
              </a:rPr>
              <a:t>Searching a recipe.</a:t>
            </a:r>
          </a:p>
          <a:p>
            <a:pPr marL="285750" indent="-285750">
              <a:buFont typeface="Arial" panose="020B0604020202020204" pitchFamily="34" charset="0"/>
              <a:buChar char="•"/>
            </a:pPr>
            <a:r>
              <a:rPr lang="en-IN" dirty="0">
                <a:latin typeface="Arial Rounded MT Bold" panose="020F0704030504030204" pitchFamily="34" charset="0"/>
              </a:rPr>
              <a:t>Displaying recipe with the same category.</a:t>
            </a:r>
          </a:p>
          <a:p>
            <a:pPr marL="285750" indent="-285750">
              <a:buFont typeface="Arial" panose="020B0604020202020204" pitchFamily="34" charset="0"/>
              <a:buChar char="•"/>
            </a:pPr>
            <a:r>
              <a:rPr lang="en-IN" dirty="0">
                <a:latin typeface="Arial Rounded MT Bold" panose="020F0704030504030204" pitchFamily="34" charset="0"/>
              </a:rPr>
              <a:t>Displaying recipes having the same ingredient</a:t>
            </a:r>
            <a:r>
              <a:rPr lang="en-IN" dirty="0"/>
              <a:t>.</a:t>
            </a:r>
          </a:p>
          <a:p>
            <a:r>
              <a:rPr lang="en-IN" dirty="0"/>
              <a:t> </a:t>
            </a:r>
          </a:p>
        </p:txBody>
      </p:sp>
    </p:spTree>
    <p:extLst>
      <p:ext uri="{BB962C8B-B14F-4D97-AF65-F5344CB8AC3E}">
        <p14:creationId xmlns:p14="http://schemas.microsoft.com/office/powerpoint/2010/main" val="703336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6A5698-CB43-2B74-F951-D2A40C810FF0}"/>
              </a:ext>
            </a:extLst>
          </p:cNvPr>
          <p:cNvSpPr/>
          <p:nvPr/>
        </p:nvSpPr>
        <p:spPr>
          <a:xfrm>
            <a:off x="3116827" y="491614"/>
            <a:ext cx="4630993" cy="7466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FEE65D0-4C70-8EB5-D2D6-DC78D3AA1825}"/>
              </a:ext>
            </a:extLst>
          </p:cNvPr>
          <p:cNvSpPr txBox="1"/>
          <p:nvPr/>
        </p:nvSpPr>
        <p:spPr>
          <a:xfrm>
            <a:off x="2664542" y="491614"/>
            <a:ext cx="5535561" cy="769441"/>
          </a:xfrm>
          <a:prstGeom prst="rect">
            <a:avLst/>
          </a:prstGeom>
          <a:noFill/>
        </p:spPr>
        <p:txBody>
          <a:bodyPr wrap="square" rtlCol="0">
            <a:spAutoFit/>
          </a:bodyPr>
          <a:lstStyle/>
          <a:p>
            <a:pPr algn="ctr"/>
            <a:r>
              <a:rPr lang="en-IN" sz="4400" dirty="0">
                <a:solidFill>
                  <a:schemeClr val="bg1"/>
                </a:solidFill>
                <a:latin typeface="Artifakt Element Black" panose="020B0A03050000020004" pitchFamily="34" charset="0"/>
                <a:ea typeface="Artifakt Element Black" panose="020B0A03050000020004" pitchFamily="34" charset="0"/>
              </a:rPr>
              <a:t>Initialization</a:t>
            </a:r>
          </a:p>
        </p:txBody>
      </p:sp>
      <p:sp>
        <p:nvSpPr>
          <p:cNvPr id="4" name="TextBox 3">
            <a:extLst>
              <a:ext uri="{FF2B5EF4-FFF2-40B4-BE49-F238E27FC236}">
                <a16:creationId xmlns:a16="http://schemas.microsoft.com/office/drawing/2014/main" id="{C8B0E7F7-3765-D227-276F-FBDADF157A97}"/>
              </a:ext>
            </a:extLst>
          </p:cNvPr>
          <p:cNvSpPr txBox="1"/>
          <p:nvPr/>
        </p:nvSpPr>
        <p:spPr>
          <a:xfrm>
            <a:off x="344129" y="1622323"/>
            <a:ext cx="11336594" cy="286232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Rounded MT Bold" panose="020F0704030504030204" pitchFamily="34" charset="0"/>
              </a:rPr>
              <a:t>Initialize class Recipe, class </a:t>
            </a:r>
            <a:r>
              <a:rPr lang="en-IN" dirty="0" err="1">
                <a:latin typeface="Arial Rounded MT Bold" panose="020F0704030504030204" pitchFamily="34" charset="0"/>
              </a:rPr>
              <a:t>recipenode</a:t>
            </a:r>
            <a:r>
              <a:rPr lang="en-IN" dirty="0">
                <a:latin typeface="Arial Rounded MT Bold" panose="020F0704030504030204" pitchFamily="34" charset="0"/>
              </a:rPr>
              <a:t>, </a:t>
            </a:r>
            <a:r>
              <a:rPr lang="en-IN" dirty="0" err="1">
                <a:latin typeface="Arial Rounded MT Bold" panose="020F0704030504030204" pitchFamily="34" charset="0"/>
              </a:rPr>
              <a:t>CategoryNode</a:t>
            </a:r>
            <a:r>
              <a:rPr lang="en-IN" dirty="0">
                <a:latin typeface="Arial Rounded MT Bold" panose="020F0704030504030204" pitchFamily="34" charset="0"/>
              </a:rPr>
              <a:t> and </a:t>
            </a:r>
            <a:r>
              <a:rPr lang="en-IN" dirty="0" err="1">
                <a:latin typeface="Arial Rounded MT Bold" panose="020F0704030504030204" pitchFamily="34" charset="0"/>
              </a:rPr>
              <a:t>IngredientNode</a:t>
            </a:r>
            <a:r>
              <a:rPr lang="en-IN" dirty="0">
                <a:latin typeface="Arial Rounded MT Bold" panose="020F0704030504030204" pitchFamily="34" charset="0"/>
              </a:rPr>
              <a:t> with their respective variables. </a:t>
            </a:r>
          </a:p>
          <a:p>
            <a:pPr marL="285750" indent="-285750">
              <a:buFont typeface="Arial" panose="020B0604020202020204" pitchFamily="34" charset="0"/>
              <a:buChar char="•"/>
            </a:pPr>
            <a:endParaRPr lang="en-IN" dirty="0">
              <a:latin typeface="Arial Rounded MT Bold" panose="020F0704030504030204" pitchFamily="34" charset="0"/>
            </a:endParaRPr>
          </a:p>
          <a:p>
            <a:pPr marL="285750" indent="-285750">
              <a:buFont typeface="Arial" panose="020B0604020202020204" pitchFamily="34" charset="0"/>
              <a:buChar char="•"/>
            </a:pPr>
            <a:r>
              <a:rPr lang="en-IN" dirty="0">
                <a:latin typeface="Arial Rounded MT Bold" panose="020F0704030504030204" pitchFamily="34" charset="0"/>
              </a:rPr>
              <a:t>Thereafter declare a variable of type integer to count a total number of recipes, an object of class </a:t>
            </a:r>
            <a:r>
              <a:rPr lang="en-IN" dirty="0" err="1">
                <a:latin typeface="Arial Rounded MT Bold" panose="020F0704030504030204" pitchFamily="34" charset="0"/>
              </a:rPr>
              <a:t>CategoryNode</a:t>
            </a:r>
            <a:r>
              <a:rPr lang="en-IN" dirty="0">
                <a:latin typeface="Arial Rounded MT Bold" panose="020F0704030504030204" pitchFamily="34" charset="0"/>
              </a:rPr>
              <a:t> and array of object of class </a:t>
            </a:r>
            <a:r>
              <a:rPr lang="en-IN" dirty="0" err="1">
                <a:latin typeface="Arial Rounded MT Bold" panose="020F0704030504030204" pitchFamily="34" charset="0"/>
              </a:rPr>
              <a:t>IngredientNode</a:t>
            </a:r>
            <a:r>
              <a:rPr lang="en-IN" dirty="0">
                <a:latin typeface="Arial Rounded MT Bold" panose="020F0704030504030204" pitchFamily="34" charset="0"/>
              </a:rPr>
              <a:t>.</a:t>
            </a:r>
          </a:p>
          <a:p>
            <a:pPr marL="285750" indent="-285750">
              <a:buFont typeface="Arial" panose="020B0604020202020204" pitchFamily="34" charset="0"/>
              <a:buChar char="•"/>
            </a:pPr>
            <a:endParaRPr lang="en-IN" dirty="0">
              <a:latin typeface="Arial Rounded MT Bold" panose="020F0704030504030204" pitchFamily="34" charset="0"/>
            </a:endParaRPr>
          </a:p>
          <a:p>
            <a:pPr marL="285750" indent="-285750">
              <a:buFont typeface="Arial" panose="020B0604020202020204" pitchFamily="34" charset="0"/>
              <a:buChar char="•"/>
            </a:pPr>
            <a:endParaRPr lang="en-IN" dirty="0">
              <a:latin typeface="Arial Rounded MT Bold" panose="020F0704030504030204" pitchFamily="34" charset="0"/>
            </a:endParaRPr>
          </a:p>
          <a:p>
            <a:pPr marL="285750" indent="-285750">
              <a:buFont typeface="Arial" panose="020B0604020202020204" pitchFamily="34" charset="0"/>
              <a:buChar char="•"/>
            </a:pPr>
            <a:r>
              <a:rPr lang="en-IN" dirty="0">
                <a:latin typeface="Arial Rounded MT Bold" panose="020F0704030504030204" pitchFamily="34" charset="0"/>
              </a:rPr>
              <a:t>Declare function </a:t>
            </a:r>
            <a:r>
              <a:rPr lang="en-IN" dirty="0" err="1">
                <a:latin typeface="Arial Rounded MT Bold" panose="020F0704030504030204" pitchFamily="34" charset="0"/>
              </a:rPr>
              <a:t>hashingrdnt</a:t>
            </a:r>
            <a:r>
              <a:rPr lang="en-IN" dirty="0">
                <a:latin typeface="Arial Rounded MT Bold" panose="020F0704030504030204" pitchFamily="34" charset="0"/>
              </a:rPr>
              <a:t>(</a:t>
            </a:r>
            <a:r>
              <a:rPr lang="en-IN" dirty="0" err="1">
                <a:latin typeface="Arial Rounded MT Bold" panose="020F0704030504030204" pitchFamily="34" charset="0"/>
              </a:rPr>
              <a:t>const</a:t>
            </a:r>
            <a:r>
              <a:rPr lang="en-IN" dirty="0">
                <a:latin typeface="Arial Rounded MT Bold" panose="020F0704030504030204" pitchFamily="34" charset="0"/>
              </a:rPr>
              <a:t> char* ingredient) </a:t>
            </a:r>
          </a:p>
          <a:p>
            <a:pPr marL="285750" indent="-285750">
              <a:buFont typeface="Arial" panose="020B0604020202020204" pitchFamily="34" charset="0"/>
              <a:buChar char="•"/>
            </a:pPr>
            <a:endParaRPr lang="en-IN" dirty="0">
              <a:latin typeface="Arial Rounded MT Bold" panose="020F0704030504030204" pitchFamily="34" charset="0"/>
            </a:endParaRPr>
          </a:p>
          <a:p>
            <a:r>
              <a:rPr lang="en-IN" dirty="0">
                <a:latin typeface="Arial Rounded MT Bold" panose="020F0704030504030204" pitchFamily="34" charset="0"/>
              </a:rPr>
              <a:t> </a:t>
            </a:r>
          </a:p>
        </p:txBody>
      </p:sp>
      <p:sp>
        <p:nvSpPr>
          <p:cNvPr id="7" name="Rectangle 6">
            <a:extLst>
              <a:ext uri="{FF2B5EF4-FFF2-40B4-BE49-F238E27FC236}">
                <a16:creationId xmlns:a16="http://schemas.microsoft.com/office/drawing/2014/main" id="{0A254011-F5B5-F555-32E7-CCC1372ACE01}"/>
              </a:ext>
            </a:extLst>
          </p:cNvPr>
          <p:cNvSpPr/>
          <p:nvPr/>
        </p:nvSpPr>
        <p:spPr>
          <a:xfrm>
            <a:off x="3116827" y="4591665"/>
            <a:ext cx="6086166" cy="5211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DCC4DD60-4E31-9B6E-7BDD-A7AED8DE964C}"/>
              </a:ext>
            </a:extLst>
          </p:cNvPr>
          <p:cNvSpPr txBox="1"/>
          <p:nvPr/>
        </p:nvSpPr>
        <p:spPr>
          <a:xfrm>
            <a:off x="3205316" y="4656892"/>
            <a:ext cx="5879686" cy="338554"/>
          </a:xfrm>
          <a:prstGeom prst="rect">
            <a:avLst/>
          </a:prstGeom>
          <a:noFill/>
        </p:spPr>
        <p:txBody>
          <a:bodyPr wrap="square" rtlCol="0">
            <a:spAutoFit/>
          </a:bodyPr>
          <a:lstStyle/>
          <a:p>
            <a:r>
              <a:rPr lang="en-IN" sz="1600" dirty="0">
                <a:solidFill>
                  <a:schemeClr val="bg1"/>
                </a:solidFill>
                <a:latin typeface="Artifakt Element Black" panose="020B0A03050000020004" pitchFamily="34" charset="0"/>
                <a:ea typeface="Artifakt Element Black" panose="020B0A03050000020004" pitchFamily="34" charset="0"/>
              </a:rPr>
              <a:t>Will return index of the whole character string ingredient</a:t>
            </a:r>
          </a:p>
        </p:txBody>
      </p:sp>
      <p:sp>
        <p:nvSpPr>
          <p:cNvPr id="5" name="Arrow: Down 4">
            <a:extLst>
              <a:ext uri="{FF2B5EF4-FFF2-40B4-BE49-F238E27FC236}">
                <a16:creationId xmlns:a16="http://schemas.microsoft.com/office/drawing/2014/main" id="{C358EF44-8571-90BA-E502-DB97D4A8173A}"/>
              </a:ext>
            </a:extLst>
          </p:cNvPr>
          <p:cNvSpPr/>
          <p:nvPr/>
        </p:nvSpPr>
        <p:spPr>
          <a:xfrm>
            <a:off x="5619135" y="3972231"/>
            <a:ext cx="393291" cy="50210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18361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BE9CF2-43A9-CE2F-B2BC-0F04D5D75A3D}"/>
              </a:ext>
            </a:extLst>
          </p:cNvPr>
          <p:cNvSpPr/>
          <p:nvPr/>
        </p:nvSpPr>
        <p:spPr>
          <a:xfrm>
            <a:off x="3234812" y="265472"/>
            <a:ext cx="4513007" cy="9930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B9113B8-E986-DE9E-283C-27631F9AA442}"/>
              </a:ext>
            </a:extLst>
          </p:cNvPr>
          <p:cNvSpPr txBox="1"/>
          <p:nvPr/>
        </p:nvSpPr>
        <p:spPr>
          <a:xfrm>
            <a:off x="2281084" y="422788"/>
            <a:ext cx="6489290" cy="584775"/>
          </a:xfrm>
          <a:prstGeom prst="rect">
            <a:avLst/>
          </a:prstGeom>
          <a:noFill/>
        </p:spPr>
        <p:txBody>
          <a:bodyPr wrap="square" rtlCol="0">
            <a:spAutoFit/>
          </a:bodyPr>
          <a:lstStyle/>
          <a:p>
            <a:pPr algn="ctr"/>
            <a:r>
              <a:rPr lang="en-IN" sz="3200" dirty="0">
                <a:solidFill>
                  <a:schemeClr val="bg1"/>
                </a:solidFill>
                <a:latin typeface="Arial Rounded MT Bold" panose="020F0704030504030204" pitchFamily="34" charset="0"/>
              </a:rPr>
              <a:t>Adding a Recipe</a:t>
            </a:r>
          </a:p>
        </p:txBody>
      </p:sp>
      <p:sp>
        <p:nvSpPr>
          <p:cNvPr id="6" name="Rectangle 5">
            <a:extLst>
              <a:ext uri="{FF2B5EF4-FFF2-40B4-BE49-F238E27FC236}">
                <a16:creationId xmlns:a16="http://schemas.microsoft.com/office/drawing/2014/main" id="{728C9175-1FA3-2611-5898-BBC2A2065414}"/>
              </a:ext>
            </a:extLst>
          </p:cNvPr>
          <p:cNvSpPr/>
          <p:nvPr/>
        </p:nvSpPr>
        <p:spPr>
          <a:xfrm>
            <a:off x="659991" y="3997464"/>
            <a:ext cx="3342967" cy="7079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rial Rounded MT Bold" panose="020F0704030504030204" pitchFamily="34" charset="0"/>
              </a:rPr>
              <a:t>PRINT (“</a:t>
            </a:r>
            <a:r>
              <a:rPr lang="en-US" dirty="0">
                <a:latin typeface="Arial Rounded MT Bold" panose="020F0704030504030204" pitchFamily="34" charset="0"/>
              </a:rPr>
              <a:t>Maximum number of recipes attained.</a:t>
            </a:r>
            <a:r>
              <a:rPr lang="en-IN" dirty="0">
                <a:latin typeface="Arial Rounded MT Bold" panose="020F0704030504030204" pitchFamily="34" charset="0"/>
              </a:rPr>
              <a:t>”)</a:t>
            </a:r>
          </a:p>
        </p:txBody>
      </p:sp>
      <p:sp>
        <p:nvSpPr>
          <p:cNvPr id="7" name="Rectangle 6">
            <a:extLst>
              <a:ext uri="{FF2B5EF4-FFF2-40B4-BE49-F238E27FC236}">
                <a16:creationId xmlns:a16="http://schemas.microsoft.com/office/drawing/2014/main" id="{25D21104-9B19-F6F0-6F6D-BEB4AD885172}"/>
              </a:ext>
            </a:extLst>
          </p:cNvPr>
          <p:cNvSpPr/>
          <p:nvPr/>
        </p:nvSpPr>
        <p:spPr>
          <a:xfrm>
            <a:off x="6710517" y="3997464"/>
            <a:ext cx="3342967" cy="7079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rial Rounded MT Bold" panose="020F0704030504030204" pitchFamily="34" charset="0"/>
              </a:rPr>
              <a:t>WILL TAKE INPUT OF THE RECIPE.</a:t>
            </a:r>
          </a:p>
        </p:txBody>
      </p:sp>
      <p:sp>
        <p:nvSpPr>
          <p:cNvPr id="13" name="Rectangle 12">
            <a:extLst>
              <a:ext uri="{FF2B5EF4-FFF2-40B4-BE49-F238E27FC236}">
                <a16:creationId xmlns:a16="http://schemas.microsoft.com/office/drawing/2014/main" id="{17E47EC3-C71B-A907-12C2-FB05345493FB}"/>
              </a:ext>
            </a:extLst>
          </p:cNvPr>
          <p:cNvSpPr/>
          <p:nvPr/>
        </p:nvSpPr>
        <p:spPr>
          <a:xfrm>
            <a:off x="3274140" y="4909751"/>
            <a:ext cx="4149212" cy="4880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B004E9AB-CCBD-E957-5CF7-F3B973644215}"/>
              </a:ext>
            </a:extLst>
          </p:cNvPr>
          <p:cNvSpPr txBox="1"/>
          <p:nvPr/>
        </p:nvSpPr>
        <p:spPr>
          <a:xfrm>
            <a:off x="3170625" y="4946184"/>
            <a:ext cx="4306803" cy="400110"/>
          </a:xfrm>
          <a:prstGeom prst="rect">
            <a:avLst/>
          </a:prstGeom>
          <a:noFill/>
        </p:spPr>
        <p:txBody>
          <a:bodyPr wrap="square" rtlCol="0">
            <a:spAutoFit/>
          </a:bodyPr>
          <a:lstStyle/>
          <a:p>
            <a:pPr algn="ctr"/>
            <a:r>
              <a:rPr lang="en-IN" sz="2000" dirty="0">
                <a:solidFill>
                  <a:schemeClr val="bg1"/>
                </a:solidFill>
                <a:latin typeface="Arial Rounded MT Bold" panose="020F0704030504030204" pitchFamily="34" charset="0"/>
              </a:rPr>
              <a:t>FUNCTION (</a:t>
            </a:r>
            <a:r>
              <a:rPr lang="en-IN" sz="2000" dirty="0" err="1">
                <a:solidFill>
                  <a:schemeClr val="bg1"/>
                </a:solidFill>
                <a:latin typeface="Arial Rounded MT Bold" panose="020F0704030504030204" pitchFamily="34" charset="0"/>
              </a:rPr>
              <a:t>saverecipesinfile</a:t>
            </a:r>
            <a:r>
              <a:rPr lang="en-IN" sz="2000" dirty="0">
                <a:solidFill>
                  <a:schemeClr val="bg1"/>
                </a:solidFill>
                <a:latin typeface="Arial Rounded MT Bold" panose="020F0704030504030204" pitchFamily="34" charset="0"/>
              </a:rPr>
              <a:t>)</a:t>
            </a:r>
          </a:p>
        </p:txBody>
      </p:sp>
      <p:cxnSp>
        <p:nvCxnSpPr>
          <p:cNvPr id="17" name="Straight Arrow Connector 16">
            <a:extLst>
              <a:ext uri="{FF2B5EF4-FFF2-40B4-BE49-F238E27FC236}">
                <a16:creationId xmlns:a16="http://schemas.microsoft.com/office/drawing/2014/main" id="{8CC56829-CBC9-ABAB-A376-EBEFADA7970B}"/>
              </a:ext>
            </a:extLst>
          </p:cNvPr>
          <p:cNvCxnSpPr>
            <a:cxnSpLocks/>
          </p:cNvCxnSpPr>
          <p:nvPr/>
        </p:nvCxnSpPr>
        <p:spPr>
          <a:xfrm>
            <a:off x="5392991" y="5515897"/>
            <a:ext cx="0" cy="290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C861C26-829B-E234-5CA5-AA8081D9A15B}"/>
              </a:ext>
            </a:extLst>
          </p:cNvPr>
          <p:cNvSpPr/>
          <p:nvPr/>
        </p:nvSpPr>
        <p:spPr>
          <a:xfrm>
            <a:off x="3613353" y="5806493"/>
            <a:ext cx="3559277" cy="9340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rial Rounded MT Bold" panose="020F0704030504030204" pitchFamily="34" charset="0"/>
              </a:rPr>
              <a:t>WILL SAVE RECIPE TO THE FILE THAT IS STORE FROM THE </a:t>
            </a:r>
            <a:r>
              <a:rPr lang="en-IN" dirty="0" err="1">
                <a:latin typeface="Arial Rounded MT Bold" panose="020F0704030504030204" pitchFamily="34" charset="0"/>
              </a:rPr>
              <a:t>addRecipe</a:t>
            </a:r>
            <a:r>
              <a:rPr lang="en-IN" dirty="0">
                <a:latin typeface="Arial Rounded MT Bold" panose="020F0704030504030204" pitchFamily="34" charset="0"/>
              </a:rPr>
              <a:t> FUNCTION</a:t>
            </a:r>
          </a:p>
        </p:txBody>
      </p:sp>
      <p:cxnSp>
        <p:nvCxnSpPr>
          <p:cNvPr id="24" name="Straight Connector 23">
            <a:extLst>
              <a:ext uri="{FF2B5EF4-FFF2-40B4-BE49-F238E27FC236}">
                <a16:creationId xmlns:a16="http://schemas.microsoft.com/office/drawing/2014/main" id="{9ECC5A15-B363-4CC9-A052-47B497989647}"/>
              </a:ext>
            </a:extLst>
          </p:cNvPr>
          <p:cNvCxnSpPr>
            <a:cxnSpLocks/>
          </p:cNvCxnSpPr>
          <p:nvPr/>
        </p:nvCxnSpPr>
        <p:spPr>
          <a:xfrm>
            <a:off x="8015748" y="1649642"/>
            <a:ext cx="0" cy="1160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6823259-0083-0B30-3669-ECEF00CC3B0D}"/>
              </a:ext>
            </a:extLst>
          </p:cNvPr>
          <p:cNvCxnSpPr>
            <a:cxnSpLocks/>
          </p:cNvCxnSpPr>
          <p:nvPr/>
        </p:nvCxnSpPr>
        <p:spPr>
          <a:xfrm flipH="1">
            <a:off x="7202986" y="2809849"/>
            <a:ext cx="812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818C252-8981-9CA2-73E4-E688CAC17CF2}"/>
              </a:ext>
            </a:extLst>
          </p:cNvPr>
          <p:cNvSpPr/>
          <p:nvPr/>
        </p:nvSpPr>
        <p:spPr>
          <a:xfrm>
            <a:off x="3786004" y="2554678"/>
            <a:ext cx="3342967" cy="7079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latin typeface="Arial Rounded MT Bold" panose="020F0704030504030204" pitchFamily="34" charset="0"/>
              </a:rPr>
              <a:t>addRecipe</a:t>
            </a:r>
            <a:r>
              <a:rPr lang="en-IN" dirty="0">
                <a:latin typeface="Arial Rounded MT Bold" panose="020F0704030504030204" pitchFamily="34" charset="0"/>
              </a:rPr>
              <a:t>(Recipe&amp; </a:t>
            </a:r>
            <a:r>
              <a:rPr lang="en-IN" dirty="0" err="1">
                <a:latin typeface="Arial Rounded MT Bold" panose="020F0704030504030204" pitchFamily="34" charset="0"/>
              </a:rPr>
              <a:t>newRecipe</a:t>
            </a:r>
            <a:r>
              <a:rPr lang="en-IN" dirty="0">
                <a:latin typeface="Arial Rounded MT Bold" panose="020F0704030504030204" pitchFamily="34" charset="0"/>
              </a:rPr>
              <a:t>)</a:t>
            </a:r>
          </a:p>
        </p:txBody>
      </p:sp>
      <p:sp>
        <p:nvSpPr>
          <p:cNvPr id="42" name="Rectangle 41">
            <a:extLst>
              <a:ext uri="{FF2B5EF4-FFF2-40B4-BE49-F238E27FC236}">
                <a16:creationId xmlns:a16="http://schemas.microsoft.com/office/drawing/2014/main" id="{87755DA2-ECA5-AC7F-CCE9-CC2C6E90F78F}"/>
              </a:ext>
            </a:extLst>
          </p:cNvPr>
          <p:cNvSpPr/>
          <p:nvPr/>
        </p:nvSpPr>
        <p:spPr>
          <a:xfrm>
            <a:off x="3549443" y="1428862"/>
            <a:ext cx="3800169" cy="8938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latin typeface="Arial Rounded MT Bold" panose="020F0704030504030204" pitchFamily="34" charset="0"/>
              </a:rPr>
              <a:t>To add the recipe which is given as input by user we store it in using the function  void </a:t>
            </a:r>
            <a:r>
              <a:rPr lang="en-IN" sz="1600" dirty="0" err="1">
                <a:latin typeface="Arial Rounded MT Bold" panose="020F0704030504030204" pitchFamily="34" charset="0"/>
              </a:rPr>
              <a:t>addrecipeuser</a:t>
            </a:r>
            <a:r>
              <a:rPr lang="en-IN" sz="1600" dirty="0">
                <a:latin typeface="Arial Rounded MT Bold" panose="020F0704030504030204" pitchFamily="34" charset="0"/>
              </a:rPr>
              <a:t>()</a:t>
            </a:r>
          </a:p>
        </p:txBody>
      </p:sp>
      <p:cxnSp>
        <p:nvCxnSpPr>
          <p:cNvPr id="45" name="Straight Connector 44">
            <a:extLst>
              <a:ext uri="{FF2B5EF4-FFF2-40B4-BE49-F238E27FC236}">
                <a16:creationId xmlns:a16="http://schemas.microsoft.com/office/drawing/2014/main" id="{816FB4CD-8450-7AC9-45E9-4BAE13F639EB}"/>
              </a:ext>
            </a:extLst>
          </p:cNvPr>
          <p:cNvCxnSpPr/>
          <p:nvPr/>
        </p:nvCxnSpPr>
        <p:spPr>
          <a:xfrm flipH="1">
            <a:off x="7477428" y="1649642"/>
            <a:ext cx="53832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Arrow: Down 3">
            <a:extLst>
              <a:ext uri="{FF2B5EF4-FFF2-40B4-BE49-F238E27FC236}">
                <a16:creationId xmlns:a16="http://schemas.microsoft.com/office/drawing/2014/main" id="{41036410-62D5-97EA-0647-647492D77C6F}"/>
              </a:ext>
            </a:extLst>
          </p:cNvPr>
          <p:cNvSpPr/>
          <p:nvPr/>
        </p:nvSpPr>
        <p:spPr>
          <a:xfrm rot="3501001">
            <a:off x="3249955" y="3406632"/>
            <a:ext cx="532679" cy="55060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Down 4">
            <a:extLst>
              <a:ext uri="{FF2B5EF4-FFF2-40B4-BE49-F238E27FC236}">
                <a16:creationId xmlns:a16="http://schemas.microsoft.com/office/drawing/2014/main" id="{C4159628-37D9-0875-34CE-A6B09414CB21}"/>
              </a:ext>
            </a:extLst>
          </p:cNvPr>
          <p:cNvSpPr/>
          <p:nvPr/>
        </p:nvSpPr>
        <p:spPr>
          <a:xfrm rot="17701953">
            <a:off x="7135405" y="3406908"/>
            <a:ext cx="532679" cy="55060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F5C60031-8FF0-B022-298E-BB2AF50B8574}"/>
              </a:ext>
            </a:extLst>
          </p:cNvPr>
          <p:cNvSpPr/>
          <p:nvPr/>
        </p:nvSpPr>
        <p:spPr>
          <a:xfrm rot="19523893">
            <a:off x="2153182" y="2576043"/>
            <a:ext cx="1191679" cy="9613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b="1" dirty="0"/>
              <a:t>If no. of recipes above 100</a:t>
            </a:r>
          </a:p>
        </p:txBody>
      </p:sp>
      <p:sp>
        <p:nvSpPr>
          <p:cNvPr id="11" name="Rectangle: Rounded Corners 10">
            <a:extLst>
              <a:ext uri="{FF2B5EF4-FFF2-40B4-BE49-F238E27FC236}">
                <a16:creationId xmlns:a16="http://schemas.microsoft.com/office/drawing/2014/main" id="{23CB30EC-C3F1-27A2-5FB8-1928C9D3D10C}"/>
              </a:ext>
            </a:extLst>
          </p:cNvPr>
          <p:cNvSpPr/>
          <p:nvPr/>
        </p:nvSpPr>
        <p:spPr>
          <a:xfrm rot="1474962">
            <a:off x="8104893" y="2661846"/>
            <a:ext cx="1191679" cy="10631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b="1" dirty="0"/>
              <a:t>If no. of recipes above 100</a:t>
            </a:r>
          </a:p>
        </p:txBody>
      </p:sp>
    </p:spTree>
    <p:extLst>
      <p:ext uri="{BB962C8B-B14F-4D97-AF65-F5344CB8AC3E}">
        <p14:creationId xmlns:p14="http://schemas.microsoft.com/office/powerpoint/2010/main" val="3776670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E11748-0B18-3B02-E837-A585685F7FFE}"/>
              </a:ext>
            </a:extLst>
          </p:cNvPr>
          <p:cNvSpPr/>
          <p:nvPr/>
        </p:nvSpPr>
        <p:spPr>
          <a:xfrm>
            <a:off x="2753033" y="285136"/>
            <a:ext cx="5879690" cy="8357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latin typeface="Artifakt Element Black" panose="020B0A03050000020004" pitchFamily="34" charset="0"/>
                <a:ea typeface="Artifakt Element Black" panose="020B0A03050000020004" pitchFamily="34" charset="0"/>
              </a:rPr>
              <a:t>Displaying recipe</a:t>
            </a:r>
          </a:p>
        </p:txBody>
      </p:sp>
      <p:sp>
        <p:nvSpPr>
          <p:cNvPr id="11" name="Rectangle 10">
            <a:extLst>
              <a:ext uri="{FF2B5EF4-FFF2-40B4-BE49-F238E27FC236}">
                <a16:creationId xmlns:a16="http://schemas.microsoft.com/office/drawing/2014/main" id="{B84B2299-0B6A-A845-619D-3AE6B1922002}"/>
              </a:ext>
            </a:extLst>
          </p:cNvPr>
          <p:cNvSpPr/>
          <p:nvPr/>
        </p:nvSpPr>
        <p:spPr>
          <a:xfrm>
            <a:off x="349047" y="2222090"/>
            <a:ext cx="3623185" cy="4326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rtifakt Element Black" panose="020B0A03050000020004" pitchFamily="34" charset="0"/>
                <a:ea typeface="Artifakt Element Black" panose="020B0A03050000020004" pitchFamily="34" charset="0"/>
              </a:rPr>
              <a:t>void </a:t>
            </a:r>
            <a:r>
              <a:rPr lang="en-US" sz="1400" dirty="0" err="1">
                <a:latin typeface="Artifakt Element Black" panose="020B0A03050000020004" pitchFamily="34" charset="0"/>
                <a:ea typeface="Artifakt Element Black" panose="020B0A03050000020004" pitchFamily="34" charset="0"/>
              </a:rPr>
              <a:t>searchrecipesbyingredient</a:t>
            </a:r>
            <a:r>
              <a:rPr lang="en-US" sz="1400" dirty="0">
                <a:latin typeface="Artifakt Element Black" panose="020B0A03050000020004" pitchFamily="34" charset="0"/>
                <a:ea typeface="Artifakt Element Black" panose="020B0A03050000020004" pitchFamily="34" charset="0"/>
              </a:rPr>
              <a:t>(const char* ingredient) </a:t>
            </a:r>
            <a:endParaRPr lang="en-IN" sz="1400" dirty="0">
              <a:latin typeface="Artifakt Element Black" panose="020B0A03050000020004" pitchFamily="34" charset="0"/>
              <a:ea typeface="Artifakt Element Black" panose="020B0A03050000020004" pitchFamily="34" charset="0"/>
            </a:endParaRPr>
          </a:p>
        </p:txBody>
      </p:sp>
      <p:sp>
        <p:nvSpPr>
          <p:cNvPr id="12" name="Rectangle 11">
            <a:extLst>
              <a:ext uri="{FF2B5EF4-FFF2-40B4-BE49-F238E27FC236}">
                <a16:creationId xmlns:a16="http://schemas.microsoft.com/office/drawing/2014/main" id="{2DE859C3-78D0-385F-582B-4BC1EC83A97B}"/>
              </a:ext>
            </a:extLst>
          </p:cNvPr>
          <p:cNvSpPr/>
          <p:nvPr/>
        </p:nvSpPr>
        <p:spPr>
          <a:xfrm>
            <a:off x="3620736" y="3429000"/>
            <a:ext cx="3751000" cy="5702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rtifakt Element Black" panose="020B0A03050000020004" pitchFamily="34" charset="0"/>
                <a:ea typeface="Artifakt Element Black" panose="020B0A03050000020004" pitchFamily="34" charset="0"/>
              </a:rPr>
              <a:t>void </a:t>
            </a:r>
            <a:r>
              <a:rPr lang="en-US" sz="1400" dirty="0" err="1">
                <a:latin typeface="Artifakt Element Black" panose="020B0A03050000020004" pitchFamily="34" charset="0"/>
                <a:ea typeface="Artifakt Element Black" panose="020B0A03050000020004" pitchFamily="34" charset="0"/>
              </a:rPr>
              <a:t>displayrecipebycat</a:t>
            </a:r>
            <a:r>
              <a:rPr lang="en-US" sz="1400" dirty="0">
                <a:latin typeface="Artifakt Element Black" panose="020B0A03050000020004" pitchFamily="34" charset="0"/>
                <a:ea typeface="Artifakt Element Black" panose="020B0A03050000020004" pitchFamily="34" charset="0"/>
              </a:rPr>
              <a:t>(const char* category) </a:t>
            </a:r>
            <a:endParaRPr lang="en-IN" sz="1400" dirty="0">
              <a:latin typeface="Artifakt Element Black" panose="020B0A03050000020004" pitchFamily="34" charset="0"/>
              <a:ea typeface="Artifakt Element Black" panose="020B0A03050000020004" pitchFamily="34" charset="0"/>
            </a:endParaRPr>
          </a:p>
        </p:txBody>
      </p:sp>
      <p:sp>
        <p:nvSpPr>
          <p:cNvPr id="14" name="Rectangle 13">
            <a:extLst>
              <a:ext uri="{FF2B5EF4-FFF2-40B4-BE49-F238E27FC236}">
                <a16:creationId xmlns:a16="http://schemas.microsoft.com/office/drawing/2014/main" id="{EF80989B-CDD0-1C0B-0AC3-8B50346395A4}"/>
              </a:ext>
            </a:extLst>
          </p:cNvPr>
          <p:cNvSpPr/>
          <p:nvPr/>
        </p:nvSpPr>
        <p:spPr>
          <a:xfrm>
            <a:off x="7371736" y="2278626"/>
            <a:ext cx="3751000" cy="5702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Artifakt Element Black" panose="020B0A03050000020004" pitchFamily="34" charset="0"/>
                <a:ea typeface="Artifakt Element Black" panose="020B0A03050000020004" pitchFamily="34" charset="0"/>
              </a:rPr>
              <a:t>void </a:t>
            </a:r>
            <a:r>
              <a:rPr lang="en-US" sz="1600" dirty="0" err="1">
                <a:latin typeface="Artifakt Element Black" panose="020B0A03050000020004" pitchFamily="34" charset="0"/>
                <a:ea typeface="Artifakt Element Black" panose="020B0A03050000020004" pitchFamily="34" charset="0"/>
              </a:rPr>
              <a:t>findrecipebyname</a:t>
            </a:r>
            <a:r>
              <a:rPr lang="en-US" sz="1600" dirty="0">
                <a:latin typeface="Artifakt Element Black" panose="020B0A03050000020004" pitchFamily="34" charset="0"/>
                <a:ea typeface="Artifakt Element Black" panose="020B0A03050000020004" pitchFamily="34" charset="0"/>
              </a:rPr>
              <a:t>(const char* name)</a:t>
            </a:r>
            <a:endParaRPr lang="en-IN" sz="1600" dirty="0">
              <a:latin typeface="Artifakt Element Black" panose="020B0A03050000020004" pitchFamily="34" charset="0"/>
              <a:ea typeface="Artifakt Element Black" panose="020B0A03050000020004" pitchFamily="34" charset="0"/>
            </a:endParaRPr>
          </a:p>
        </p:txBody>
      </p:sp>
      <p:sp>
        <p:nvSpPr>
          <p:cNvPr id="16" name="TextBox 15">
            <a:extLst>
              <a:ext uri="{FF2B5EF4-FFF2-40B4-BE49-F238E27FC236}">
                <a16:creationId xmlns:a16="http://schemas.microsoft.com/office/drawing/2014/main" id="{137265BC-C057-FCC7-EE65-1DA3BEB14215}"/>
              </a:ext>
            </a:extLst>
          </p:cNvPr>
          <p:cNvSpPr txBox="1"/>
          <p:nvPr/>
        </p:nvSpPr>
        <p:spPr>
          <a:xfrm rot="20745781">
            <a:off x="1260137" y="1421168"/>
            <a:ext cx="2261420" cy="307777"/>
          </a:xfrm>
          <a:prstGeom prst="rect">
            <a:avLst/>
          </a:prstGeom>
          <a:noFill/>
        </p:spPr>
        <p:txBody>
          <a:bodyPr wrap="square" rtlCol="0">
            <a:spAutoFit/>
          </a:bodyPr>
          <a:lstStyle/>
          <a:p>
            <a:r>
              <a:rPr lang="en-IN" sz="1400" dirty="0"/>
              <a:t>Displaying by Ingredient</a:t>
            </a:r>
          </a:p>
        </p:txBody>
      </p:sp>
      <p:sp>
        <p:nvSpPr>
          <p:cNvPr id="18" name="TextBox 17">
            <a:extLst>
              <a:ext uri="{FF2B5EF4-FFF2-40B4-BE49-F238E27FC236}">
                <a16:creationId xmlns:a16="http://schemas.microsoft.com/office/drawing/2014/main" id="{B3911137-71D6-7CB3-E5AE-4E5EEE5B1CE6}"/>
              </a:ext>
            </a:extLst>
          </p:cNvPr>
          <p:cNvSpPr txBox="1"/>
          <p:nvPr/>
        </p:nvSpPr>
        <p:spPr>
          <a:xfrm rot="5400000">
            <a:off x="4089405" y="2411949"/>
            <a:ext cx="2081154" cy="523220"/>
          </a:xfrm>
          <a:prstGeom prst="rect">
            <a:avLst/>
          </a:prstGeom>
          <a:noFill/>
        </p:spPr>
        <p:txBody>
          <a:bodyPr wrap="square" rtlCol="0">
            <a:spAutoFit/>
          </a:bodyPr>
          <a:lstStyle/>
          <a:p>
            <a:r>
              <a:rPr lang="en-IN" sz="1400" dirty="0"/>
              <a:t>Displaying by category</a:t>
            </a:r>
          </a:p>
        </p:txBody>
      </p:sp>
      <p:sp>
        <p:nvSpPr>
          <p:cNvPr id="19" name="TextBox 18">
            <a:extLst>
              <a:ext uri="{FF2B5EF4-FFF2-40B4-BE49-F238E27FC236}">
                <a16:creationId xmlns:a16="http://schemas.microsoft.com/office/drawing/2014/main" id="{2C638F03-60ED-8911-FCAC-E493DD10C777}"/>
              </a:ext>
            </a:extLst>
          </p:cNvPr>
          <p:cNvSpPr txBox="1"/>
          <p:nvPr/>
        </p:nvSpPr>
        <p:spPr>
          <a:xfrm rot="1178800">
            <a:off x="7181809" y="1409874"/>
            <a:ext cx="2182761" cy="523220"/>
          </a:xfrm>
          <a:prstGeom prst="rect">
            <a:avLst/>
          </a:prstGeom>
          <a:noFill/>
        </p:spPr>
        <p:txBody>
          <a:bodyPr wrap="square" rtlCol="0">
            <a:spAutoFit/>
          </a:bodyPr>
          <a:lstStyle/>
          <a:p>
            <a:r>
              <a:rPr lang="en-IN" sz="1400" dirty="0"/>
              <a:t>Displaying by recipe name</a:t>
            </a:r>
          </a:p>
        </p:txBody>
      </p:sp>
      <p:sp>
        <p:nvSpPr>
          <p:cNvPr id="28" name="Rectangle 27">
            <a:extLst>
              <a:ext uri="{FF2B5EF4-FFF2-40B4-BE49-F238E27FC236}">
                <a16:creationId xmlns:a16="http://schemas.microsoft.com/office/drawing/2014/main" id="{D6CD16E3-0210-D157-9D8E-27EABB40BCFD}"/>
              </a:ext>
            </a:extLst>
          </p:cNvPr>
          <p:cNvSpPr/>
          <p:nvPr/>
        </p:nvSpPr>
        <p:spPr>
          <a:xfrm>
            <a:off x="8015756" y="4567085"/>
            <a:ext cx="3259389" cy="7349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Artifakt Element Black" panose="020B0A03050000020004" pitchFamily="34" charset="0"/>
                <a:ea typeface="Artifakt Element Black" panose="020B0A03050000020004" pitchFamily="34" charset="0"/>
              </a:rPr>
              <a:t>Will take input of recipe name from user via the function (void </a:t>
            </a:r>
            <a:r>
              <a:rPr lang="en-IN" sz="1400" dirty="0" err="1">
                <a:latin typeface="Artifakt Element Black" panose="020B0A03050000020004" pitchFamily="34" charset="0"/>
                <a:ea typeface="Artifakt Element Black" panose="020B0A03050000020004" pitchFamily="34" charset="0"/>
              </a:rPr>
              <a:t>searchrecipebyuser</a:t>
            </a:r>
            <a:r>
              <a:rPr lang="en-IN" sz="1400" dirty="0">
                <a:latin typeface="Artifakt Element Black" panose="020B0A03050000020004" pitchFamily="34" charset="0"/>
                <a:ea typeface="Artifakt Element Black" panose="020B0A03050000020004" pitchFamily="34" charset="0"/>
              </a:rPr>
              <a:t>() )</a:t>
            </a:r>
          </a:p>
        </p:txBody>
      </p:sp>
      <p:sp>
        <p:nvSpPr>
          <p:cNvPr id="34" name="Rectangle 33">
            <a:extLst>
              <a:ext uri="{FF2B5EF4-FFF2-40B4-BE49-F238E27FC236}">
                <a16:creationId xmlns:a16="http://schemas.microsoft.com/office/drawing/2014/main" id="{ABDB172C-8213-3EA8-1F56-2EFC9B6496D2}"/>
              </a:ext>
            </a:extLst>
          </p:cNvPr>
          <p:cNvSpPr/>
          <p:nvPr/>
        </p:nvSpPr>
        <p:spPr>
          <a:xfrm>
            <a:off x="508819" y="4299971"/>
            <a:ext cx="2708787" cy="5342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Artifakt Element Black" panose="020B0A03050000020004" pitchFamily="34" charset="0"/>
                <a:ea typeface="Artifakt Element Black" panose="020B0A03050000020004" pitchFamily="34" charset="0"/>
              </a:rPr>
              <a:t>Input will be taken from the main function</a:t>
            </a:r>
          </a:p>
        </p:txBody>
      </p:sp>
      <p:sp>
        <p:nvSpPr>
          <p:cNvPr id="35" name="Rectangle 34">
            <a:extLst>
              <a:ext uri="{FF2B5EF4-FFF2-40B4-BE49-F238E27FC236}">
                <a16:creationId xmlns:a16="http://schemas.microsoft.com/office/drawing/2014/main" id="{7EA9D482-C8D2-9B74-6E4E-104224B7C600}"/>
              </a:ext>
            </a:extLst>
          </p:cNvPr>
          <p:cNvSpPr/>
          <p:nvPr/>
        </p:nvSpPr>
        <p:spPr>
          <a:xfrm>
            <a:off x="3783222" y="5772800"/>
            <a:ext cx="3261912" cy="5702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Artifakt Element Black" panose="020B0A03050000020004" pitchFamily="34" charset="0"/>
                <a:ea typeface="Artifakt Element Black" panose="020B0A03050000020004" pitchFamily="34" charset="0"/>
              </a:rPr>
              <a:t>Input will be taken from the main function</a:t>
            </a:r>
          </a:p>
        </p:txBody>
      </p:sp>
      <p:sp>
        <p:nvSpPr>
          <p:cNvPr id="3" name="Arrow: Down 2">
            <a:extLst>
              <a:ext uri="{FF2B5EF4-FFF2-40B4-BE49-F238E27FC236}">
                <a16:creationId xmlns:a16="http://schemas.microsoft.com/office/drawing/2014/main" id="{DCD16034-D861-7589-A70B-5AF16E142C62}"/>
              </a:ext>
            </a:extLst>
          </p:cNvPr>
          <p:cNvSpPr/>
          <p:nvPr/>
        </p:nvSpPr>
        <p:spPr>
          <a:xfrm rot="4418713">
            <a:off x="2788202" y="1083040"/>
            <a:ext cx="200051" cy="13528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Down 5">
            <a:extLst>
              <a:ext uri="{FF2B5EF4-FFF2-40B4-BE49-F238E27FC236}">
                <a16:creationId xmlns:a16="http://schemas.microsoft.com/office/drawing/2014/main" id="{4E1B0355-74B6-6AD4-5CF6-418922C906EA}"/>
              </a:ext>
            </a:extLst>
          </p:cNvPr>
          <p:cNvSpPr/>
          <p:nvPr/>
        </p:nvSpPr>
        <p:spPr>
          <a:xfrm>
            <a:off x="5382113" y="1632982"/>
            <a:ext cx="200051" cy="13528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Down 7">
            <a:extLst>
              <a:ext uri="{FF2B5EF4-FFF2-40B4-BE49-F238E27FC236}">
                <a16:creationId xmlns:a16="http://schemas.microsoft.com/office/drawing/2014/main" id="{D44D742D-6BEF-9750-8092-45875532CD4F}"/>
              </a:ext>
            </a:extLst>
          </p:cNvPr>
          <p:cNvSpPr/>
          <p:nvPr/>
        </p:nvSpPr>
        <p:spPr>
          <a:xfrm rot="17452988">
            <a:off x="7599522" y="1166780"/>
            <a:ext cx="200051" cy="13528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63759FE8-0B31-7ABB-310A-D86A6805E84F}"/>
              </a:ext>
            </a:extLst>
          </p:cNvPr>
          <p:cNvSpPr/>
          <p:nvPr/>
        </p:nvSpPr>
        <p:spPr>
          <a:xfrm>
            <a:off x="1731138" y="2857820"/>
            <a:ext cx="200051" cy="13528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352F7F6B-D6F1-F12B-AA0A-5F0FFAEB5F91}"/>
              </a:ext>
            </a:extLst>
          </p:cNvPr>
          <p:cNvSpPr/>
          <p:nvPr/>
        </p:nvSpPr>
        <p:spPr>
          <a:xfrm>
            <a:off x="5416629" y="4258143"/>
            <a:ext cx="200051" cy="13528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CB0330C8-B93D-0F70-8559-1FA82400ECA6}"/>
              </a:ext>
            </a:extLst>
          </p:cNvPr>
          <p:cNvSpPr/>
          <p:nvPr/>
        </p:nvSpPr>
        <p:spPr>
          <a:xfrm>
            <a:off x="9424059" y="3057832"/>
            <a:ext cx="200051" cy="13528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68406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589F9F-B68B-0680-FCED-46194FC78E6B}"/>
              </a:ext>
            </a:extLst>
          </p:cNvPr>
          <p:cNvSpPr/>
          <p:nvPr/>
        </p:nvSpPr>
        <p:spPr>
          <a:xfrm>
            <a:off x="2762865" y="235974"/>
            <a:ext cx="5624051" cy="13961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254D4BE-4F94-9CD1-560E-15110CB6074C}"/>
              </a:ext>
            </a:extLst>
          </p:cNvPr>
          <p:cNvSpPr txBox="1"/>
          <p:nvPr/>
        </p:nvSpPr>
        <p:spPr>
          <a:xfrm>
            <a:off x="2841522" y="580121"/>
            <a:ext cx="5466736" cy="707886"/>
          </a:xfrm>
          <a:prstGeom prst="rect">
            <a:avLst/>
          </a:prstGeom>
          <a:noFill/>
        </p:spPr>
        <p:txBody>
          <a:bodyPr wrap="square" rtlCol="0">
            <a:spAutoFit/>
          </a:bodyPr>
          <a:lstStyle/>
          <a:p>
            <a:pPr algn="ctr"/>
            <a:r>
              <a:rPr lang="en-IN" sz="4000" dirty="0">
                <a:solidFill>
                  <a:schemeClr val="bg1"/>
                </a:solidFill>
                <a:latin typeface="Artifakt Element Black" panose="020B0A03050000020004" pitchFamily="34" charset="0"/>
                <a:ea typeface="Artifakt Element Black" panose="020B0A03050000020004" pitchFamily="34" charset="0"/>
              </a:rPr>
              <a:t>Deleting recipe </a:t>
            </a:r>
          </a:p>
        </p:txBody>
      </p:sp>
      <p:cxnSp>
        <p:nvCxnSpPr>
          <p:cNvPr id="5" name="Straight Arrow Connector 4">
            <a:extLst>
              <a:ext uri="{FF2B5EF4-FFF2-40B4-BE49-F238E27FC236}">
                <a16:creationId xmlns:a16="http://schemas.microsoft.com/office/drawing/2014/main" id="{CC9ACB6D-487A-DBA7-21F8-A7E3297E30F9}"/>
              </a:ext>
            </a:extLst>
          </p:cNvPr>
          <p:cNvCxnSpPr/>
          <p:nvPr/>
        </p:nvCxnSpPr>
        <p:spPr>
          <a:xfrm>
            <a:off x="5220929" y="1779639"/>
            <a:ext cx="0" cy="796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B76FE23-C08A-08F9-9C4A-23B8A284FE33}"/>
              </a:ext>
            </a:extLst>
          </p:cNvPr>
          <p:cNvSpPr/>
          <p:nvPr/>
        </p:nvSpPr>
        <p:spPr>
          <a:xfrm>
            <a:off x="2866103" y="2679291"/>
            <a:ext cx="4763723" cy="7964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latin typeface="Artifakt Element Black" panose="020B0A03050000020004" pitchFamily="34" charset="0"/>
                <a:ea typeface="Artifakt Element Black" panose="020B0A03050000020004" pitchFamily="34" charset="0"/>
              </a:rPr>
              <a:t>Function void </a:t>
            </a:r>
            <a:r>
              <a:rPr lang="en-IN" sz="1600" dirty="0" err="1">
                <a:latin typeface="Artifakt Element Black" panose="020B0A03050000020004" pitchFamily="34" charset="0"/>
                <a:ea typeface="Artifakt Element Black" panose="020B0A03050000020004" pitchFamily="34" charset="0"/>
              </a:rPr>
              <a:t>deleterecipebyuser</a:t>
            </a:r>
            <a:r>
              <a:rPr lang="en-IN" sz="1600" dirty="0">
                <a:latin typeface="Artifakt Element Black" panose="020B0A03050000020004" pitchFamily="34" charset="0"/>
                <a:ea typeface="Artifakt Element Black" panose="020B0A03050000020004" pitchFamily="34" charset="0"/>
              </a:rPr>
              <a:t>()</a:t>
            </a:r>
          </a:p>
          <a:p>
            <a:pPr algn="ctr"/>
            <a:r>
              <a:rPr lang="en-IN" sz="1600" dirty="0">
                <a:latin typeface="Artifakt Element Black" panose="020B0A03050000020004" pitchFamily="34" charset="0"/>
                <a:ea typeface="Artifakt Element Black" panose="020B0A03050000020004" pitchFamily="34" charset="0"/>
              </a:rPr>
              <a:t>Will take input of the name of recipe from the user that is to be deleted</a:t>
            </a:r>
          </a:p>
        </p:txBody>
      </p:sp>
      <p:cxnSp>
        <p:nvCxnSpPr>
          <p:cNvPr id="7" name="Straight Arrow Connector 6">
            <a:extLst>
              <a:ext uri="{FF2B5EF4-FFF2-40B4-BE49-F238E27FC236}">
                <a16:creationId xmlns:a16="http://schemas.microsoft.com/office/drawing/2014/main" id="{2D699235-3EEB-1ABD-94D9-D4A9CFD8EA6B}"/>
              </a:ext>
            </a:extLst>
          </p:cNvPr>
          <p:cNvCxnSpPr/>
          <p:nvPr/>
        </p:nvCxnSpPr>
        <p:spPr>
          <a:xfrm>
            <a:off x="5220929" y="3662516"/>
            <a:ext cx="0" cy="796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3018CDC-6CEB-86DE-ABD3-CB91AFC9617C}"/>
              </a:ext>
            </a:extLst>
          </p:cNvPr>
          <p:cNvSpPr/>
          <p:nvPr/>
        </p:nvSpPr>
        <p:spPr>
          <a:xfrm>
            <a:off x="2762865" y="4714567"/>
            <a:ext cx="5186509" cy="9242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rtifakt Element Black" panose="020B0A03050000020004" pitchFamily="34" charset="0"/>
                <a:ea typeface="Artifakt Element Black" panose="020B0A03050000020004" pitchFamily="34" charset="0"/>
              </a:rPr>
              <a:t>The input from the user will be passed to the function </a:t>
            </a:r>
            <a:r>
              <a:rPr lang="en-US" dirty="0">
                <a:latin typeface="Artifakt Element Black" panose="020B0A03050000020004" pitchFamily="34" charset="0"/>
                <a:ea typeface="Artifakt Element Black" panose="020B0A03050000020004" pitchFamily="34" charset="0"/>
              </a:rPr>
              <a:t>void </a:t>
            </a:r>
            <a:r>
              <a:rPr lang="en-US" dirty="0" err="1">
                <a:latin typeface="Artifakt Element Black" panose="020B0A03050000020004" pitchFamily="34" charset="0"/>
                <a:ea typeface="Artifakt Element Black" panose="020B0A03050000020004" pitchFamily="34" charset="0"/>
              </a:rPr>
              <a:t>deleteRecipe</a:t>
            </a:r>
            <a:r>
              <a:rPr lang="en-US" dirty="0">
                <a:latin typeface="Artifakt Element Black" panose="020B0A03050000020004" pitchFamily="34" charset="0"/>
                <a:ea typeface="Artifakt Element Black" panose="020B0A03050000020004" pitchFamily="34" charset="0"/>
              </a:rPr>
              <a:t>(const char* name) </a:t>
            </a:r>
            <a:endParaRPr lang="en-IN" dirty="0">
              <a:latin typeface="Artifakt Element Black" panose="020B0A03050000020004" pitchFamily="34" charset="0"/>
              <a:ea typeface="Artifakt Element Black" panose="020B0A03050000020004" pitchFamily="34" charset="0"/>
            </a:endParaRPr>
          </a:p>
        </p:txBody>
      </p:sp>
      <p:sp>
        <p:nvSpPr>
          <p:cNvPr id="4" name="Arrow: Down 3">
            <a:extLst>
              <a:ext uri="{FF2B5EF4-FFF2-40B4-BE49-F238E27FC236}">
                <a16:creationId xmlns:a16="http://schemas.microsoft.com/office/drawing/2014/main" id="{C582C476-AE51-50E5-08B8-536712C530CA}"/>
              </a:ext>
            </a:extLst>
          </p:cNvPr>
          <p:cNvSpPr/>
          <p:nvPr/>
        </p:nvSpPr>
        <p:spPr>
          <a:xfrm>
            <a:off x="5136832" y="1680430"/>
            <a:ext cx="222263" cy="9308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Down 7">
            <a:extLst>
              <a:ext uri="{FF2B5EF4-FFF2-40B4-BE49-F238E27FC236}">
                <a16:creationId xmlns:a16="http://schemas.microsoft.com/office/drawing/2014/main" id="{C5C39813-D5FA-1984-E5CB-109B9215E59C}"/>
              </a:ext>
            </a:extLst>
          </p:cNvPr>
          <p:cNvSpPr/>
          <p:nvPr/>
        </p:nvSpPr>
        <p:spPr>
          <a:xfrm>
            <a:off x="5117927" y="3543680"/>
            <a:ext cx="238192" cy="109137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85697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647F24-59D7-03EB-B46C-F272DBAE5AB2}"/>
              </a:ext>
            </a:extLst>
          </p:cNvPr>
          <p:cNvSpPr/>
          <p:nvPr/>
        </p:nvSpPr>
        <p:spPr>
          <a:xfrm>
            <a:off x="2192594" y="344131"/>
            <a:ext cx="6528620" cy="6882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Artifakt Element Black" panose="020B0A03050000020004" pitchFamily="34" charset="0"/>
                <a:ea typeface="Artifakt Element Black" panose="020B0A03050000020004" pitchFamily="34" charset="0"/>
              </a:rPr>
              <a:t>Time and Space Complexity</a:t>
            </a:r>
          </a:p>
        </p:txBody>
      </p:sp>
      <p:sp>
        <p:nvSpPr>
          <p:cNvPr id="3" name="TextBox 2">
            <a:extLst>
              <a:ext uri="{FF2B5EF4-FFF2-40B4-BE49-F238E27FC236}">
                <a16:creationId xmlns:a16="http://schemas.microsoft.com/office/drawing/2014/main" id="{F95E69A4-D993-3A87-2B6D-CD5DEB9146FC}"/>
              </a:ext>
            </a:extLst>
          </p:cNvPr>
          <p:cNvSpPr txBox="1"/>
          <p:nvPr/>
        </p:nvSpPr>
        <p:spPr>
          <a:xfrm>
            <a:off x="471948" y="1917290"/>
            <a:ext cx="11720052" cy="3935116"/>
          </a:xfrm>
          <a:prstGeom prst="rect">
            <a:avLst/>
          </a:prstGeom>
          <a:noFill/>
        </p:spPr>
        <p:txBody>
          <a:bodyPr wrap="square" rtlCol="0">
            <a:spAutoFit/>
          </a:bodyPr>
          <a:lstStyle/>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Time complexity: O(n)</a:t>
            </a:r>
          </a:p>
          <a:p>
            <a:pPr>
              <a:lnSpc>
                <a:spcPct val="106000"/>
              </a:lnSpc>
              <a:spcAft>
                <a:spcPts val="800"/>
              </a:spcAft>
            </a:pPr>
            <a:r>
              <a:rPr lang="en-IN" sz="1800" kern="0" dirty="0">
                <a:effectLst/>
                <a:latin typeface="Calibri" panose="020F0502020204030204" pitchFamily="34" charset="0"/>
                <a:ea typeface="Calibri" panose="020F0502020204030204" pitchFamily="34" charset="0"/>
                <a:cs typeface="Times New Roman" panose="02020603050405020304" pitchFamily="18" charset="0"/>
              </a:rPr>
              <a:t>Space complexity: O(1</a:t>
            </a:r>
          </a:p>
          <a:p>
            <a:pPr>
              <a:lnSpc>
                <a:spcPct val="106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Time complexity O(n*(</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m+p</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6000"/>
              </a:lnSpc>
              <a:spcAft>
                <a:spcPts val="800"/>
              </a:spcAft>
            </a:pPr>
            <a:r>
              <a:rPr lang="en-IN" sz="1800" kern="0" dirty="0">
                <a:effectLst/>
                <a:latin typeface="Calibri" panose="020F0502020204030204" pitchFamily="34" charset="0"/>
                <a:ea typeface="Calibri" panose="020F0502020204030204" pitchFamily="34" charset="0"/>
                <a:cs typeface="Times New Roman" panose="02020603050405020304" pitchFamily="18" charset="0"/>
              </a:rPr>
              <a:t>Space complexity: O(</a:t>
            </a:r>
            <a:r>
              <a:rPr lang="en-IN" sz="1800" kern="0" dirty="0" err="1">
                <a:effectLst/>
                <a:latin typeface="Calibri" panose="020F0502020204030204" pitchFamily="34" charset="0"/>
                <a:ea typeface="Calibri" panose="020F0502020204030204" pitchFamily="34" charset="0"/>
                <a:cs typeface="Times New Roman" panose="02020603050405020304" pitchFamily="18" charset="0"/>
              </a:rPr>
              <a:t>p+n</a:t>
            </a:r>
            <a:r>
              <a:rPr lang="en-IN" sz="1800" kern="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where m is the length of Linked list starting from categories.</a:t>
            </a:r>
          </a:p>
          <a:p>
            <a:pPr>
              <a:lnSpc>
                <a:spcPct val="106000"/>
              </a:lnSpc>
              <a:spcAft>
                <a:spcPts val="800"/>
              </a:spcAft>
            </a:pPr>
            <a:r>
              <a:rPr lang="en-IN" sz="1800" kern="0" dirty="0">
                <a:effectLst/>
                <a:latin typeface="Calibri" panose="020F0502020204030204" pitchFamily="34" charset="0"/>
                <a:ea typeface="Calibri" panose="020F0502020204030204" pitchFamily="34" charset="0"/>
                <a:cs typeface="Times New Roman" panose="02020603050405020304" pitchFamily="18" charset="0"/>
              </a:rPr>
              <a:t>p is the number of ingredients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0" dirty="0">
                <a:effectLst/>
                <a:latin typeface="Calibri" panose="020F0502020204030204" pitchFamily="34" charset="0"/>
                <a:ea typeface="Calibri" panose="020F0502020204030204" pitchFamily="34" charset="0"/>
                <a:cs typeface="Times New Roman" panose="02020603050405020304" pitchFamily="18" charset="0"/>
              </a:rPr>
              <a:t>n is number of categories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4C5FF552-A1D0-9878-9C9C-C42229205CB3}"/>
              </a:ext>
            </a:extLst>
          </p:cNvPr>
          <p:cNvSpPr/>
          <p:nvPr/>
        </p:nvSpPr>
        <p:spPr>
          <a:xfrm>
            <a:off x="580104" y="1612490"/>
            <a:ext cx="3510116"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6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int </a:t>
            </a:r>
            <a:r>
              <a:rPr lang="en-IN" sz="1600" b="1" kern="100" dirty="0" err="1">
                <a:effectLst/>
                <a:latin typeface="Calibri" panose="020F0502020204030204" pitchFamily="34" charset="0"/>
                <a:ea typeface="Calibri" panose="020F0502020204030204" pitchFamily="34" charset="0"/>
                <a:cs typeface="Times New Roman" panose="02020603050405020304" pitchFamily="18" charset="0"/>
              </a:rPr>
              <a:t>hashingrdnt</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600" b="1" kern="100" dirty="0" err="1">
                <a:effectLst/>
                <a:latin typeface="Calibri" panose="020F0502020204030204" pitchFamily="34" charset="0"/>
                <a:ea typeface="Calibri" panose="020F0502020204030204" pitchFamily="34" charset="0"/>
                <a:cs typeface="Times New Roman" panose="02020603050405020304" pitchFamily="18" charset="0"/>
              </a:rPr>
              <a:t>const</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 char* ingredient)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CDA72D5B-3777-1C13-EC39-872B3ACCC64F}"/>
              </a:ext>
            </a:extLst>
          </p:cNvPr>
          <p:cNvSpPr/>
          <p:nvPr/>
        </p:nvSpPr>
        <p:spPr>
          <a:xfrm>
            <a:off x="580104" y="2939840"/>
            <a:ext cx="3510116"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6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int </a:t>
            </a:r>
            <a:r>
              <a:rPr lang="en-IN" sz="1600" b="1" kern="100" dirty="0" err="1">
                <a:effectLst/>
                <a:latin typeface="Calibri" panose="020F0502020204030204" pitchFamily="34" charset="0"/>
                <a:ea typeface="Calibri" panose="020F0502020204030204" pitchFamily="34" charset="0"/>
                <a:cs typeface="Times New Roman" panose="02020603050405020304" pitchFamily="18" charset="0"/>
              </a:rPr>
              <a:t>hashingrdnt</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600" b="1" kern="100" dirty="0" err="1">
                <a:effectLst/>
                <a:latin typeface="Calibri" panose="020F0502020204030204" pitchFamily="34" charset="0"/>
                <a:ea typeface="Calibri" panose="020F0502020204030204" pitchFamily="34" charset="0"/>
                <a:cs typeface="Times New Roman" panose="02020603050405020304" pitchFamily="18" charset="0"/>
              </a:rPr>
              <a:t>const</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 char* ingredient)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4956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Integral</Template>
  <TotalTime>177</TotalTime>
  <Words>781</Words>
  <Application>Microsoft Office PowerPoint</Application>
  <PresentationFormat>Widescreen</PresentationFormat>
  <Paragraphs>118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-apple-system</vt:lpstr>
      <vt:lpstr>Arial</vt:lpstr>
      <vt:lpstr>Arial Rounded MT Bold</vt:lpstr>
      <vt:lpstr>Artifakt Element Black</vt:lpstr>
      <vt:lpstr>Calibri</vt:lpstr>
      <vt:lpstr>Century Gothic</vt:lpstr>
      <vt:lpstr>Wingdings 3</vt:lpstr>
      <vt:lpstr>Ion Boardroom</vt:lpstr>
      <vt:lpstr>Welcome</vt:lpstr>
      <vt:lpstr>Group members: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Nis Div</dc:creator>
  <cp:lastModifiedBy>Nis Div</cp:lastModifiedBy>
  <cp:revision>5</cp:revision>
  <dcterms:created xsi:type="dcterms:W3CDTF">2024-05-03T11:28:23Z</dcterms:created>
  <dcterms:modified xsi:type="dcterms:W3CDTF">2024-05-03T14:50:42Z</dcterms:modified>
</cp:coreProperties>
</file>