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63" r:id="rId4"/>
    <p:sldId id="264" r:id="rId5"/>
    <p:sldId id="265" r:id="rId6"/>
    <p:sldId id="266" r:id="rId7"/>
    <p:sldId id="267" r:id="rId8"/>
    <p:sldId id="271" r:id="rId9"/>
    <p:sldId id="268" r:id="rId10"/>
    <p:sldId id="269" r:id="rId11"/>
    <p:sldId id="270" r:id="rId12"/>
    <p:sldId id="281" r:id="rId13"/>
    <p:sldId id="282" r:id="rId14"/>
    <p:sldId id="278" r:id="rId15"/>
    <p:sldId id="275" r:id="rId16"/>
    <p:sldId id="276" r:id="rId17"/>
    <p:sldId id="277" r:id="rId18"/>
    <p:sldId id="279" r:id="rId19"/>
    <p:sldId id="280"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7696CE3-119C-4917-BD86-AE08CC9DEEAA}"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C16BA-7645-4D3E-9BAB-E4A8056A1FF8}" type="slidenum">
              <a:rPr lang="en-IN" smtClean="0"/>
              <a:t>‹#›</a:t>
            </a:fld>
            <a:endParaRPr lang="en-IN"/>
          </a:p>
        </p:txBody>
      </p:sp>
    </p:spTree>
    <p:extLst>
      <p:ext uri="{BB962C8B-B14F-4D97-AF65-F5344CB8AC3E}">
        <p14:creationId xmlns:p14="http://schemas.microsoft.com/office/powerpoint/2010/main" val="343499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696CE3-119C-4917-BD86-AE08CC9DEEAA}"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C16BA-7645-4D3E-9BAB-E4A8056A1FF8}" type="slidenum">
              <a:rPr lang="en-IN" smtClean="0"/>
              <a:t>‹#›</a:t>
            </a:fld>
            <a:endParaRPr lang="en-IN"/>
          </a:p>
        </p:txBody>
      </p:sp>
    </p:spTree>
    <p:extLst>
      <p:ext uri="{BB962C8B-B14F-4D97-AF65-F5344CB8AC3E}">
        <p14:creationId xmlns:p14="http://schemas.microsoft.com/office/powerpoint/2010/main" val="355493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696CE3-119C-4917-BD86-AE08CC9DEEAA}"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C16BA-7645-4D3E-9BAB-E4A8056A1FF8}" type="slidenum">
              <a:rPr lang="en-IN" smtClean="0"/>
              <a:t>‹#›</a:t>
            </a:fld>
            <a:endParaRPr lang="en-IN"/>
          </a:p>
        </p:txBody>
      </p:sp>
    </p:spTree>
    <p:extLst>
      <p:ext uri="{BB962C8B-B14F-4D97-AF65-F5344CB8AC3E}">
        <p14:creationId xmlns:p14="http://schemas.microsoft.com/office/powerpoint/2010/main" val="73366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696CE3-119C-4917-BD86-AE08CC9DEEAA}"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C16BA-7645-4D3E-9BAB-E4A8056A1FF8}" type="slidenum">
              <a:rPr lang="en-IN" smtClean="0"/>
              <a:t>‹#›</a:t>
            </a:fld>
            <a:endParaRPr lang="en-IN"/>
          </a:p>
        </p:txBody>
      </p:sp>
    </p:spTree>
    <p:extLst>
      <p:ext uri="{BB962C8B-B14F-4D97-AF65-F5344CB8AC3E}">
        <p14:creationId xmlns:p14="http://schemas.microsoft.com/office/powerpoint/2010/main" val="42000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696CE3-119C-4917-BD86-AE08CC9DEEAA}"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C16BA-7645-4D3E-9BAB-E4A8056A1FF8}" type="slidenum">
              <a:rPr lang="en-IN" smtClean="0"/>
              <a:t>‹#›</a:t>
            </a:fld>
            <a:endParaRPr lang="en-IN"/>
          </a:p>
        </p:txBody>
      </p:sp>
    </p:spTree>
    <p:extLst>
      <p:ext uri="{BB962C8B-B14F-4D97-AF65-F5344CB8AC3E}">
        <p14:creationId xmlns:p14="http://schemas.microsoft.com/office/powerpoint/2010/main" val="1735490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7696CE3-119C-4917-BD86-AE08CC9DEEAA}"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7C16BA-7645-4D3E-9BAB-E4A8056A1FF8}" type="slidenum">
              <a:rPr lang="en-IN" smtClean="0"/>
              <a:t>‹#›</a:t>
            </a:fld>
            <a:endParaRPr lang="en-IN"/>
          </a:p>
        </p:txBody>
      </p:sp>
    </p:spTree>
    <p:extLst>
      <p:ext uri="{BB962C8B-B14F-4D97-AF65-F5344CB8AC3E}">
        <p14:creationId xmlns:p14="http://schemas.microsoft.com/office/powerpoint/2010/main" val="41195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696CE3-119C-4917-BD86-AE08CC9DEEAA}" type="datetimeFigureOut">
              <a:rPr lang="en-IN" smtClean="0"/>
              <a:t>21-11-2023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7C16BA-7645-4D3E-9BAB-E4A8056A1FF8}" type="slidenum">
              <a:rPr lang="en-IN" smtClean="0"/>
              <a:t>‹#›</a:t>
            </a:fld>
            <a:endParaRPr lang="en-IN"/>
          </a:p>
        </p:txBody>
      </p:sp>
    </p:spTree>
    <p:extLst>
      <p:ext uri="{BB962C8B-B14F-4D97-AF65-F5344CB8AC3E}">
        <p14:creationId xmlns:p14="http://schemas.microsoft.com/office/powerpoint/2010/main" val="18442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7696CE3-119C-4917-BD86-AE08CC9DEEAA}" type="datetimeFigureOut">
              <a:rPr lang="en-IN" smtClean="0"/>
              <a:t>21-11-2023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7C16BA-7645-4D3E-9BAB-E4A8056A1FF8}" type="slidenum">
              <a:rPr lang="en-IN" smtClean="0"/>
              <a:t>‹#›</a:t>
            </a:fld>
            <a:endParaRPr lang="en-IN"/>
          </a:p>
        </p:txBody>
      </p:sp>
    </p:spTree>
    <p:extLst>
      <p:ext uri="{BB962C8B-B14F-4D97-AF65-F5344CB8AC3E}">
        <p14:creationId xmlns:p14="http://schemas.microsoft.com/office/powerpoint/2010/main" val="166464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96CE3-119C-4917-BD86-AE08CC9DEEAA}" type="datetimeFigureOut">
              <a:rPr lang="en-IN" smtClean="0"/>
              <a:t>21-11-2023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7C16BA-7645-4D3E-9BAB-E4A8056A1FF8}" type="slidenum">
              <a:rPr lang="en-IN" smtClean="0"/>
              <a:t>‹#›</a:t>
            </a:fld>
            <a:endParaRPr lang="en-IN"/>
          </a:p>
        </p:txBody>
      </p:sp>
    </p:spTree>
    <p:extLst>
      <p:ext uri="{BB962C8B-B14F-4D97-AF65-F5344CB8AC3E}">
        <p14:creationId xmlns:p14="http://schemas.microsoft.com/office/powerpoint/2010/main" val="367321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96CE3-119C-4917-BD86-AE08CC9DEEAA}"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7C16BA-7645-4D3E-9BAB-E4A8056A1FF8}" type="slidenum">
              <a:rPr lang="en-IN" smtClean="0"/>
              <a:t>‹#›</a:t>
            </a:fld>
            <a:endParaRPr lang="en-IN"/>
          </a:p>
        </p:txBody>
      </p:sp>
    </p:spTree>
    <p:extLst>
      <p:ext uri="{BB962C8B-B14F-4D97-AF65-F5344CB8AC3E}">
        <p14:creationId xmlns:p14="http://schemas.microsoft.com/office/powerpoint/2010/main" val="417415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96CE3-119C-4917-BD86-AE08CC9DEEAA}"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7C16BA-7645-4D3E-9BAB-E4A8056A1FF8}" type="slidenum">
              <a:rPr lang="en-IN" smtClean="0"/>
              <a:t>‹#›</a:t>
            </a:fld>
            <a:endParaRPr lang="en-IN"/>
          </a:p>
        </p:txBody>
      </p:sp>
    </p:spTree>
    <p:extLst>
      <p:ext uri="{BB962C8B-B14F-4D97-AF65-F5344CB8AC3E}">
        <p14:creationId xmlns:p14="http://schemas.microsoft.com/office/powerpoint/2010/main" val="286904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96CE3-119C-4917-BD86-AE08CC9DEEAA}" type="datetimeFigureOut">
              <a:rPr lang="en-IN" smtClean="0"/>
              <a:t>21-11-2023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C16BA-7645-4D3E-9BAB-E4A8056A1FF8}" type="slidenum">
              <a:rPr lang="en-IN" smtClean="0"/>
              <a:t>‹#›</a:t>
            </a:fld>
            <a:endParaRPr lang="en-IN"/>
          </a:p>
        </p:txBody>
      </p:sp>
    </p:spTree>
    <p:extLst>
      <p:ext uri="{BB962C8B-B14F-4D97-AF65-F5344CB8AC3E}">
        <p14:creationId xmlns:p14="http://schemas.microsoft.com/office/powerpoint/2010/main" val="3876809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npatil.2021@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nitpat25/Steganography/blob/main/rsa_stego.py" TargetMode="External"/><Relationship Id="rId2" Type="http://schemas.openxmlformats.org/officeDocument/2006/relationships/hyperlink" Target="https://github.com/nitpat25/Steganography.git"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u="sng" dirty="0" smtClean="0"/>
              <a:t>Student Details</a:t>
            </a:r>
            <a:endParaRPr lang="en-IN" sz="3400" b="1" u="sng" dirty="0"/>
          </a:p>
        </p:txBody>
      </p:sp>
      <p:sp>
        <p:nvSpPr>
          <p:cNvPr id="3" name="Content Placeholder 2"/>
          <p:cNvSpPr>
            <a:spLocks noGrp="1"/>
          </p:cNvSpPr>
          <p:nvPr>
            <p:ph idx="1"/>
          </p:nvPr>
        </p:nvSpPr>
        <p:spPr>
          <a:xfrm>
            <a:off x="838200" y="1825625"/>
            <a:ext cx="9374945" cy="4351338"/>
          </a:xfrm>
        </p:spPr>
        <p:txBody>
          <a:bodyPr/>
          <a:lstStyle/>
          <a:p>
            <a:r>
              <a:rPr lang="en-IN" dirty="0" smtClean="0"/>
              <a:t>Name: Nitisha Patil</a:t>
            </a:r>
          </a:p>
          <a:p>
            <a:r>
              <a:rPr lang="en-IN" dirty="0" smtClean="0"/>
              <a:t>SkillsBuild Email ID: </a:t>
            </a:r>
            <a:r>
              <a:rPr lang="en-IN" dirty="0" smtClean="0">
                <a:hlinkClick r:id="rId2"/>
              </a:rPr>
              <a:t>npatil.2021@gmail.com</a:t>
            </a:r>
            <a:endParaRPr lang="en-IN" dirty="0" smtClean="0"/>
          </a:p>
          <a:p>
            <a:r>
              <a:rPr lang="en-IN" dirty="0" smtClean="0"/>
              <a:t>College Name: New Horizon College of Engineering</a:t>
            </a:r>
          </a:p>
          <a:p>
            <a:r>
              <a:rPr lang="en-IN" dirty="0" smtClean="0"/>
              <a:t>College State: Karnataka</a:t>
            </a:r>
          </a:p>
          <a:p>
            <a:r>
              <a:rPr lang="en-IN" dirty="0" smtClean="0"/>
              <a:t>Internship Domain and Internship Start and End Date: Cyber Security/13.10.2023 – 26.11.2023</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3145" y="1555237"/>
            <a:ext cx="1622767" cy="2088944"/>
          </a:xfrm>
          <a:prstGeom prst="rect">
            <a:avLst/>
          </a:prstGeom>
        </p:spPr>
      </p:pic>
    </p:spTree>
    <p:extLst>
      <p:ext uri="{BB962C8B-B14F-4D97-AF65-F5344CB8AC3E}">
        <p14:creationId xmlns:p14="http://schemas.microsoft.com/office/powerpoint/2010/main" val="3912373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normAutofit/>
          </a:bodyPr>
          <a:lstStyle/>
          <a:p>
            <a:pPr marL="0" indent="0">
              <a:buNone/>
            </a:pPr>
            <a:r>
              <a:rPr lang="en-US" b="1" dirty="0" smtClean="0"/>
              <a:t>User-Friendly </a:t>
            </a:r>
            <a:r>
              <a:rPr lang="en-US" b="1" dirty="0" err="1" smtClean="0"/>
              <a:t>Tkinter</a:t>
            </a:r>
            <a:r>
              <a:rPr lang="en-US" b="1" dirty="0" smtClean="0"/>
              <a:t> GUI:</a:t>
            </a:r>
            <a:endParaRPr lang="en-US" dirty="0" smtClean="0"/>
          </a:p>
          <a:p>
            <a:pPr lvl="1"/>
            <a:r>
              <a:rPr lang="en-US" sz="2800" dirty="0" smtClean="0"/>
              <a:t>The creation of an intuitive GUI using </a:t>
            </a:r>
            <a:r>
              <a:rPr lang="en-US" sz="2800" dirty="0" err="1" smtClean="0"/>
              <a:t>Tkinter</a:t>
            </a:r>
            <a:r>
              <a:rPr lang="en-US" sz="2800" dirty="0" smtClean="0"/>
              <a:t> , providing users with a seamless and accessible platform for embedding messages into images.</a:t>
            </a:r>
          </a:p>
          <a:p>
            <a:pPr lvl="1"/>
            <a:r>
              <a:rPr lang="en-US" sz="2800" dirty="0" smtClean="0"/>
              <a:t>The emphasis on user experience ensures that the solution is not only powerful but also approachable for individuals with varying technical backgrounds.</a:t>
            </a:r>
          </a:p>
          <a:p>
            <a:pPr marL="0" indent="0">
              <a:buNone/>
            </a:pPr>
            <a:r>
              <a:rPr lang="en-US" b="1" dirty="0" smtClean="0"/>
              <a:t>Cross-Domain Applicability:</a:t>
            </a:r>
            <a:endParaRPr lang="en-US" dirty="0" smtClean="0"/>
          </a:p>
          <a:p>
            <a:pPr lvl="1"/>
            <a:r>
              <a:rPr lang="en-US" sz="2800" dirty="0" smtClean="0"/>
              <a:t>The solution is designed to be versatile, catering to a diverse user base across individual, corporate, and governmental sectors.</a:t>
            </a:r>
          </a:p>
          <a:p>
            <a:pPr lvl="1"/>
            <a:r>
              <a:rPr lang="en-US" sz="2800" dirty="0" smtClean="0"/>
              <a:t>This adaptability distinguishes the project, offering a comprehensive </a:t>
            </a:r>
            <a:r>
              <a:rPr lang="en-US" sz="2800" dirty="0" err="1" smtClean="0"/>
              <a:t>steganographic</a:t>
            </a:r>
            <a:r>
              <a:rPr lang="en-US" sz="2800" dirty="0" smtClean="0"/>
              <a:t> tool that addresses the unique needs of different user groups.</a:t>
            </a:r>
          </a:p>
          <a:p>
            <a:endParaRPr lang="en-IN" dirty="0"/>
          </a:p>
        </p:txBody>
      </p:sp>
    </p:spTree>
    <p:extLst>
      <p:ext uri="{BB962C8B-B14F-4D97-AF65-F5344CB8AC3E}">
        <p14:creationId xmlns:p14="http://schemas.microsoft.com/office/powerpoint/2010/main" val="57664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62" y="365126"/>
            <a:ext cx="11063638" cy="239785"/>
          </a:xfrm>
        </p:spPr>
        <p:txBody>
          <a:bodyPr>
            <a:normAutofit fontScale="90000"/>
          </a:bodyPr>
          <a:lstStyle/>
          <a:p>
            <a:r>
              <a:rPr lang="en-IN" sz="3400" b="1" u="sng" dirty="0" smtClean="0"/>
              <a:t>Modelling</a:t>
            </a:r>
            <a:endParaRPr lang="en-IN" sz="3400" b="1" u="sng" dirty="0"/>
          </a:p>
        </p:txBody>
      </p:sp>
      <p:pic>
        <p:nvPicPr>
          <p:cNvPr id="8" name="Picture 7"/>
          <p:cNvPicPr>
            <a:picLocks noChangeAspect="1"/>
          </p:cNvPicPr>
          <p:nvPr/>
        </p:nvPicPr>
        <p:blipFill>
          <a:blip r:embed="rId2"/>
          <a:stretch>
            <a:fillRect/>
          </a:stretch>
        </p:blipFill>
        <p:spPr>
          <a:xfrm>
            <a:off x="290162" y="886266"/>
            <a:ext cx="5449457" cy="5781502"/>
          </a:xfrm>
          <a:prstGeom prst="rect">
            <a:avLst/>
          </a:prstGeom>
        </p:spPr>
      </p:pic>
      <p:pic>
        <p:nvPicPr>
          <p:cNvPr id="10" name="Picture 9"/>
          <p:cNvPicPr>
            <a:picLocks noChangeAspect="1"/>
          </p:cNvPicPr>
          <p:nvPr/>
        </p:nvPicPr>
        <p:blipFill>
          <a:blip r:embed="rId3"/>
          <a:stretch>
            <a:fillRect/>
          </a:stretch>
        </p:blipFill>
        <p:spPr>
          <a:xfrm>
            <a:off x="6400799" y="813454"/>
            <a:ext cx="5471937" cy="5854314"/>
          </a:xfrm>
          <a:prstGeom prst="rect">
            <a:avLst/>
          </a:prstGeom>
        </p:spPr>
      </p:pic>
    </p:spTree>
    <p:extLst>
      <p:ext uri="{BB962C8B-B14F-4D97-AF65-F5344CB8AC3E}">
        <p14:creationId xmlns:p14="http://schemas.microsoft.com/office/powerpoint/2010/main" val="1800965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485" y="383051"/>
            <a:ext cx="5532807" cy="5905207"/>
          </a:xfrm>
          <a:prstGeom prst="rect">
            <a:avLst/>
          </a:prstGeom>
        </p:spPr>
      </p:pic>
      <p:pic>
        <p:nvPicPr>
          <p:cNvPr id="3" name="Picture 2"/>
          <p:cNvPicPr>
            <a:picLocks noChangeAspect="1"/>
          </p:cNvPicPr>
          <p:nvPr/>
        </p:nvPicPr>
        <p:blipFill>
          <a:blip r:embed="rId3"/>
          <a:stretch>
            <a:fillRect/>
          </a:stretch>
        </p:blipFill>
        <p:spPr>
          <a:xfrm>
            <a:off x="6549996" y="383051"/>
            <a:ext cx="5219529" cy="5905207"/>
          </a:xfrm>
          <a:prstGeom prst="rect">
            <a:avLst/>
          </a:prstGeom>
        </p:spPr>
      </p:pic>
    </p:spTree>
    <p:extLst>
      <p:ext uri="{BB962C8B-B14F-4D97-AF65-F5344CB8AC3E}">
        <p14:creationId xmlns:p14="http://schemas.microsoft.com/office/powerpoint/2010/main" val="3403083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5146" y="106095"/>
            <a:ext cx="6340389" cy="6751905"/>
          </a:xfrm>
          <a:prstGeom prst="rect">
            <a:avLst/>
          </a:prstGeom>
        </p:spPr>
      </p:pic>
      <p:pic>
        <p:nvPicPr>
          <p:cNvPr id="4" name="Picture 3"/>
          <p:cNvPicPr>
            <a:picLocks noChangeAspect="1"/>
          </p:cNvPicPr>
          <p:nvPr/>
        </p:nvPicPr>
        <p:blipFill>
          <a:blip r:embed="rId3"/>
          <a:stretch>
            <a:fillRect/>
          </a:stretch>
        </p:blipFill>
        <p:spPr>
          <a:xfrm>
            <a:off x="7023314" y="106095"/>
            <a:ext cx="4821683" cy="2271345"/>
          </a:xfrm>
          <a:prstGeom prst="rect">
            <a:avLst/>
          </a:prstGeom>
        </p:spPr>
      </p:pic>
      <p:pic>
        <p:nvPicPr>
          <p:cNvPr id="5" name="Picture 4"/>
          <p:cNvPicPr>
            <a:picLocks noChangeAspect="1"/>
          </p:cNvPicPr>
          <p:nvPr/>
        </p:nvPicPr>
        <p:blipFill>
          <a:blip r:embed="rId4"/>
          <a:stretch>
            <a:fillRect/>
          </a:stretch>
        </p:blipFill>
        <p:spPr>
          <a:xfrm>
            <a:off x="6862182" y="2377440"/>
            <a:ext cx="5143946" cy="2850127"/>
          </a:xfrm>
          <a:prstGeom prst="rect">
            <a:avLst/>
          </a:prstGeom>
        </p:spPr>
      </p:pic>
      <p:pic>
        <p:nvPicPr>
          <p:cNvPr id="6" name="Picture 5"/>
          <p:cNvPicPr>
            <a:picLocks noChangeAspect="1"/>
          </p:cNvPicPr>
          <p:nvPr/>
        </p:nvPicPr>
        <p:blipFill>
          <a:blip r:embed="rId5"/>
          <a:stretch>
            <a:fillRect/>
          </a:stretch>
        </p:blipFill>
        <p:spPr>
          <a:xfrm>
            <a:off x="7479363" y="4648785"/>
            <a:ext cx="3605978" cy="2106514"/>
          </a:xfrm>
          <a:prstGeom prst="rect">
            <a:avLst/>
          </a:prstGeom>
        </p:spPr>
      </p:pic>
    </p:spTree>
    <p:extLst>
      <p:ext uri="{BB962C8B-B14F-4D97-AF65-F5344CB8AC3E}">
        <p14:creationId xmlns:p14="http://schemas.microsoft.com/office/powerpoint/2010/main" val="1556215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827" y="365125"/>
            <a:ext cx="10973973" cy="802493"/>
          </a:xfrm>
        </p:spPr>
        <p:txBody>
          <a:bodyPr/>
          <a:lstStyle/>
          <a:p>
            <a:r>
              <a:rPr lang="en-IN" sz="3400" b="1" u="sng" dirty="0"/>
              <a:t>Modelling</a:t>
            </a:r>
            <a:endParaRPr lang="en-IN" sz="3400" dirty="0"/>
          </a:p>
        </p:txBody>
      </p:sp>
      <p:pic>
        <p:nvPicPr>
          <p:cNvPr id="4" name="Content Placeholder 3"/>
          <p:cNvPicPr>
            <a:picLocks noGrp="1" noChangeAspect="1"/>
          </p:cNvPicPr>
          <p:nvPr>
            <p:ph idx="1"/>
          </p:nvPr>
        </p:nvPicPr>
        <p:blipFill>
          <a:blip r:embed="rId2"/>
          <a:stretch>
            <a:fillRect/>
          </a:stretch>
        </p:blipFill>
        <p:spPr>
          <a:xfrm>
            <a:off x="5570806" y="1794584"/>
            <a:ext cx="6521161" cy="3851033"/>
          </a:xfrm>
          <a:prstGeom prst="rect">
            <a:avLst/>
          </a:prstGeom>
        </p:spPr>
      </p:pic>
      <p:sp>
        <p:nvSpPr>
          <p:cNvPr id="5" name="TextBox 4"/>
          <p:cNvSpPr txBox="1"/>
          <p:nvPr/>
        </p:nvSpPr>
        <p:spPr>
          <a:xfrm>
            <a:off x="379827" y="1740878"/>
            <a:ext cx="4839286" cy="3970318"/>
          </a:xfrm>
          <a:prstGeom prst="rect">
            <a:avLst/>
          </a:prstGeom>
          <a:noFill/>
        </p:spPr>
        <p:txBody>
          <a:bodyPr wrap="square" rtlCol="0">
            <a:spAutoFit/>
          </a:bodyPr>
          <a:lstStyle/>
          <a:p>
            <a:r>
              <a:rPr lang="en-IN" sz="2800" dirty="0" smtClean="0"/>
              <a:t>Step 1: </a:t>
            </a:r>
            <a:r>
              <a:rPr lang="en-US" sz="2800" dirty="0" smtClean="0"/>
              <a:t>Enter </a:t>
            </a:r>
            <a:r>
              <a:rPr lang="en-US" sz="2800" dirty="0"/>
              <a:t>the file path of the image where you wish to conceal the message</a:t>
            </a:r>
            <a:r>
              <a:rPr lang="en-US" sz="2800" dirty="0" smtClean="0"/>
              <a:t>.</a:t>
            </a:r>
          </a:p>
          <a:p>
            <a:r>
              <a:rPr lang="en-IN" sz="2800" dirty="0" smtClean="0"/>
              <a:t>Step2: Enter the file path of the public key.</a:t>
            </a:r>
          </a:p>
          <a:p>
            <a:r>
              <a:rPr lang="en-IN" sz="2800" dirty="0" smtClean="0"/>
              <a:t>Step 3: Enter the file path of the private key.</a:t>
            </a:r>
          </a:p>
          <a:p>
            <a:r>
              <a:rPr lang="en-IN" sz="2800" dirty="0" smtClean="0"/>
              <a:t>Step 4: Enter the message.</a:t>
            </a:r>
          </a:p>
          <a:p>
            <a:r>
              <a:rPr lang="en-IN" sz="2800" dirty="0" smtClean="0"/>
              <a:t>Step 5: Click on “Proceed”.</a:t>
            </a:r>
          </a:p>
        </p:txBody>
      </p:sp>
    </p:spTree>
    <p:extLst>
      <p:ext uri="{BB962C8B-B14F-4D97-AF65-F5344CB8AC3E}">
        <p14:creationId xmlns:p14="http://schemas.microsoft.com/office/powerpoint/2010/main" val="881543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504"/>
            <a:ext cx="12192000" cy="7225696"/>
          </a:xfrm>
          <a:prstGeom prst="rect">
            <a:avLst/>
          </a:prstGeom>
        </p:spPr>
      </p:pic>
    </p:spTree>
    <p:extLst>
      <p:ext uri="{BB962C8B-B14F-4D97-AF65-F5344CB8AC3E}">
        <p14:creationId xmlns:p14="http://schemas.microsoft.com/office/powerpoint/2010/main" val="3944855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44983" y="776288"/>
            <a:ext cx="4263691" cy="2374876"/>
          </a:xfrm>
          <a:prstGeom prst="rect">
            <a:avLst/>
          </a:prstGeom>
        </p:spPr>
      </p:pic>
      <p:pic>
        <p:nvPicPr>
          <p:cNvPr id="3" name="Picture 2"/>
          <p:cNvPicPr>
            <a:picLocks noChangeAspect="1"/>
          </p:cNvPicPr>
          <p:nvPr/>
        </p:nvPicPr>
        <p:blipFill>
          <a:blip r:embed="rId3"/>
          <a:stretch>
            <a:fillRect/>
          </a:stretch>
        </p:blipFill>
        <p:spPr>
          <a:xfrm>
            <a:off x="1519310" y="776288"/>
            <a:ext cx="4332849" cy="2413397"/>
          </a:xfrm>
          <a:prstGeom prst="rect">
            <a:avLst/>
          </a:prstGeom>
        </p:spPr>
      </p:pic>
      <p:sp>
        <p:nvSpPr>
          <p:cNvPr id="7" name="TextBox 6"/>
          <p:cNvSpPr txBox="1"/>
          <p:nvPr/>
        </p:nvSpPr>
        <p:spPr>
          <a:xfrm>
            <a:off x="8426547" y="3189685"/>
            <a:ext cx="2104359" cy="369332"/>
          </a:xfrm>
          <a:prstGeom prst="rect">
            <a:avLst/>
          </a:prstGeom>
          <a:noFill/>
        </p:spPr>
        <p:txBody>
          <a:bodyPr wrap="none" rtlCol="0">
            <a:spAutoFit/>
          </a:bodyPr>
          <a:lstStyle/>
          <a:p>
            <a:r>
              <a:rPr lang="en-IN" dirty="0" smtClean="0"/>
              <a:t>After Steganography</a:t>
            </a:r>
            <a:endParaRPr lang="en-IN" dirty="0"/>
          </a:p>
        </p:txBody>
      </p:sp>
      <p:pic>
        <p:nvPicPr>
          <p:cNvPr id="8" name="Picture 7"/>
          <p:cNvPicPr>
            <a:picLocks noChangeAspect="1"/>
          </p:cNvPicPr>
          <p:nvPr/>
        </p:nvPicPr>
        <p:blipFill>
          <a:blip r:embed="rId4"/>
          <a:stretch>
            <a:fillRect/>
          </a:stretch>
        </p:blipFill>
        <p:spPr>
          <a:xfrm>
            <a:off x="1776580" y="3809565"/>
            <a:ext cx="3619814" cy="2560542"/>
          </a:xfrm>
          <a:prstGeom prst="rect">
            <a:avLst/>
          </a:prstGeom>
        </p:spPr>
      </p:pic>
      <p:sp>
        <p:nvSpPr>
          <p:cNvPr id="9" name="TextBox 8"/>
          <p:cNvSpPr txBox="1"/>
          <p:nvPr/>
        </p:nvSpPr>
        <p:spPr>
          <a:xfrm>
            <a:off x="1522556" y="6400369"/>
            <a:ext cx="4127861" cy="369332"/>
          </a:xfrm>
          <a:prstGeom prst="rect">
            <a:avLst/>
          </a:prstGeom>
          <a:noFill/>
        </p:spPr>
        <p:txBody>
          <a:bodyPr wrap="none" rtlCol="0">
            <a:spAutoFit/>
          </a:bodyPr>
          <a:lstStyle/>
          <a:p>
            <a:r>
              <a:rPr lang="en-IN" dirty="0" smtClean="0"/>
              <a:t>Image size before steganography : 45.1 KB</a:t>
            </a:r>
            <a:endParaRPr lang="en-IN" dirty="0"/>
          </a:p>
        </p:txBody>
      </p:sp>
      <p:sp>
        <p:nvSpPr>
          <p:cNvPr id="10" name="TextBox 9"/>
          <p:cNvSpPr txBox="1"/>
          <p:nvPr/>
        </p:nvSpPr>
        <p:spPr>
          <a:xfrm>
            <a:off x="2461883" y="3240436"/>
            <a:ext cx="2249205" cy="369332"/>
          </a:xfrm>
          <a:prstGeom prst="rect">
            <a:avLst/>
          </a:prstGeom>
          <a:noFill/>
        </p:spPr>
        <p:txBody>
          <a:bodyPr wrap="none" rtlCol="0">
            <a:spAutoFit/>
          </a:bodyPr>
          <a:lstStyle/>
          <a:p>
            <a:r>
              <a:rPr lang="en-IN" dirty="0" smtClean="0"/>
              <a:t>Before Steganography</a:t>
            </a:r>
            <a:endParaRPr lang="en-IN" dirty="0"/>
          </a:p>
        </p:txBody>
      </p:sp>
      <p:pic>
        <p:nvPicPr>
          <p:cNvPr id="11" name="Picture 10"/>
          <p:cNvPicPr>
            <a:picLocks noChangeAspect="1"/>
          </p:cNvPicPr>
          <p:nvPr/>
        </p:nvPicPr>
        <p:blipFill>
          <a:blip r:embed="rId5"/>
          <a:stretch>
            <a:fillRect/>
          </a:stretch>
        </p:blipFill>
        <p:spPr>
          <a:xfrm>
            <a:off x="7301132" y="3803936"/>
            <a:ext cx="3800778" cy="2514818"/>
          </a:xfrm>
          <a:prstGeom prst="rect">
            <a:avLst/>
          </a:prstGeom>
        </p:spPr>
      </p:pic>
      <p:sp>
        <p:nvSpPr>
          <p:cNvPr id="12" name="TextBox 11"/>
          <p:cNvSpPr txBox="1"/>
          <p:nvPr/>
        </p:nvSpPr>
        <p:spPr>
          <a:xfrm>
            <a:off x="7301132" y="6400369"/>
            <a:ext cx="3904723" cy="369332"/>
          </a:xfrm>
          <a:prstGeom prst="rect">
            <a:avLst/>
          </a:prstGeom>
          <a:noFill/>
        </p:spPr>
        <p:txBody>
          <a:bodyPr wrap="none" rtlCol="0">
            <a:spAutoFit/>
          </a:bodyPr>
          <a:lstStyle/>
          <a:p>
            <a:r>
              <a:rPr lang="en-IN" dirty="0" smtClean="0"/>
              <a:t>Image size after steganography : 627 KB</a:t>
            </a:r>
            <a:endParaRPr lang="en-IN" dirty="0"/>
          </a:p>
        </p:txBody>
      </p:sp>
    </p:spTree>
    <p:extLst>
      <p:ext uri="{BB962C8B-B14F-4D97-AF65-F5344CB8AC3E}">
        <p14:creationId xmlns:p14="http://schemas.microsoft.com/office/powerpoint/2010/main" val="1496436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02099" y="1800664"/>
            <a:ext cx="6070939" cy="3570188"/>
          </a:xfrm>
          <a:prstGeom prst="rect">
            <a:avLst/>
          </a:prstGeom>
        </p:spPr>
      </p:pic>
      <p:sp>
        <p:nvSpPr>
          <p:cNvPr id="4" name="TextBox 3"/>
          <p:cNvSpPr txBox="1"/>
          <p:nvPr/>
        </p:nvSpPr>
        <p:spPr>
          <a:xfrm>
            <a:off x="295422" y="1617784"/>
            <a:ext cx="4877104" cy="2523768"/>
          </a:xfrm>
          <a:prstGeom prst="rect">
            <a:avLst/>
          </a:prstGeom>
          <a:noFill/>
        </p:spPr>
        <p:txBody>
          <a:bodyPr wrap="none" rtlCol="0">
            <a:spAutoFit/>
          </a:bodyPr>
          <a:lstStyle/>
          <a:p>
            <a:r>
              <a:rPr lang="en-IN" sz="2800" dirty="0" smtClean="0"/>
              <a:t>Step 6: Enter name of the image</a:t>
            </a:r>
          </a:p>
          <a:p>
            <a:r>
              <a:rPr lang="en-IN" sz="2800" dirty="0" smtClean="0"/>
              <a:t>file in which the message is </a:t>
            </a:r>
          </a:p>
          <a:p>
            <a:r>
              <a:rPr lang="en-IN" sz="2800" dirty="0" smtClean="0"/>
              <a:t>hidden.</a:t>
            </a:r>
          </a:p>
          <a:p>
            <a:r>
              <a:rPr lang="en-IN" sz="2800" dirty="0" smtClean="0"/>
              <a:t>Step 7: Enter your private key.</a:t>
            </a:r>
          </a:p>
          <a:p>
            <a:r>
              <a:rPr lang="en-IN" sz="2800" dirty="0" smtClean="0"/>
              <a:t>Step 8: Click on “Proceed”.</a:t>
            </a:r>
          </a:p>
          <a:p>
            <a:endParaRPr lang="en-IN" dirty="0"/>
          </a:p>
        </p:txBody>
      </p:sp>
    </p:spTree>
    <p:extLst>
      <p:ext uri="{BB962C8B-B14F-4D97-AF65-F5344CB8AC3E}">
        <p14:creationId xmlns:p14="http://schemas.microsoft.com/office/powerpoint/2010/main" val="1283868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953" y="1"/>
            <a:ext cx="12403953" cy="6858000"/>
          </a:xfrm>
          <a:prstGeom prst="rect">
            <a:avLst/>
          </a:prstGeom>
        </p:spPr>
      </p:pic>
    </p:spTree>
    <p:extLst>
      <p:ext uri="{BB962C8B-B14F-4D97-AF65-F5344CB8AC3E}">
        <p14:creationId xmlns:p14="http://schemas.microsoft.com/office/powerpoint/2010/main" val="4140531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lstStyle/>
          <a:p>
            <a:r>
              <a:rPr lang="en-IN" dirty="0" smtClean="0"/>
              <a:t>Entering the wrong private key</a:t>
            </a:r>
          </a:p>
          <a:p>
            <a:endParaRPr lang="en-IN" dirty="0"/>
          </a:p>
        </p:txBody>
      </p:sp>
      <p:pic>
        <p:nvPicPr>
          <p:cNvPr id="4" name="Picture 3"/>
          <p:cNvPicPr>
            <a:picLocks noChangeAspect="1"/>
          </p:cNvPicPr>
          <p:nvPr/>
        </p:nvPicPr>
        <p:blipFill>
          <a:blip r:embed="rId2"/>
          <a:stretch>
            <a:fillRect/>
          </a:stretch>
        </p:blipFill>
        <p:spPr>
          <a:xfrm>
            <a:off x="1828430" y="1357900"/>
            <a:ext cx="8535140" cy="5014395"/>
          </a:xfrm>
          <a:prstGeom prst="rect">
            <a:avLst/>
          </a:prstGeom>
        </p:spPr>
      </p:pic>
    </p:spTree>
    <p:extLst>
      <p:ext uri="{BB962C8B-B14F-4D97-AF65-F5344CB8AC3E}">
        <p14:creationId xmlns:p14="http://schemas.microsoft.com/office/powerpoint/2010/main" val="638747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70670"/>
            <a:ext cx="9144000" cy="1885071"/>
          </a:xfrm>
        </p:spPr>
        <p:txBody>
          <a:bodyPr>
            <a:normAutofit/>
          </a:bodyPr>
          <a:lstStyle/>
          <a:p>
            <a:r>
              <a:rPr lang="en-IN" sz="3400" b="1" u="sng" dirty="0" smtClean="0"/>
              <a:t>Problem Statement/Project Topic</a:t>
            </a:r>
            <a:endParaRPr lang="en-IN" sz="3400" b="1" u="sng" dirty="0"/>
          </a:p>
        </p:txBody>
      </p:sp>
      <p:sp>
        <p:nvSpPr>
          <p:cNvPr id="3" name="Subtitle 2"/>
          <p:cNvSpPr>
            <a:spLocks noGrp="1"/>
          </p:cNvSpPr>
          <p:nvPr>
            <p:ph type="subTitle" idx="1"/>
          </p:nvPr>
        </p:nvSpPr>
        <p:spPr>
          <a:xfrm>
            <a:off x="1524000" y="3995224"/>
            <a:ext cx="9144000" cy="1262575"/>
          </a:xfrm>
        </p:spPr>
        <p:txBody>
          <a:bodyPr/>
          <a:lstStyle/>
          <a:p>
            <a:r>
              <a:rPr lang="en-IN" sz="4000" dirty="0" smtClean="0"/>
              <a:t>Project topic: Hiding message in an image</a:t>
            </a:r>
          </a:p>
          <a:p>
            <a:endParaRPr lang="en-IN" dirty="0"/>
          </a:p>
        </p:txBody>
      </p:sp>
    </p:spTree>
    <p:extLst>
      <p:ext uri="{BB962C8B-B14F-4D97-AF65-F5344CB8AC3E}">
        <p14:creationId xmlns:p14="http://schemas.microsoft.com/office/powerpoint/2010/main" val="3285215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u="sng" dirty="0" smtClean="0"/>
              <a:t>Results</a:t>
            </a:r>
            <a:endParaRPr lang="en-IN" sz="3400" b="1" u="sng" dirty="0"/>
          </a:p>
        </p:txBody>
      </p:sp>
      <p:sp>
        <p:nvSpPr>
          <p:cNvPr id="3" name="Content Placeholder 2"/>
          <p:cNvSpPr>
            <a:spLocks noGrp="1"/>
          </p:cNvSpPr>
          <p:nvPr>
            <p:ph idx="1"/>
          </p:nvPr>
        </p:nvSpPr>
        <p:spPr/>
        <p:txBody>
          <a:bodyPr>
            <a:normAutofit/>
          </a:bodyPr>
          <a:lstStyle/>
          <a:p>
            <a:pPr marL="0" indent="0">
              <a:buNone/>
            </a:pPr>
            <a:r>
              <a:rPr lang="en-US" b="1" dirty="0" smtClean="0"/>
              <a:t>User-Friendly Experience with GUI:</a:t>
            </a:r>
            <a:endParaRPr lang="en-US" dirty="0" smtClean="0"/>
          </a:p>
          <a:p>
            <a:pPr lvl="1"/>
            <a:r>
              <a:rPr lang="en-US" dirty="0" smtClean="0"/>
              <a:t>The implementation of a </a:t>
            </a:r>
            <a:r>
              <a:rPr lang="en-US" dirty="0" err="1" smtClean="0"/>
              <a:t>Tkinter</a:t>
            </a:r>
            <a:r>
              <a:rPr lang="en-US" dirty="0" smtClean="0"/>
              <a:t> GUI has significantly enhanced user experience.</a:t>
            </a:r>
          </a:p>
          <a:p>
            <a:pPr lvl="1"/>
            <a:r>
              <a:rPr lang="en-US" dirty="0" smtClean="0"/>
              <a:t>End users can seamlessly hide messages within images without delving into the intricacies of the process, making steganography accessible to a wider audience.</a:t>
            </a:r>
          </a:p>
          <a:p>
            <a:pPr marL="0" indent="0">
              <a:buNone/>
            </a:pPr>
            <a:r>
              <a:rPr lang="en-US" b="1" dirty="0" smtClean="0"/>
              <a:t>Abstraction for Non-Technical Users:</a:t>
            </a:r>
            <a:endParaRPr lang="en-US" dirty="0" smtClean="0"/>
          </a:p>
          <a:p>
            <a:pPr lvl="1"/>
            <a:r>
              <a:rPr lang="en-US" dirty="0" smtClean="0"/>
              <a:t>The level of abstraction provided by the GUI simplifies the embedding process.</a:t>
            </a:r>
          </a:p>
          <a:p>
            <a:pPr lvl="1"/>
            <a:r>
              <a:rPr lang="en-US" dirty="0" smtClean="0"/>
              <a:t>Even non-technical users can engage with our </a:t>
            </a:r>
            <a:r>
              <a:rPr lang="en-US" dirty="0" err="1" smtClean="0"/>
              <a:t>steganographic</a:t>
            </a:r>
            <a:r>
              <a:rPr lang="en-US" dirty="0" smtClean="0"/>
              <a:t> tool, promoting inclusivity and ease of use.</a:t>
            </a:r>
          </a:p>
          <a:p>
            <a:endParaRPr lang="en-IN" dirty="0"/>
          </a:p>
        </p:txBody>
      </p:sp>
    </p:spTree>
    <p:extLst>
      <p:ext uri="{BB962C8B-B14F-4D97-AF65-F5344CB8AC3E}">
        <p14:creationId xmlns:p14="http://schemas.microsoft.com/office/powerpoint/2010/main" val="3662694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658" y="1308296"/>
            <a:ext cx="10515600" cy="5304766"/>
          </a:xfrm>
        </p:spPr>
        <p:txBody>
          <a:bodyPr/>
          <a:lstStyle/>
          <a:p>
            <a:pPr marL="0" indent="0">
              <a:buNone/>
            </a:pPr>
            <a:r>
              <a:rPr lang="en-US" b="1" dirty="0" smtClean="0"/>
              <a:t>Enhanced Security through RSA Encryption:</a:t>
            </a:r>
            <a:endParaRPr lang="en-US" dirty="0" smtClean="0"/>
          </a:p>
          <a:p>
            <a:pPr lvl="1"/>
            <a:r>
              <a:rPr lang="en-US" dirty="0" smtClean="0"/>
              <a:t>Integration of the RSA algorithm ensures robust message encryption before embedding.</a:t>
            </a:r>
          </a:p>
          <a:p>
            <a:pPr lvl="1"/>
            <a:r>
              <a:rPr lang="en-US" dirty="0" smtClean="0"/>
              <a:t>The security layer added by RSA makes it challenging for potential attackers to decrypt the concealed message, bolstering the confidentiality of hidden information.</a:t>
            </a:r>
          </a:p>
          <a:p>
            <a:pPr marL="0" indent="0">
              <a:buNone/>
            </a:pPr>
            <a:r>
              <a:rPr lang="en-US" b="1" dirty="0" smtClean="0"/>
              <a:t>Prevention of Unauthorized Decryption:</a:t>
            </a:r>
            <a:endParaRPr lang="en-US" dirty="0" smtClean="0"/>
          </a:p>
          <a:p>
            <a:pPr lvl="1"/>
            <a:r>
              <a:rPr lang="en-US" dirty="0" smtClean="0"/>
              <a:t>The use of RSA encryption prevents unauthorized decryption attempts.</a:t>
            </a:r>
          </a:p>
          <a:p>
            <a:pPr lvl="1"/>
            <a:r>
              <a:rPr lang="en-US" dirty="0" smtClean="0"/>
              <a:t>Even if an attacker gains access to the embedded image, deciphering the encrypted text without the private key remains a formidable challenge, ensuring the integrity of covert communication.</a:t>
            </a:r>
          </a:p>
          <a:p>
            <a:endParaRPr lang="en-IN" dirty="0" smtClean="0"/>
          </a:p>
          <a:p>
            <a:endParaRPr lang="en-IN" dirty="0"/>
          </a:p>
        </p:txBody>
      </p:sp>
    </p:spTree>
    <p:extLst>
      <p:ext uri="{BB962C8B-B14F-4D97-AF65-F5344CB8AC3E}">
        <p14:creationId xmlns:p14="http://schemas.microsoft.com/office/powerpoint/2010/main" val="584670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829995"/>
            <a:ext cx="10515599" cy="618977"/>
          </a:xfrm>
        </p:spPr>
        <p:txBody>
          <a:bodyPr>
            <a:normAutofit/>
          </a:bodyPr>
          <a:lstStyle/>
          <a:p>
            <a:r>
              <a:rPr lang="en-IN" sz="3400" b="1" u="sng" dirty="0" smtClean="0"/>
              <a:t>Links</a:t>
            </a:r>
            <a:endParaRPr lang="en-IN" sz="3400" b="1" u="sng" dirty="0"/>
          </a:p>
        </p:txBody>
      </p:sp>
      <p:sp>
        <p:nvSpPr>
          <p:cNvPr id="3" name="Text Placeholder 2"/>
          <p:cNvSpPr>
            <a:spLocks noGrp="1"/>
          </p:cNvSpPr>
          <p:nvPr>
            <p:ph type="body" idx="1"/>
          </p:nvPr>
        </p:nvSpPr>
        <p:spPr>
          <a:xfrm>
            <a:off x="648970" y="2039814"/>
            <a:ext cx="10515600" cy="1434905"/>
          </a:xfrm>
        </p:spPr>
        <p:txBody>
          <a:bodyPr/>
          <a:lstStyle/>
          <a:p>
            <a:endParaRPr lang="en-IN" dirty="0" smtClean="0">
              <a:hlinkClick r:id="rId2"/>
            </a:endParaRPr>
          </a:p>
          <a:p>
            <a:r>
              <a:rPr lang="en-IN" dirty="0" smtClean="0">
                <a:hlinkClick r:id="rId2"/>
              </a:rPr>
              <a:t>https</a:t>
            </a:r>
            <a:r>
              <a:rPr lang="en-IN" dirty="0">
                <a:hlinkClick r:id="rId2"/>
              </a:rPr>
              <a:t>://</a:t>
            </a:r>
            <a:r>
              <a:rPr lang="en-IN" dirty="0" smtClean="0">
                <a:hlinkClick r:id="rId2"/>
              </a:rPr>
              <a:t>github.com/nitpat25/Steganography.git</a:t>
            </a:r>
            <a:endParaRPr lang="en-IN" dirty="0" smtClean="0"/>
          </a:p>
          <a:p>
            <a:endParaRPr lang="en-IN" dirty="0" smtClean="0"/>
          </a:p>
          <a:p>
            <a:endParaRPr lang="en-IN" dirty="0" smtClean="0"/>
          </a:p>
          <a:p>
            <a:endParaRPr lang="en-IN" dirty="0"/>
          </a:p>
          <a:p>
            <a:endParaRPr lang="en-IN" dirty="0"/>
          </a:p>
        </p:txBody>
      </p:sp>
      <p:sp>
        <p:nvSpPr>
          <p:cNvPr id="4" name="TextBox 3"/>
          <p:cNvSpPr txBox="1"/>
          <p:nvPr/>
        </p:nvSpPr>
        <p:spPr>
          <a:xfrm>
            <a:off x="648970" y="1899139"/>
            <a:ext cx="1938416" cy="523220"/>
          </a:xfrm>
          <a:prstGeom prst="rect">
            <a:avLst/>
          </a:prstGeom>
          <a:noFill/>
        </p:spPr>
        <p:txBody>
          <a:bodyPr wrap="none" rtlCol="0">
            <a:spAutoFit/>
          </a:bodyPr>
          <a:lstStyle/>
          <a:p>
            <a:r>
              <a:rPr lang="en-IN" sz="2800" dirty="0" err="1" smtClean="0"/>
              <a:t>Github</a:t>
            </a:r>
            <a:r>
              <a:rPr lang="en-IN" sz="2800" dirty="0" smtClean="0"/>
              <a:t> repo</a:t>
            </a:r>
            <a:endParaRPr lang="en-IN" sz="2800" dirty="0"/>
          </a:p>
        </p:txBody>
      </p:sp>
      <p:sp>
        <p:nvSpPr>
          <p:cNvPr id="5" name="TextBox 4"/>
          <p:cNvSpPr txBox="1"/>
          <p:nvPr/>
        </p:nvSpPr>
        <p:spPr>
          <a:xfrm>
            <a:off x="648970" y="3092174"/>
            <a:ext cx="931665" cy="523220"/>
          </a:xfrm>
          <a:prstGeom prst="rect">
            <a:avLst/>
          </a:prstGeom>
          <a:noFill/>
        </p:spPr>
        <p:txBody>
          <a:bodyPr wrap="none" rtlCol="0">
            <a:spAutoFit/>
          </a:bodyPr>
          <a:lstStyle/>
          <a:p>
            <a:r>
              <a:rPr lang="en-IN" sz="2800" dirty="0" smtClean="0"/>
              <a:t>Code</a:t>
            </a:r>
            <a:endParaRPr lang="en-IN" sz="2800" dirty="0"/>
          </a:p>
        </p:txBody>
      </p:sp>
      <p:sp>
        <p:nvSpPr>
          <p:cNvPr id="6" name="TextBox 5"/>
          <p:cNvSpPr txBox="1"/>
          <p:nvPr/>
        </p:nvSpPr>
        <p:spPr>
          <a:xfrm>
            <a:off x="648970" y="3603896"/>
            <a:ext cx="8812028" cy="461665"/>
          </a:xfrm>
          <a:prstGeom prst="rect">
            <a:avLst/>
          </a:prstGeom>
          <a:noFill/>
        </p:spPr>
        <p:txBody>
          <a:bodyPr wrap="none" rtlCol="0">
            <a:spAutoFit/>
          </a:bodyPr>
          <a:lstStyle/>
          <a:p>
            <a:r>
              <a:rPr lang="en-IN" sz="2400" dirty="0">
                <a:hlinkClick r:id="rId3"/>
              </a:rPr>
              <a:t>https://github.com/nitpat25/Steganography/blob/main/rsa_stego.py</a:t>
            </a:r>
            <a:endParaRPr lang="en-IN" sz="2400" dirty="0"/>
          </a:p>
        </p:txBody>
      </p:sp>
    </p:spTree>
    <p:extLst>
      <p:ext uri="{BB962C8B-B14F-4D97-AF65-F5344CB8AC3E}">
        <p14:creationId xmlns:p14="http://schemas.microsoft.com/office/powerpoint/2010/main" val="1445926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u="sng" dirty="0" smtClean="0"/>
              <a:t>Agenda</a:t>
            </a:r>
            <a:endParaRPr lang="en-IN" sz="3400" b="1" u="sng"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Steganography is the art of covertly embedding or concealing information within seemingly innocuous cover media, such as images, audio files, or text. Unlike cryptography, which focuses on securing communication through encryption, steganography aims to ensure that the existence of the hidden message remains undetected. In the context of hiding messages in images, subtle modifications to the pixel values or metadata are employed to integrate concealed data seamlessly. This technique has diverse applications, ranging from secure communication and data protection to digital watermarking. The effectiveness of steganography lies in its ability to maintain privacy and confidentiality by keeping the existence of hidden information inconspicuous.</a:t>
            </a:r>
            <a:endParaRPr lang="en-IN" dirty="0"/>
          </a:p>
        </p:txBody>
      </p:sp>
    </p:spTree>
    <p:extLst>
      <p:ext uri="{BB962C8B-B14F-4D97-AF65-F5344CB8AC3E}">
        <p14:creationId xmlns:p14="http://schemas.microsoft.com/office/powerpoint/2010/main" val="2249028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u="sng" dirty="0" smtClean="0"/>
              <a:t>Project Overview</a:t>
            </a:r>
            <a:endParaRPr lang="en-IN" sz="3400" b="1" u="sng" dirty="0"/>
          </a:p>
        </p:txBody>
      </p:sp>
      <p:sp>
        <p:nvSpPr>
          <p:cNvPr id="3" name="Content Placeholder 2"/>
          <p:cNvSpPr>
            <a:spLocks noGrp="1"/>
          </p:cNvSpPr>
          <p:nvPr>
            <p:ph idx="1"/>
          </p:nvPr>
        </p:nvSpPr>
        <p:spPr/>
        <p:txBody>
          <a:bodyPr>
            <a:noAutofit/>
          </a:bodyPr>
          <a:lstStyle/>
          <a:p>
            <a:pPr marL="0" indent="0" algn="just">
              <a:buNone/>
            </a:pPr>
            <a:r>
              <a:rPr lang="en-US" dirty="0" smtClean="0"/>
              <a:t>The project centers around leveraging steganography, the art of concealing messages within images, to address the imperative of secure communication and data protection. My purpose is to explore innovative methodologies for embedding and extracting hidden information seamlessly, ensuring covert channels for secure transmission. The scope encompasses the application of steganography across various domains, from confidential data exchange to digital forensics. Objectives include unraveling the intricacies of </a:t>
            </a:r>
            <a:r>
              <a:rPr lang="en-US" dirty="0" err="1" smtClean="0"/>
              <a:t>steganographic</a:t>
            </a:r>
            <a:r>
              <a:rPr lang="en-US" dirty="0" smtClean="0"/>
              <a:t> techniques, implementing robust methodologies, and evaluating real-world implications. </a:t>
            </a:r>
            <a:endParaRPr lang="en-IN" dirty="0"/>
          </a:p>
        </p:txBody>
      </p:sp>
    </p:spTree>
    <p:extLst>
      <p:ext uri="{BB962C8B-B14F-4D97-AF65-F5344CB8AC3E}">
        <p14:creationId xmlns:p14="http://schemas.microsoft.com/office/powerpoint/2010/main" val="3299615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u="sng" dirty="0" smtClean="0"/>
              <a:t>Who are the End Users</a:t>
            </a:r>
            <a:endParaRPr lang="en-IN" sz="3400" b="1" u="sng"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 end users of this steganography project encompass a diverse array of </a:t>
            </a:r>
          </a:p>
          <a:p>
            <a:pPr marL="0" indent="0">
              <a:buNone/>
            </a:pPr>
            <a:r>
              <a:rPr lang="en-US" dirty="0" smtClean="0"/>
              <a:t>individuals and organizations with distinct characteristics and needs. This includes:</a:t>
            </a:r>
          </a:p>
          <a:p>
            <a:pPr marL="0" indent="0">
              <a:buNone/>
            </a:pPr>
            <a:endParaRPr lang="en-US" dirty="0" smtClean="0"/>
          </a:p>
          <a:p>
            <a:pPr marL="0" indent="0">
              <a:buNone/>
            </a:pPr>
            <a:r>
              <a:rPr lang="en-US" sz="3300" b="1" dirty="0" smtClean="0"/>
              <a:t>Individual Users:</a:t>
            </a:r>
            <a:endParaRPr lang="en-US" sz="3300" dirty="0" smtClean="0"/>
          </a:p>
          <a:p>
            <a:pPr lvl="1"/>
            <a:r>
              <a:rPr lang="en-US" sz="3300" i="1" dirty="0" smtClean="0"/>
              <a:t>Characteristics:</a:t>
            </a:r>
            <a:r>
              <a:rPr lang="en-US" sz="3300" dirty="0" smtClean="0"/>
              <a:t> Privacy-conscious individuals, journalists, activists.</a:t>
            </a:r>
          </a:p>
          <a:p>
            <a:pPr lvl="1"/>
            <a:r>
              <a:rPr lang="en-US" sz="3300" i="1" dirty="0" smtClean="0"/>
              <a:t>Needs:</a:t>
            </a:r>
            <a:r>
              <a:rPr lang="en-US" sz="3300" dirty="0" smtClean="0"/>
              <a:t> Secure communication, protection of sensitive information.</a:t>
            </a:r>
          </a:p>
          <a:p>
            <a:pPr lvl="1"/>
            <a:r>
              <a:rPr lang="en-US" sz="3300" i="1" dirty="0" smtClean="0"/>
              <a:t>Benefits:</a:t>
            </a:r>
            <a:r>
              <a:rPr lang="en-US" sz="3300" dirty="0" smtClean="0"/>
              <a:t> Enhanced personal and professional data security, confidentiality in digital exchanges.</a:t>
            </a:r>
          </a:p>
          <a:p>
            <a:pPr marL="0" indent="0">
              <a:buNone/>
            </a:pPr>
            <a:r>
              <a:rPr lang="en-US" sz="3300" b="1" dirty="0" smtClean="0"/>
              <a:t>Businesses and Corporations:</a:t>
            </a:r>
            <a:endParaRPr lang="en-US" sz="3300" dirty="0" smtClean="0"/>
          </a:p>
          <a:p>
            <a:pPr lvl="1"/>
            <a:r>
              <a:rPr lang="en-US" sz="3300" i="1" dirty="0" smtClean="0"/>
              <a:t>Characteristics:</a:t>
            </a:r>
            <a:r>
              <a:rPr lang="en-US" sz="3300" dirty="0" smtClean="0"/>
              <a:t> Corporate entities, research institutions.</a:t>
            </a:r>
          </a:p>
          <a:p>
            <a:pPr lvl="1"/>
            <a:r>
              <a:rPr lang="en-US" sz="3300" i="1" dirty="0" smtClean="0"/>
              <a:t>Needs:</a:t>
            </a:r>
            <a:r>
              <a:rPr lang="en-US" sz="3300" dirty="0" smtClean="0"/>
              <a:t> Confidential data transmission, protection against industrial espionage.</a:t>
            </a:r>
          </a:p>
          <a:p>
            <a:pPr lvl="1"/>
            <a:r>
              <a:rPr lang="en-US" sz="3300" i="1" dirty="0" smtClean="0"/>
              <a:t>Benefits:</a:t>
            </a:r>
            <a:r>
              <a:rPr lang="en-US" sz="3300" dirty="0" smtClean="0"/>
              <a:t> Strengthened corporate communication security, safeguarding proprietary information.</a:t>
            </a:r>
          </a:p>
          <a:p>
            <a:endParaRPr lang="en-IN" dirty="0"/>
          </a:p>
        </p:txBody>
      </p:sp>
    </p:spTree>
    <p:extLst>
      <p:ext uri="{BB962C8B-B14F-4D97-AF65-F5344CB8AC3E}">
        <p14:creationId xmlns:p14="http://schemas.microsoft.com/office/powerpoint/2010/main" val="3556468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726" y="1065969"/>
            <a:ext cx="10515600" cy="4997205"/>
          </a:xfrm>
        </p:spPr>
        <p:txBody>
          <a:bodyPr>
            <a:normAutofit fontScale="92500" lnSpcReduction="10000"/>
          </a:bodyPr>
          <a:lstStyle/>
          <a:p>
            <a:pPr marL="0" indent="0">
              <a:buNone/>
            </a:pPr>
            <a:r>
              <a:rPr lang="en-US" b="1" dirty="0" smtClean="0"/>
              <a:t>Law Enforcement and Intelligence Agencies:</a:t>
            </a:r>
            <a:endParaRPr lang="en-US" dirty="0" smtClean="0"/>
          </a:p>
          <a:p>
            <a:pPr lvl="1"/>
            <a:r>
              <a:rPr lang="en-US" sz="2600" i="1" dirty="0" smtClean="0"/>
              <a:t>Characteristics:</a:t>
            </a:r>
            <a:r>
              <a:rPr lang="en-US" sz="2600" dirty="0" smtClean="0"/>
              <a:t> Government agencies, security organizations.</a:t>
            </a:r>
          </a:p>
          <a:p>
            <a:pPr lvl="1"/>
            <a:r>
              <a:rPr lang="en-US" sz="2600" i="1" dirty="0" smtClean="0"/>
              <a:t>Needs:</a:t>
            </a:r>
            <a:r>
              <a:rPr lang="en-US" sz="2600" dirty="0" smtClean="0"/>
              <a:t> Covert information exchange, undercover communication.</a:t>
            </a:r>
          </a:p>
          <a:p>
            <a:pPr lvl="1"/>
            <a:r>
              <a:rPr lang="en-US" sz="2600" i="1" dirty="0" smtClean="0"/>
              <a:t>Benefits:</a:t>
            </a:r>
            <a:r>
              <a:rPr lang="en-US" sz="2600" dirty="0" smtClean="0"/>
              <a:t> Improved covert communication channels, aiding in surveillance and intelligence gathering.</a:t>
            </a:r>
          </a:p>
          <a:p>
            <a:pPr lvl="1"/>
            <a:endParaRPr lang="en-US" sz="2600" dirty="0" smtClean="0"/>
          </a:p>
          <a:p>
            <a:pPr marL="0" indent="0">
              <a:buNone/>
            </a:pPr>
            <a:r>
              <a:rPr lang="en-US" b="1" dirty="0" smtClean="0"/>
              <a:t>Digital Forensic Experts:</a:t>
            </a:r>
            <a:endParaRPr lang="en-US" dirty="0" smtClean="0"/>
          </a:p>
          <a:p>
            <a:pPr lvl="1"/>
            <a:r>
              <a:rPr lang="en-US" sz="2600" i="1" dirty="0" smtClean="0"/>
              <a:t>Characteristics:</a:t>
            </a:r>
            <a:r>
              <a:rPr lang="en-US" sz="2600" dirty="0" smtClean="0"/>
              <a:t> Forensic analysts, </a:t>
            </a:r>
            <a:r>
              <a:rPr lang="en-US" sz="2600" dirty="0" err="1" smtClean="0"/>
              <a:t>cybersecurity</a:t>
            </a:r>
            <a:r>
              <a:rPr lang="en-US" sz="2600" dirty="0" smtClean="0"/>
              <a:t> professionals.</a:t>
            </a:r>
          </a:p>
          <a:p>
            <a:pPr lvl="1"/>
            <a:r>
              <a:rPr lang="en-US" sz="2600" i="1" dirty="0" smtClean="0"/>
              <a:t>Needs:</a:t>
            </a:r>
            <a:r>
              <a:rPr lang="en-US" sz="2600" dirty="0" smtClean="0"/>
              <a:t> Detection and analysis of hidden messages.</a:t>
            </a:r>
          </a:p>
          <a:p>
            <a:pPr lvl="1"/>
            <a:r>
              <a:rPr lang="en-US" sz="2600" i="1" dirty="0" smtClean="0"/>
              <a:t>Benefits:</a:t>
            </a:r>
            <a:r>
              <a:rPr lang="en-US" sz="2600" dirty="0" smtClean="0"/>
              <a:t> Tools for uncovering concealed information, aiding in digital investigations.</a:t>
            </a:r>
          </a:p>
          <a:p>
            <a:pPr marL="0" indent="0">
              <a:buNone/>
            </a:pPr>
            <a:r>
              <a:rPr lang="en-US" sz="2600" dirty="0" smtClean="0"/>
              <a:t>In essence, the project caters to a wide audience, addressing the varied needs of those who seek secure communication, data protection, and enhanced privacy across different sectors.</a:t>
            </a:r>
          </a:p>
          <a:p>
            <a:endParaRPr lang="en-IN" dirty="0"/>
          </a:p>
        </p:txBody>
      </p:sp>
    </p:spTree>
    <p:extLst>
      <p:ext uri="{BB962C8B-B14F-4D97-AF65-F5344CB8AC3E}">
        <p14:creationId xmlns:p14="http://schemas.microsoft.com/office/powerpoint/2010/main" val="1811816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3170"/>
          </a:xfrm>
        </p:spPr>
        <p:txBody>
          <a:bodyPr>
            <a:normAutofit/>
          </a:bodyPr>
          <a:lstStyle/>
          <a:p>
            <a:r>
              <a:rPr lang="en-IN" sz="3400" b="1" u="sng" dirty="0" smtClean="0"/>
              <a:t>Your Solution and its Value Proposition</a:t>
            </a:r>
            <a:endParaRPr lang="en-IN" sz="3400" b="1" u="sng" dirty="0"/>
          </a:p>
        </p:txBody>
      </p:sp>
      <p:sp>
        <p:nvSpPr>
          <p:cNvPr id="3" name="Content Placeholder 2"/>
          <p:cNvSpPr>
            <a:spLocks noGrp="1"/>
          </p:cNvSpPr>
          <p:nvPr>
            <p:ph idx="1"/>
          </p:nvPr>
        </p:nvSpPr>
        <p:spPr>
          <a:xfrm>
            <a:off x="838200" y="1420837"/>
            <a:ext cx="10515600" cy="5148775"/>
          </a:xfrm>
        </p:spPr>
        <p:txBody>
          <a:bodyPr>
            <a:normAutofit/>
          </a:bodyPr>
          <a:lstStyle/>
          <a:p>
            <a:pPr marL="0" indent="0">
              <a:buNone/>
            </a:pPr>
            <a:r>
              <a:rPr lang="en-US" dirty="0" smtClean="0"/>
              <a:t>The solution revolves around an advanced </a:t>
            </a:r>
            <a:r>
              <a:rPr lang="en-US" dirty="0" err="1" smtClean="0"/>
              <a:t>steganographic</a:t>
            </a:r>
            <a:r>
              <a:rPr lang="en-US" dirty="0" smtClean="0"/>
              <a:t> framework designed to meet the diverse needs of end users seeking secure communication and data protection. Key elements of our solution and their corresponding value propositions are:</a:t>
            </a:r>
          </a:p>
          <a:p>
            <a:pPr marL="0" indent="0">
              <a:buNone/>
            </a:pPr>
            <a:endParaRPr lang="en-US" sz="2400" dirty="0" smtClean="0"/>
          </a:p>
          <a:p>
            <a:pPr marL="0" indent="0">
              <a:buNone/>
            </a:pPr>
            <a:r>
              <a:rPr lang="en-US" b="1" dirty="0" smtClean="0"/>
              <a:t>Robust Embedding Techniques:</a:t>
            </a:r>
            <a:endParaRPr lang="en-US" dirty="0" smtClean="0"/>
          </a:p>
          <a:p>
            <a:pPr lvl="1"/>
            <a:r>
              <a:rPr lang="en-US" sz="2800" i="1" dirty="0" smtClean="0"/>
              <a:t>Solution:</a:t>
            </a:r>
            <a:r>
              <a:rPr lang="en-US" sz="2800" dirty="0" smtClean="0"/>
              <a:t> Utilization of cutting-edge embedding methodologies in image files.</a:t>
            </a:r>
          </a:p>
          <a:p>
            <a:pPr lvl="1"/>
            <a:r>
              <a:rPr lang="en-US" sz="2800" i="1" dirty="0" smtClean="0"/>
              <a:t>Value Proposition:</a:t>
            </a:r>
            <a:r>
              <a:rPr lang="en-US" sz="2800" dirty="0" smtClean="0"/>
              <a:t> Enables seamless integration of hidden messages, ensuring covert communication channels that are resistant to detection.</a:t>
            </a:r>
          </a:p>
          <a:p>
            <a:endParaRPr lang="en-IN" dirty="0"/>
          </a:p>
        </p:txBody>
      </p:sp>
    </p:spTree>
    <p:extLst>
      <p:ext uri="{BB962C8B-B14F-4D97-AF65-F5344CB8AC3E}">
        <p14:creationId xmlns:p14="http://schemas.microsoft.com/office/powerpoint/2010/main" val="560749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2536"/>
            <a:ext cx="10515600" cy="5234428"/>
          </a:xfrm>
        </p:spPr>
        <p:txBody>
          <a:bodyPr/>
          <a:lstStyle/>
          <a:p>
            <a:pPr marL="0" indent="0">
              <a:buNone/>
            </a:pPr>
            <a:r>
              <a:rPr lang="en-US" b="1" dirty="0" smtClean="0"/>
              <a:t>User-Friendly Interface:</a:t>
            </a:r>
            <a:endParaRPr lang="en-US" dirty="0" smtClean="0"/>
          </a:p>
          <a:p>
            <a:pPr lvl="1"/>
            <a:r>
              <a:rPr lang="en-US" sz="2800" i="1" dirty="0" smtClean="0"/>
              <a:t>Solution:</a:t>
            </a:r>
            <a:r>
              <a:rPr lang="en-US" sz="2800" dirty="0" smtClean="0"/>
              <a:t> Intuitive and user-friendly steganography tools.</a:t>
            </a:r>
          </a:p>
          <a:p>
            <a:pPr lvl="1"/>
            <a:r>
              <a:rPr lang="en-US" sz="2800" i="1" dirty="0" smtClean="0"/>
              <a:t>Value Proposition:</a:t>
            </a:r>
            <a:r>
              <a:rPr lang="en-US" sz="2800" dirty="0" smtClean="0"/>
              <a:t> Provides accessibility for individuals with varying technical expertise, making secure communication effortless.</a:t>
            </a:r>
          </a:p>
          <a:p>
            <a:pPr marL="0" indent="0">
              <a:buNone/>
            </a:pPr>
            <a:r>
              <a:rPr lang="en-US" b="1" dirty="0" smtClean="0"/>
              <a:t>Versatility Across Domains:</a:t>
            </a:r>
            <a:endParaRPr lang="en-US" dirty="0" smtClean="0"/>
          </a:p>
          <a:p>
            <a:pPr lvl="1"/>
            <a:r>
              <a:rPr lang="en-US" sz="2800" i="1" dirty="0" smtClean="0"/>
              <a:t>Solution:</a:t>
            </a:r>
            <a:r>
              <a:rPr lang="en-US" sz="2800" dirty="0" smtClean="0"/>
              <a:t> Applicability across individual, corporate, and governmental sectors.</a:t>
            </a:r>
          </a:p>
          <a:p>
            <a:pPr lvl="1"/>
            <a:r>
              <a:rPr lang="en-US" sz="2800" i="1" dirty="0" smtClean="0"/>
              <a:t>Value Proposition:</a:t>
            </a:r>
            <a:r>
              <a:rPr lang="en-US" sz="2800" dirty="0" smtClean="0"/>
              <a:t> Offers a versatile tool for secure data transmission, catering to the unique needs of different user groups.</a:t>
            </a:r>
          </a:p>
          <a:p>
            <a:pPr marL="0" indent="0">
              <a:buNone/>
            </a:pPr>
            <a:endParaRPr lang="en-IN" dirty="0"/>
          </a:p>
        </p:txBody>
      </p:sp>
    </p:spTree>
    <p:extLst>
      <p:ext uri="{BB962C8B-B14F-4D97-AF65-F5344CB8AC3E}">
        <p14:creationId xmlns:p14="http://schemas.microsoft.com/office/powerpoint/2010/main" val="2588834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r>
              <a:rPr lang="en-IN" sz="3400" b="1" u="sng" dirty="0" smtClean="0"/>
              <a:t>How did you customize the project and make it your own?</a:t>
            </a:r>
            <a:endParaRPr lang="en-IN" sz="3400" b="1" u="sng" dirty="0"/>
          </a:p>
        </p:txBody>
      </p:sp>
      <p:sp>
        <p:nvSpPr>
          <p:cNvPr id="3" name="Content Placeholder 2"/>
          <p:cNvSpPr>
            <a:spLocks noGrp="1"/>
          </p:cNvSpPr>
          <p:nvPr>
            <p:ph idx="1"/>
          </p:nvPr>
        </p:nvSpPr>
        <p:spPr>
          <a:xfrm>
            <a:off x="838200" y="1209822"/>
            <a:ext cx="10515600" cy="4967141"/>
          </a:xfrm>
        </p:spPr>
        <p:txBody>
          <a:bodyPr>
            <a:normAutofit/>
          </a:bodyPr>
          <a:lstStyle/>
          <a:p>
            <a:pPr marL="0" indent="0">
              <a:buNone/>
            </a:pPr>
            <a:r>
              <a:rPr lang="en-US" dirty="0" smtClean="0"/>
              <a:t>The project stands out through distinctive customization and innovative features that elevate it above existing solutions in the realm of steganography. Key aspects that make our solution remarkable include:</a:t>
            </a:r>
          </a:p>
          <a:p>
            <a:pPr marL="0" indent="0">
              <a:buNone/>
            </a:pPr>
            <a:endParaRPr lang="en-US" dirty="0"/>
          </a:p>
          <a:p>
            <a:pPr marL="0" indent="0">
              <a:buNone/>
            </a:pPr>
            <a:r>
              <a:rPr lang="en-US" b="1" dirty="0" smtClean="0"/>
              <a:t>Integration of RSA Algorithm:</a:t>
            </a:r>
            <a:endParaRPr lang="en-US" dirty="0" smtClean="0"/>
          </a:p>
          <a:p>
            <a:pPr lvl="1"/>
            <a:r>
              <a:rPr lang="en-US" sz="2800" dirty="0" smtClean="0"/>
              <a:t>Harnessed the power of the RSA algorithm for message encryption, adding an extra layer of security to our </a:t>
            </a:r>
            <a:r>
              <a:rPr lang="en-US" sz="2800" dirty="0" err="1" smtClean="0"/>
              <a:t>steganographic</a:t>
            </a:r>
            <a:r>
              <a:rPr lang="en-US" sz="2800" dirty="0" smtClean="0"/>
              <a:t> solution.</a:t>
            </a:r>
          </a:p>
          <a:p>
            <a:pPr lvl="1"/>
            <a:r>
              <a:rPr lang="en-US" sz="2800" dirty="0" smtClean="0"/>
              <a:t>This cryptographic technique enhances the confidentiality of embedded messages, catering to users who prioritize advanced encryption in covert communication.</a:t>
            </a:r>
          </a:p>
          <a:p>
            <a:endParaRPr lang="en-IN" dirty="0"/>
          </a:p>
        </p:txBody>
      </p:sp>
    </p:spTree>
    <p:extLst>
      <p:ext uri="{BB962C8B-B14F-4D97-AF65-F5344CB8AC3E}">
        <p14:creationId xmlns:p14="http://schemas.microsoft.com/office/powerpoint/2010/main" val="1352733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1073</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Student Details</vt:lpstr>
      <vt:lpstr>Problem Statement/Project Topic</vt:lpstr>
      <vt:lpstr>Agenda</vt:lpstr>
      <vt:lpstr>Project Overview</vt:lpstr>
      <vt:lpstr>Who are the End Users</vt:lpstr>
      <vt:lpstr>PowerPoint Presentation</vt:lpstr>
      <vt:lpstr>Your Solution and its Value Proposition</vt:lpstr>
      <vt:lpstr>PowerPoint Presentation</vt:lpstr>
      <vt:lpstr>How did you customize the project and make it your own?</vt:lpstr>
      <vt:lpstr>PowerPoint Presentation</vt:lpstr>
      <vt:lpstr>Modelling</vt:lpstr>
      <vt:lpstr>PowerPoint Presentation</vt:lpstr>
      <vt:lpstr>PowerPoint Presentation</vt:lpstr>
      <vt:lpstr>Modelling</vt:lpstr>
      <vt:lpstr>PowerPoint Presentation</vt:lpstr>
      <vt:lpstr>PowerPoint Presentation</vt:lpstr>
      <vt:lpstr>PowerPoint Presentation</vt:lpstr>
      <vt:lpstr>PowerPoint Presentation</vt:lpstr>
      <vt:lpstr>PowerPoint Presentation</vt:lpstr>
      <vt:lpstr>Results</vt:lpstr>
      <vt:lpstr>PowerPoint Presentation</vt:lpstr>
      <vt:lpstr>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biradar</dc:creator>
  <cp:lastModifiedBy>sunil biradar</cp:lastModifiedBy>
  <cp:revision>19</cp:revision>
  <dcterms:created xsi:type="dcterms:W3CDTF">2023-11-19T18:35:17Z</dcterms:created>
  <dcterms:modified xsi:type="dcterms:W3CDTF">2023-11-20T19:48:53Z</dcterms:modified>
</cp:coreProperties>
</file>