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5" r:id="rId5"/>
    <p:sldId id="270" r:id="rId6"/>
    <p:sldId id="271" r:id="rId7"/>
    <p:sldId id="259" r:id="rId8"/>
    <p:sldId id="274" r:id="rId9"/>
    <p:sldId id="268" r:id="rId10"/>
    <p:sldId id="267" r:id="rId11"/>
    <p:sldId id="272" r:id="rId12"/>
    <p:sldId id="273" r:id="rId13"/>
    <p:sldId id="276" r:id="rId14"/>
    <p:sldId id="262" r:id="rId15"/>
    <p:sldId id="263" r:id="rId16"/>
    <p:sldId id="266"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882" y="-11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dirty="0">
                <a:solidFill>
                  <a:srgbClr val="000000"/>
                </a:solidFill>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dirty="0">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dirty="0">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dirty="0">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BD1FD5C-7478-4C63-BD7D-3AE0264E1249}" type="slidenum">
              <a:rPr lang="en-IN" sz="1400" b="0" strike="noStrike" spc="-1">
                <a:latin typeface="Times New Roman"/>
              </a:rPr>
              <a:pPr algn="r">
                <a:buNone/>
              </a:pPr>
              <a:t>‹#›</a:t>
            </a:fld>
            <a:endParaRPr lang="en-IN" sz="1400" b="0" strike="noStrike" spc="-1" dirty="0">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407988" y="696913"/>
            <a:ext cx="6196012" cy="3486150"/>
          </a:xfrm>
          <a:prstGeom prst="rect">
            <a:avLst/>
          </a:prstGeom>
          <a:ln w="0">
            <a:noFill/>
          </a:ln>
        </p:spPr>
      </p:sp>
      <p:sp>
        <p:nvSpPr>
          <p:cNvPr id="78"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dirty="0">
              <a:latin typeface="Arial"/>
            </a:endParaRPr>
          </a:p>
        </p:txBody>
      </p:sp>
      <p:sp>
        <p:nvSpPr>
          <p:cNvPr id="79" name="PlaceHolder 3"/>
          <p:cNvSpPr>
            <a:spLocks noGrp="1"/>
          </p:cNvSpPr>
          <p:nvPr>
            <p:ph type="sldNum" idx="7"/>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F2FBB962-BF3E-4B9D-A16E-0DD8A5273ACD}" type="slidenum">
              <a:rPr lang="en-US" sz="1400" b="0" strike="noStrike" spc="-1">
                <a:latin typeface="Times New Roman"/>
              </a:rPr>
              <a:pPr algn="r">
                <a:lnSpc>
                  <a:spcPct val="100000"/>
                </a:lnSpc>
                <a:buNone/>
                <a:tabLst>
                  <a:tab pos="0" algn="l"/>
                </a:tabLst>
              </a:pPr>
              <a:t>2</a:t>
            </a:fld>
            <a:endParaRPr lang="en-IN" sz="1400" b="0" strike="noStrike" spc="-1" dirty="0">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dirty="0">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pPr algn="r">
                <a:lnSpc>
                  <a:spcPct val="100000"/>
                </a:lnSpc>
                <a:buNone/>
                <a:tabLst>
                  <a:tab pos="0" algn="l"/>
                </a:tabLst>
              </a:pPr>
              <a:t>3</a:t>
            </a:fld>
            <a:endParaRPr lang="en-IN" sz="1400" b="0" strike="noStrike" spc="-1" dirty="0">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dirty="0">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pPr algn="r">
                <a:lnSpc>
                  <a:spcPct val="100000"/>
                </a:lnSpc>
                <a:buNone/>
                <a:tabLst>
                  <a:tab pos="0" algn="l"/>
                </a:tabLst>
              </a:pPr>
              <a:t>5</a:t>
            </a:fld>
            <a:endParaRPr lang="en-IN" sz="14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rPr dirty="0"/>
              <a:t>Footer</a:t>
            </a:r>
          </a:p>
        </p:txBody>
      </p:sp>
      <p:sp>
        <p:nvSpPr>
          <p:cNvPr id="3" name="PlaceHolder 2"/>
          <p:cNvSpPr>
            <a:spLocks noGrp="1"/>
          </p:cNvSpPr>
          <p:nvPr>
            <p:ph type="sldNum" idx="3"/>
          </p:nvPr>
        </p:nvSpPr>
        <p:spPr/>
        <p:txBody>
          <a:bodyPr/>
          <a:lstStyle/>
          <a:p>
            <a:fld id="{B452AD32-911E-486F-9270-A526B98A87F9}" type="slidenum">
              <a:rPr/>
              <a:pPr/>
              <a:t>‹#›</a:t>
            </a:fld>
            <a:endParaRPr dirty="0"/>
          </a:p>
        </p:txBody>
      </p:sp>
      <p:sp>
        <p:nvSpPr>
          <p:cNvPr id="4" name="PlaceHolder 3"/>
          <p:cNvSpPr>
            <a:spLocks noGrp="1"/>
          </p:cNvSpPr>
          <p:nvPr>
            <p:ph type="dt" idx="1"/>
          </p:nvPr>
        </p:nvSpPr>
        <p:spPr/>
        <p:txBody>
          <a:body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rPr dirty="0"/>
              <a:t>Footer</a:t>
            </a:r>
          </a:p>
        </p:txBody>
      </p:sp>
      <p:sp>
        <p:nvSpPr>
          <p:cNvPr id="6" name="PlaceHolder 5"/>
          <p:cNvSpPr>
            <a:spLocks noGrp="1"/>
          </p:cNvSpPr>
          <p:nvPr>
            <p:ph type="sldNum" idx="3"/>
          </p:nvPr>
        </p:nvSpPr>
        <p:spPr/>
        <p:txBody>
          <a:bodyPr/>
          <a:lstStyle/>
          <a:p>
            <a:fld id="{BDDA37EA-D300-4FB4-B924-0AF8143C325C}" type="slidenum">
              <a:rPr/>
              <a:pPr/>
              <a:t>‹#›</a:t>
            </a:fld>
            <a:endParaRPr dirty="0"/>
          </a:p>
        </p:txBody>
      </p:sp>
      <p:sp>
        <p:nvSpPr>
          <p:cNvPr id="7" name="PlaceHolder 6"/>
          <p:cNvSpPr>
            <a:spLocks noGrp="1"/>
          </p:cNvSpPr>
          <p:nvPr>
            <p:ph type="dt" idx="1"/>
          </p:nvPr>
        </p:nvSpPr>
        <p:spPr/>
        <p:txBody>
          <a:body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rPr dirty="0"/>
              <a:t>Footer</a:t>
            </a:r>
          </a:p>
        </p:txBody>
      </p:sp>
      <p:sp>
        <p:nvSpPr>
          <p:cNvPr id="8" name="PlaceHolder 7"/>
          <p:cNvSpPr>
            <a:spLocks noGrp="1"/>
          </p:cNvSpPr>
          <p:nvPr>
            <p:ph type="sldNum" idx="3"/>
          </p:nvPr>
        </p:nvSpPr>
        <p:spPr/>
        <p:txBody>
          <a:bodyPr/>
          <a:lstStyle/>
          <a:p>
            <a:fld id="{02253833-BD73-47AF-A538-57E569CD1B10}" type="slidenum">
              <a:rPr/>
              <a:pPr/>
              <a:t>‹#›</a:t>
            </a:fld>
            <a:endParaRPr dirty="0"/>
          </a:p>
        </p:txBody>
      </p:sp>
      <p:sp>
        <p:nvSpPr>
          <p:cNvPr id="9" name="PlaceHolder 8"/>
          <p:cNvSpPr>
            <a:spLocks noGrp="1"/>
          </p:cNvSpPr>
          <p:nvPr>
            <p:ph type="dt" idx="1"/>
          </p:nvPr>
        </p:nvSpPr>
        <p:spPr/>
        <p:txBody>
          <a:body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rPr dirty="0"/>
              <a:t>Footer</a:t>
            </a:r>
          </a:p>
        </p:txBody>
      </p:sp>
      <p:sp>
        <p:nvSpPr>
          <p:cNvPr id="10" name="PlaceHolder 9"/>
          <p:cNvSpPr>
            <a:spLocks noGrp="1"/>
          </p:cNvSpPr>
          <p:nvPr>
            <p:ph type="sldNum" idx="3"/>
          </p:nvPr>
        </p:nvSpPr>
        <p:spPr/>
        <p:txBody>
          <a:bodyPr/>
          <a:lstStyle/>
          <a:p>
            <a:fld id="{1683EE4E-190B-4D9D-88B3-AECEAFA0ACA2}" type="slidenum">
              <a:rPr/>
              <a:pPr/>
              <a:t>‹#›</a:t>
            </a:fld>
            <a:endParaRPr dirty="0"/>
          </a:p>
        </p:txBody>
      </p:sp>
      <p:sp>
        <p:nvSpPr>
          <p:cNvPr id="11" name="PlaceHolder 10"/>
          <p:cNvSpPr>
            <a:spLocks noGrp="1"/>
          </p:cNvSpPr>
          <p:nvPr>
            <p:ph type="dt" idx="1"/>
          </p:nvPr>
        </p:nvSpPr>
        <p:spPr/>
        <p:txBody>
          <a:body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rPr dirty="0"/>
              <a:t>Footer</a:t>
            </a:r>
          </a:p>
        </p:txBody>
      </p:sp>
      <p:sp>
        <p:nvSpPr>
          <p:cNvPr id="5" name="PlaceHolder 4"/>
          <p:cNvSpPr>
            <a:spLocks noGrp="1"/>
          </p:cNvSpPr>
          <p:nvPr>
            <p:ph type="sldNum" idx="3"/>
          </p:nvPr>
        </p:nvSpPr>
        <p:spPr/>
        <p:txBody>
          <a:bodyPr/>
          <a:lstStyle/>
          <a:p>
            <a:fld id="{B7CC9415-F1B3-49D1-938E-216FF04B5295}" type="slidenum">
              <a:rPr/>
              <a:pPr/>
              <a:t>‹#›</a:t>
            </a:fld>
            <a:endParaRPr dirty="0"/>
          </a:p>
        </p:txBody>
      </p:sp>
      <p:sp>
        <p:nvSpPr>
          <p:cNvPr id="2" name="PlaceHolder 5"/>
          <p:cNvSpPr>
            <a:spLocks noGrp="1"/>
          </p:cNvSpPr>
          <p:nvPr>
            <p:ph type="dt" idx="1"/>
          </p:nvPr>
        </p:nvSpPr>
        <p:spPr/>
        <p:txBody>
          <a:body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rPr dirty="0"/>
              <a:t>Footer</a:t>
            </a:r>
          </a:p>
        </p:txBody>
      </p:sp>
      <p:sp>
        <p:nvSpPr>
          <p:cNvPr id="5" name="PlaceHolder 4"/>
          <p:cNvSpPr>
            <a:spLocks noGrp="1"/>
          </p:cNvSpPr>
          <p:nvPr>
            <p:ph type="sldNum" idx="3"/>
          </p:nvPr>
        </p:nvSpPr>
        <p:spPr/>
        <p:txBody>
          <a:bodyPr/>
          <a:lstStyle/>
          <a:p>
            <a:fld id="{4F07CE59-E3C6-47FF-9222-3E9DE8D7922D}" type="slidenum">
              <a:rPr/>
              <a:pPr/>
              <a:t>‹#›</a:t>
            </a:fld>
            <a:endParaRPr dirty="0"/>
          </a:p>
        </p:txBody>
      </p:sp>
      <p:sp>
        <p:nvSpPr>
          <p:cNvPr id="6" name="PlaceHolder 5"/>
          <p:cNvSpPr>
            <a:spLocks noGrp="1"/>
          </p:cNvSpPr>
          <p:nvPr>
            <p:ph type="dt" idx="1"/>
          </p:nvPr>
        </p:nvSpPr>
        <p:spPr/>
        <p:txBody>
          <a:body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rPr dirty="0"/>
              <a:t>Footer</a:t>
            </a:r>
          </a:p>
        </p:txBody>
      </p:sp>
      <p:sp>
        <p:nvSpPr>
          <p:cNvPr id="6" name="PlaceHolder 5"/>
          <p:cNvSpPr>
            <a:spLocks noGrp="1"/>
          </p:cNvSpPr>
          <p:nvPr>
            <p:ph type="sldNum" idx="3"/>
          </p:nvPr>
        </p:nvSpPr>
        <p:spPr/>
        <p:txBody>
          <a:bodyPr/>
          <a:lstStyle/>
          <a:p>
            <a:fld id="{F359EDB4-76BE-41EE-A370-2735EEBE0DD0}" type="slidenum">
              <a:rPr/>
              <a:pPr/>
              <a:t>‹#›</a:t>
            </a:fld>
            <a:endParaRPr dirty="0"/>
          </a:p>
        </p:txBody>
      </p:sp>
      <p:sp>
        <p:nvSpPr>
          <p:cNvPr id="7" name="PlaceHolder 6"/>
          <p:cNvSpPr>
            <a:spLocks noGrp="1"/>
          </p:cNvSpPr>
          <p:nvPr>
            <p:ph type="dt" idx="1"/>
          </p:nvPr>
        </p:nvSpPr>
        <p:spPr/>
        <p:txBody>
          <a:body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rPr dirty="0"/>
              <a:t>Footer</a:t>
            </a:r>
          </a:p>
        </p:txBody>
      </p:sp>
      <p:sp>
        <p:nvSpPr>
          <p:cNvPr id="4" name="PlaceHolder 3"/>
          <p:cNvSpPr>
            <a:spLocks noGrp="1"/>
          </p:cNvSpPr>
          <p:nvPr>
            <p:ph type="sldNum" idx="3"/>
          </p:nvPr>
        </p:nvSpPr>
        <p:spPr/>
        <p:txBody>
          <a:bodyPr/>
          <a:lstStyle/>
          <a:p>
            <a:fld id="{0CD568C7-8AD1-48EF-B232-F9F18ACDED21}" type="slidenum">
              <a:rPr/>
              <a:pPr/>
              <a:t>‹#›</a:t>
            </a:fld>
            <a:endParaRPr dirty="0"/>
          </a:p>
        </p:txBody>
      </p:sp>
      <p:sp>
        <p:nvSpPr>
          <p:cNvPr id="5" name="PlaceHolder 4"/>
          <p:cNvSpPr>
            <a:spLocks noGrp="1"/>
          </p:cNvSpPr>
          <p:nvPr>
            <p:ph type="dt" idx="1"/>
          </p:nvPr>
        </p:nvSpPr>
        <p:spPr/>
        <p:txBody>
          <a:body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rPr dirty="0"/>
              <a:t>Footer</a:t>
            </a:r>
          </a:p>
        </p:txBody>
      </p:sp>
      <p:sp>
        <p:nvSpPr>
          <p:cNvPr id="4" name="PlaceHolder 3"/>
          <p:cNvSpPr>
            <a:spLocks noGrp="1"/>
          </p:cNvSpPr>
          <p:nvPr>
            <p:ph type="sldNum" idx="3"/>
          </p:nvPr>
        </p:nvSpPr>
        <p:spPr/>
        <p:txBody>
          <a:bodyPr/>
          <a:lstStyle/>
          <a:p>
            <a:fld id="{E97BA743-15D1-4E42-B073-1A769C9A0CB5}" type="slidenum">
              <a:rPr/>
              <a:pPr/>
              <a:t>‹#›</a:t>
            </a:fld>
            <a:endParaRPr dirty="0"/>
          </a:p>
        </p:txBody>
      </p:sp>
      <p:sp>
        <p:nvSpPr>
          <p:cNvPr id="5" name="PlaceHolder 4"/>
          <p:cNvSpPr>
            <a:spLocks noGrp="1"/>
          </p:cNvSpPr>
          <p:nvPr>
            <p:ph type="dt" idx="1"/>
          </p:nvPr>
        </p:nvSpPr>
        <p:spPr/>
        <p:txBody>
          <a:body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rPr dirty="0"/>
              <a:t>Footer</a:t>
            </a:r>
          </a:p>
        </p:txBody>
      </p:sp>
      <p:sp>
        <p:nvSpPr>
          <p:cNvPr id="7" name="PlaceHolder 6"/>
          <p:cNvSpPr>
            <a:spLocks noGrp="1"/>
          </p:cNvSpPr>
          <p:nvPr>
            <p:ph type="sldNum" idx="3"/>
          </p:nvPr>
        </p:nvSpPr>
        <p:spPr/>
        <p:txBody>
          <a:bodyPr/>
          <a:lstStyle/>
          <a:p>
            <a:fld id="{22D25B5D-7AC9-4F96-8EFD-66E15B79F4FB}" type="slidenum">
              <a:rPr/>
              <a:pPr/>
              <a:t>‹#›</a:t>
            </a:fld>
            <a:endParaRPr dirty="0"/>
          </a:p>
        </p:txBody>
      </p:sp>
      <p:sp>
        <p:nvSpPr>
          <p:cNvPr id="8" name="PlaceHolder 7"/>
          <p:cNvSpPr>
            <a:spLocks noGrp="1"/>
          </p:cNvSpPr>
          <p:nvPr>
            <p:ph type="dt" idx="1"/>
          </p:nvPr>
        </p:nvSpPr>
        <p:spPr/>
        <p:txBody>
          <a:body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rPr dirty="0"/>
              <a:t>Footer</a:t>
            </a:r>
          </a:p>
        </p:txBody>
      </p:sp>
      <p:sp>
        <p:nvSpPr>
          <p:cNvPr id="7" name="PlaceHolder 6"/>
          <p:cNvSpPr>
            <a:spLocks noGrp="1"/>
          </p:cNvSpPr>
          <p:nvPr>
            <p:ph type="sldNum" idx="3"/>
          </p:nvPr>
        </p:nvSpPr>
        <p:spPr/>
        <p:txBody>
          <a:bodyPr/>
          <a:lstStyle/>
          <a:p>
            <a:fld id="{D4CFB96C-1C83-4A47-AFFC-3E0AE7128AD8}" type="slidenum">
              <a:rPr/>
              <a:pPr/>
              <a:t>‹#›</a:t>
            </a:fld>
            <a:endParaRPr dirty="0"/>
          </a:p>
        </p:txBody>
      </p:sp>
      <p:sp>
        <p:nvSpPr>
          <p:cNvPr id="8" name="PlaceHolder 7"/>
          <p:cNvSpPr>
            <a:spLocks noGrp="1"/>
          </p:cNvSpPr>
          <p:nvPr>
            <p:ph type="dt" idx="1"/>
          </p:nvPr>
        </p:nvSpPr>
        <p:spPr/>
        <p:txBody>
          <a:body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rPr dirty="0"/>
              <a:t>Footer</a:t>
            </a:r>
          </a:p>
        </p:txBody>
      </p:sp>
      <p:sp>
        <p:nvSpPr>
          <p:cNvPr id="7" name="PlaceHolder 6"/>
          <p:cNvSpPr>
            <a:spLocks noGrp="1"/>
          </p:cNvSpPr>
          <p:nvPr>
            <p:ph type="sldNum" idx="3"/>
          </p:nvPr>
        </p:nvSpPr>
        <p:spPr/>
        <p:txBody>
          <a:bodyPr/>
          <a:lstStyle/>
          <a:p>
            <a:fld id="{2040FF60-7D0D-447C-A2C4-8E22B727583C}" type="slidenum">
              <a:rPr/>
              <a:pPr/>
              <a:t>‹#›</a:t>
            </a:fld>
            <a:endParaRPr dirty="0"/>
          </a:p>
        </p:txBody>
      </p:sp>
      <p:sp>
        <p:nvSpPr>
          <p:cNvPr id="8" name="PlaceHolder 7"/>
          <p:cNvSpPr>
            <a:spLocks noGrp="1"/>
          </p:cNvSpPr>
          <p:nvPr>
            <p:ph type="dt" idx="1"/>
          </p:nvPr>
        </p:nvSpPr>
        <p:spPr/>
        <p:txBody>
          <a:body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5;p15"/>
          <p:cNvPicPr/>
          <p:nvPr/>
        </p:nvPicPr>
        <p:blipFill>
          <a:blip r:embed="rId14" cstate="print"/>
          <a:stretch/>
        </p:blipFill>
        <p:spPr>
          <a:xfrm>
            <a:off x="11140920" y="304920"/>
            <a:ext cx="669600" cy="990360"/>
          </a:xfrm>
          <a:prstGeom prst="rect">
            <a:avLst/>
          </a:prstGeom>
          <a:ln w="0">
            <a:noFill/>
          </a:ln>
        </p:spPr>
      </p:pic>
      <p:sp>
        <p:nvSpPr>
          <p:cNvPr id="7" name="PlaceHolder 1"/>
          <p:cNvSpPr>
            <a:spLocks noGrp="1"/>
          </p:cNvSpPr>
          <p:nvPr>
            <p:ph type="dt" idx="1"/>
          </p:nvPr>
        </p:nvSpPr>
        <p:spPr>
          <a:xfrm>
            <a:off x="838080" y="6356520"/>
            <a:ext cx="27428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dirty="0">
                <a:latin typeface="Times New Roman"/>
              </a:rPr>
              <a:t>&lt;date/time&gt;</a:t>
            </a:r>
          </a:p>
        </p:txBody>
      </p:sp>
      <p:sp>
        <p:nvSpPr>
          <p:cNvPr id="2" name="PlaceHolder 2"/>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dirty="0">
                <a:latin typeface="Times New Roman"/>
              </a:rPr>
              <a:t>&lt;footer&gt;</a:t>
            </a:r>
          </a:p>
        </p:txBody>
      </p:sp>
      <p:sp>
        <p:nvSpPr>
          <p:cNvPr id="3" name="PlaceHolder 3"/>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88888"/>
                </a:solidFill>
                <a:latin typeface="Arial"/>
                <a:ea typeface="Arial"/>
              </a:defRPr>
            </a:lvl1pPr>
          </a:lstStyle>
          <a:p>
            <a:pPr algn="r">
              <a:lnSpc>
                <a:spcPct val="100000"/>
              </a:lnSpc>
              <a:buNone/>
              <a:tabLst>
                <a:tab pos="0" algn="l"/>
              </a:tabLst>
            </a:pPr>
            <a:fld id="{76FDB807-4E73-4FC0-B195-1A3F16133D09}" type="slidenum">
              <a:rPr lang="en-US" sz="1200" b="0" strike="noStrike" spc="-1">
                <a:solidFill>
                  <a:srgbClr val="888888"/>
                </a:solidFill>
                <a:latin typeface="Arial"/>
                <a:ea typeface="Arial"/>
              </a:rPr>
              <a:pPr algn="r">
                <a:lnSpc>
                  <a:spcPct val="100000"/>
                </a:lnSpc>
                <a:buNone/>
                <a:tabLst>
                  <a:tab pos="0" algn="l"/>
                </a:tabLst>
              </a:pPr>
              <a:t>‹#›</a:t>
            </a:fld>
            <a:endParaRPr lang="en-IN" sz="1200" b="0" strike="noStrike" spc="-1" dirty="0">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arnest.com/blog/sharing-economy-income-dat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77;p1"/>
          <p:cNvSpPr/>
          <p:nvPr/>
        </p:nvSpPr>
        <p:spPr>
          <a:xfrm>
            <a:off x="1775520" y="836712"/>
            <a:ext cx="9361040" cy="4216539"/>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ctr">
              <a:lnSpc>
                <a:spcPct val="100000"/>
              </a:lnSpc>
              <a:buNone/>
              <a:tabLst>
                <a:tab pos="0" algn="l"/>
              </a:tabLst>
            </a:pPr>
            <a:r>
              <a:rPr lang="en-US" sz="2800" b="1" u="sng" strike="noStrike" spc="-1" dirty="0">
                <a:solidFill>
                  <a:srgbClr val="FF0000"/>
                </a:solidFill>
                <a:latin typeface="Trebuchet MS"/>
                <a:ea typeface="Trebuchet MS"/>
              </a:rPr>
              <a:t>Data Analytics </a:t>
            </a:r>
            <a:endParaRPr lang="en-IN" sz="2800" b="1" u="sng" strike="noStrike" spc="-1" dirty="0">
              <a:solidFill>
                <a:srgbClr val="FF0000"/>
              </a:solidFill>
              <a:latin typeface="Arial"/>
            </a:endParaRPr>
          </a:p>
          <a:p>
            <a:pPr algn="ctr">
              <a:lnSpc>
                <a:spcPct val="100000"/>
              </a:lnSpc>
              <a:buNone/>
              <a:tabLst>
                <a:tab pos="0" algn="l"/>
              </a:tabLst>
            </a:pPr>
            <a:endParaRPr lang="en-IN" sz="2800" b="0" strike="noStrike" spc="-1" dirty="0">
              <a:solidFill>
                <a:srgbClr val="FF0000"/>
              </a:solidFill>
              <a:latin typeface="Arial"/>
            </a:endParaRPr>
          </a:p>
          <a:p>
            <a:pPr algn="ctr">
              <a:lnSpc>
                <a:spcPct val="100000"/>
              </a:lnSpc>
              <a:buNone/>
              <a:tabLst>
                <a:tab pos="0" algn="l"/>
              </a:tabLst>
            </a:pPr>
            <a:r>
              <a:rPr lang="en-US" sz="3200" b="1" u="sng" spc="-1" dirty="0" smtClean="0">
                <a:solidFill>
                  <a:srgbClr val="FF0000"/>
                </a:solidFill>
                <a:latin typeface="Trebuchet MS"/>
                <a:ea typeface="Trebuchet MS"/>
              </a:rPr>
              <a:t>Estimation of AirBnB property investment as a profitable Marwari business</a:t>
            </a:r>
            <a:endParaRPr lang="en-IN" sz="3200" b="0" u="sng" strike="noStrike" spc="-1" dirty="0" smtClean="0">
              <a:solidFill>
                <a:srgbClr val="FF0000"/>
              </a:solidFill>
              <a:latin typeface="Arial"/>
            </a:endParaRPr>
          </a:p>
          <a:p>
            <a:pPr algn="ctr">
              <a:lnSpc>
                <a:spcPct val="100000"/>
              </a:lnSpc>
              <a:buNone/>
              <a:tabLst>
                <a:tab pos="0" algn="l"/>
              </a:tabLst>
            </a:pPr>
            <a:endParaRPr lang="en-IN" sz="3200" b="0" strike="noStrike" spc="-1" dirty="0">
              <a:latin typeface="Arial"/>
            </a:endParaRPr>
          </a:p>
          <a:p>
            <a:pPr>
              <a:lnSpc>
                <a:spcPct val="100000"/>
              </a:lnSpc>
              <a:buNone/>
              <a:tabLst>
                <a:tab pos="0" algn="l"/>
              </a:tabLst>
            </a:pPr>
            <a:r>
              <a:rPr lang="en-US" sz="2800" b="1" strike="noStrike" spc="-1" dirty="0" smtClean="0">
                <a:latin typeface="Trebuchet MS"/>
                <a:ea typeface="Trebuchet MS"/>
              </a:rPr>
              <a:t>Name: Natasha Cheri          SRN: 261</a:t>
            </a:r>
            <a:endParaRPr lang="en-IN" sz="2800" b="0" strike="noStrike" spc="-1" dirty="0">
              <a:latin typeface="Arial"/>
            </a:endParaRPr>
          </a:p>
          <a:p>
            <a:pPr>
              <a:lnSpc>
                <a:spcPct val="100000"/>
              </a:lnSpc>
              <a:buNone/>
              <a:tabLst>
                <a:tab pos="0" algn="l"/>
              </a:tabLst>
            </a:pPr>
            <a:r>
              <a:rPr lang="en-US" sz="2800" b="1" strike="noStrike" spc="-1" dirty="0">
                <a:latin typeface="Trebuchet MS"/>
                <a:ea typeface="Trebuchet MS"/>
              </a:rPr>
              <a:t>Name </a:t>
            </a:r>
            <a:r>
              <a:rPr lang="en-US" sz="2800" b="1" strike="noStrike" spc="-1" dirty="0" smtClean="0">
                <a:latin typeface="Trebuchet MS"/>
                <a:ea typeface="Trebuchet MS"/>
              </a:rPr>
              <a:t>:Nitish Rathore         	SRN: 270</a:t>
            </a:r>
            <a:endParaRPr lang="en-IN" sz="2800" b="0" strike="noStrike" spc="-1" dirty="0">
              <a:latin typeface="Arial"/>
            </a:endParaRPr>
          </a:p>
          <a:p>
            <a:pPr>
              <a:lnSpc>
                <a:spcPct val="100000"/>
              </a:lnSpc>
              <a:buNone/>
              <a:tabLst>
                <a:tab pos="0" algn="l"/>
              </a:tabLst>
            </a:pPr>
            <a:r>
              <a:rPr lang="en-US" sz="2800" b="1" strike="noStrike" spc="-1" dirty="0">
                <a:latin typeface="Trebuchet MS"/>
                <a:ea typeface="Trebuchet MS"/>
              </a:rPr>
              <a:t>Name </a:t>
            </a:r>
            <a:r>
              <a:rPr lang="en-US" sz="2800" b="1" strike="noStrike" spc="-1" dirty="0" smtClean="0">
                <a:latin typeface="Trebuchet MS"/>
                <a:ea typeface="Trebuchet MS"/>
              </a:rPr>
              <a:t>:Vishal Lodha            SRN: 507</a:t>
            </a:r>
            <a:endParaRPr lang="en-IN" sz="2800" b="0" strike="noStrike" spc="-1" dirty="0">
              <a:latin typeface="Arial"/>
            </a:endParaRPr>
          </a:p>
          <a:p>
            <a:pPr algn="ctr">
              <a:lnSpc>
                <a:spcPct val="100000"/>
              </a:lnSpc>
              <a:buNone/>
              <a:tabLst>
                <a:tab pos="0" algn="l"/>
              </a:tabLst>
            </a:pPr>
            <a:endParaRPr lang="en-IN" sz="32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1385" y="1"/>
            <a:ext cx="8568952" cy="6077182"/>
          </a:xfrm>
          <a:prstGeom prst="rect">
            <a:avLst/>
          </a:prstGeom>
          <a:noFill/>
          <a:ln w="9525">
            <a:noFill/>
            <a:miter lim="800000"/>
            <a:headEnd/>
            <a:tailEnd/>
          </a:ln>
          <a:effectLst/>
        </p:spPr>
      </p:pic>
      <p:sp>
        <p:nvSpPr>
          <p:cNvPr id="3" name="TextBox 2"/>
          <p:cNvSpPr txBox="1"/>
          <p:nvPr/>
        </p:nvSpPr>
        <p:spPr>
          <a:xfrm>
            <a:off x="1415480" y="5949280"/>
            <a:ext cx="5976664" cy="646331"/>
          </a:xfrm>
          <a:prstGeom prst="rect">
            <a:avLst/>
          </a:prstGeom>
          <a:noFill/>
        </p:spPr>
        <p:txBody>
          <a:bodyPr wrap="square" rtlCol="0">
            <a:spAutoFit/>
          </a:bodyPr>
          <a:lstStyle/>
          <a:p>
            <a:pPr algn="ctr"/>
            <a:r>
              <a:rPr lang="en-US" b="1" u="sng" dirty="0" smtClean="0"/>
              <a:t>Exploratory data analysis results to generate the annual income of the city</a:t>
            </a:r>
            <a:endParaRPr lang="en-US"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5480" y="5949280"/>
            <a:ext cx="5976664" cy="369332"/>
          </a:xfrm>
          <a:prstGeom prst="rect">
            <a:avLst/>
          </a:prstGeom>
          <a:noFill/>
        </p:spPr>
        <p:txBody>
          <a:bodyPr wrap="square" rtlCol="0">
            <a:spAutoFit/>
          </a:bodyPr>
          <a:lstStyle/>
          <a:p>
            <a:pPr algn="ctr"/>
            <a:r>
              <a:rPr lang="en-US" b="1" dirty="0" smtClean="0"/>
              <a:t>StreamLit  App UI for rental calculation </a:t>
            </a:r>
            <a:endParaRPr lang="en-US" b="1" dirty="0"/>
          </a:p>
        </p:txBody>
      </p:sp>
      <p:pic>
        <p:nvPicPr>
          <p:cNvPr id="29698" name="Picture 2"/>
          <p:cNvPicPr>
            <a:picLocks noChangeAspect="1" noChangeArrowheads="1"/>
          </p:cNvPicPr>
          <p:nvPr/>
        </p:nvPicPr>
        <p:blipFill>
          <a:blip r:embed="rId2" cstate="print"/>
          <a:srcRect/>
          <a:stretch>
            <a:fillRect/>
          </a:stretch>
        </p:blipFill>
        <p:spPr bwMode="auto">
          <a:xfrm>
            <a:off x="2135560" y="404664"/>
            <a:ext cx="6378537" cy="5381135"/>
          </a:xfrm>
          <a:prstGeom prst="rect">
            <a:avLst/>
          </a:prstGeom>
          <a:noFill/>
          <a:ln w="9525">
            <a:noFill/>
            <a:miter lim="800000"/>
            <a:headEnd/>
            <a:tailEnd/>
          </a:ln>
          <a:effectLst/>
        </p:spPr>
      </p:pic>
      <p:pic>
        <p:nvPicPr>
          <p:cNvPr id="5" name="Picture 2"/>
          <p:cNvPicPr>
            <a:picLocks noChangeAspect="1" noChangeArrowheads="1"/>
          </p:cNvPicPr>
          <p:nvPr/>
        </p:nvPicPr>
        <p:blipFill>
          <a:blip r:embed="rId2" cstate="print"/>
          <a:srcRect/>
          <a:stretch>
            <a:fillRect/>
          </a:stretch>
        </p:blipFill>
        <p:spPr bwMode="auto">
          <a:xfrm>
            <a:off x="1487488" y="260648"/>
            <a:ext cx="7992888" cy="538113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5480" y="5949280"/>
            <a:ext cx="5976664" cy="369332"/>
          </a:xfrm>
          <a:prstGeom prst="rect">
            <a:avLst/>
          </a:prstGeom>
          <a:noFill/>
        </p:spPr>
        <p:txBody>
          <a:bodyPr wrap="square" rtlCol="0">
            <a:spAutoFit/>
          </a:bodyPr>
          <a:lstStyle/>
          <a:p>
            <a:pPr algn="ctr"/>
            <a:r>
              <a:rPr lang="en-US" b="1" dirty="0" smtClean="0"/>
              <a:t>StreamLit  App UI for  rental investment and returns </a:t>
            </a:r>
            <a:endParaRPr lang="en-US" b="1" dirty="0"/>
          </a:p>
        </p:txBody>
      </p:sp>
      <p:pic>
        <p:nvPicPr>
          <p:cNvPr id="30722" name="Picture 2"/>
          <p:cNvPicPr>
            <a:picLocks noChangeAspect="1" noChangeArrowheads="1"/>
          </p:cNvPicPr>
          <p:nvPr/>
        </p:nvPicPr>
        <p:blipFill>
          <a:blip r:embed="rId2" cstate="print"/>
          <a:srcRect/>
          <a:stretch>
            <a:fillRect/>
          </a:stretch>
        </p:blipFill>
        <p:spPr bwMode="auto">
          <a:xfrm>
            <a:off x="983432" y="404664"/>
            <a:ext cx="7128792" cy="557784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FF0000"/>
                </a:solidFill>
              </a:rPr>
              <a:t>PERFORMANCE METRIC</a:t>
            </a:r>
            <a:endParaRPr lang="en-US" b="1" u="sng" dirty="0">
              <a:solidFill>
                <a:srgbClr val="FF0000"/>
              </a:solidFill>
            </a:endParaRPr>
          </a:p>
        </p:txBody>
      </p:sp>
      <p:sp>
        <p:nvSpPr>
          <p:cNvPr id="3" name="Subtitle 2"/>
          <p:cNvSpPr>
            <a:spLocks noGrp="1"/>
          </p:cNvSpPr>
          <p:nvPr>
            <p:ph type="subTitle"/>
          </p:nvPr>
        </p:nvSpPr>
        <p:spPr>
          <a:xfrm>
            <a:off x="695400" y="-963488"/>
            <a:ext cx="10972440" cy="6065512"/>
          </a:xfrm>
        </p:spPr>
        <p:txBody>
          <a:bodyPr/>
          <a:lstStyle/>
          <a:p>
            <a:r>
              <a:rPr lang="en-US" b="1" u="sng" dirty="0" smtClean="0"/>
              <a:t>Mean Absolute Error</a:t>
            </a:r>
            <a:r>
              <a:rPr lang="en-US" b="1" dirty="0" smtClean="0"/>
              <a:t>: We have chosen this as the performance metric, as this gives us a confidence bound and which </a:t>
            </a:r>
            <a:r>
              <a:rPr lang="en-US" b="1" dirty="0" err="1" smtClean="0"/>
              <a:t>inturn</a:t>
            </a:r>
            <a:r>
              <a:rPr lang="en-US" b="1" dirty="0" smtClean="0"/>
              <a:t> gives us a lower and upper estimate of the profits earned per year which gives our client the idea to think and invest in the </a:t>
            </a:r>
            <a:r>
              <a:rPr lang="en-US" b="1" smtClean="0"/>
              <a:t>right property.</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143;p10"/>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5" name="Google Shape;144;p10"/>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Conclusion and Future work</a:t>
            </a:r>
            <a:endParaRPr lang="en-IN" sz="2400" b="0" strike="noStrike" spc="-1" dirty="0">
              <a:latin typeface="Arial"/>
            </a:endParaRPr>
          </a:p>
        </p:txBody>
      </p:sp>
      <p:sp>
        <p:nvSpPr>
          <p:cNvPr id="66" name="Google Shape;145;p10"/>
          <p:cNvSpPr/>
          <p:nvPr/>
        </p:nvSpPr>
        <p:spPr>
          <a:xfrm>
            <a:off x="1919536" y="1772816"/>
            <a:ext cx="9052904" cy="7663636"/>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just">
              <a:lnSpc>
                <a:spcPct val="100000"/>
              </a:lnSpc>
              <a:buFont typeface="Arial" pitchFamily="34" charset="0"/>
              <a:buChar char="•"/>
              <a:tabLst>
                <a:tab pos="0" algn="l"/>
              </a:tabLst>
            </a:pPr>
            <a:r>
              <a:rPr lang="en-IN" sz="2000" b="0" strike="noStrike" spc="-1" dirty="0" smtClean="0">
                <a:latin typeface="Trebuchet MS" pitchFamily="34" charset="0"/>
              </a:rPr>
              <a:t> From the London AirBnB dataset, we perform exploratory data analysis to estimate the occupancy rate and calculate average income of a neighbourhood based on occupancy rate in a year and the rent per night for different type of rooms.</a:t>
            </a:r>
          </a:p>
          <a:p>
            <a:pPr algn="just">
              <a:lnSpc>
                <a:spcPct val="100000"/>
              </a:lnSpc>
              <a:buFont typeface="Arial" pitchFamily="34" charset="0"/>
              <a:buChar char="•"/>
              <a:tabLst>
                <a:tab pos="0" algn="l"/>
              </a:tabLst>
            </a:pPr>
            <a:r>
              <a:rPr lang="en-IN" sz="2000" spc="-1" dirty="0" smtClean="0">
                <a:latin typeface="Trebuchet MS" pitchFamily="34" charset="0"/>
              </a:rPr>
              <a:t> Following which, we have implemented a KNN algorithm to calculate the expected income of a particular property in that neighbourhood</a:t>
            </a:r>
            <a:endParaRPr lang="en-IN" sz="2000" b="0" strike="noStrike" spc="-1" dirty="0" smtClean="0">
              <a:latin typeface="Trebuchet MS" pitchFamily="34" charset="0"/>
            </a:endParaRPr>
          </a:p>
          <a:p>
            <a:pPr algn="just">
              <a:lnSpc>
                <a:spcPct val="100000"/>
              </a:lnSpc>
              <a:buNone/>
              <a:tabLst>
                <a:tab pos="0" algn="l"/>
              </a:tabLst>
            </a:pPr>
            <a:endParaRPr lang="en-IN" sz="2000" b="0" strike="noStrike" spc="-1" dirty="0" smtClean="0">
              <a:latin typeface="Trebuchet MS" pitchFamily="34" charset="0"/>
            </a:endParaRPr>
          </a:p>
          <a:p>
            <a:pPr algn="just">
              <a:lnSpc>
                <a:spcPct val="100000"/>
              </a:lnSpc>
              <a:buNone/>
              <a:tabLst>
                <a:tab pos="0" algn="l"/>
              </a:tabLst>
            </a:pPr>
            <a:r>
              <a:rPr lang="en-US" sz="2000" b="1" u="sng" strike="noStrike" spc="-1" dirty="0" smtClean="0">
                <a:latin typeface="Trebuchet MS" pitchFamily="34" charset="0"/>
                <a:ea typeface="Trebuchet MS"/>
              </a:rPr>
              <a:t>Future work</a:t>
            </a:r>
            <a:r>
              <a:rPr lang="en-US" sz="2000" b="1" u="sng" spc="-1" dirty="0" smtClean="0">
                <a:latin typeface="Trebuchet MS" pitchFamily="34" charset="0"/>
                <a:ea typeface="Trebuchet MS"/>
              </a:rPr>
              <a:t>:</a:t>
            </a:r>
          </a:p>
          <a:p>
            <a:pPr algn="just">
              <a:lnSpc>
                <a:spcPct val="100000"/>
              </a:lnSpc>
              <a:buFont typeface="Arial" pitchFamily="34" charset="0"/>
              <a:buChar char="•"/>
              <a:tabLst>
                <a:tab pos="0" algn="l"/>
              </a:tabLst>
            </a:pPr>
            <a:r>
              <a:rPr lang="en-US" sz="2000" u="sng" spc="-1" dirty="0" smtClean="0">
                <a:latin typeface="Trebuchet MS" pitchFamily="34" charset="0"/>
                <a:ea typeface="Trebuchet MS"/>
              </a:rPr>
              <a:t> </a:t>
            </a:r>
            <a:r>
              <a:rPr lang="en-US" sz="2000" spc="-1" dirty="0" smtClean="0">
                <a:latin typeface="Trebuchet MS" pitchFamily="34" charset="0"/>
                <a:ea typeface="Trebuchet MS"/>
              </a:rPr>
              <a:t>In future we wish to implement a way to calculate the profits for the investors who take the property on lease.</a:t>
            </a:r>
          </a:p>
          <a:p>
            <a:pPr algn="just">
              <a:lnSpc>
                <a:spcPct val="100000"/>
              </a:lnSpc>
              <a:buFont typeface="Arial" pitchFamily="34" charset="0"/>
              <a:buChar char="•"/>
              <a:tabLst>
                <a:tab pos="0" algn="l"/>
              </a:tabLst>
            </a:pPr>
            <a:r>
              <a:rPr lang="en-US" sz="2000" b="0" u="sng" strike="noStrike" spc="-1" dirty="0" smtClean="0">
                <a:latin typeface="Trebuchet MS" pitchFamily="34" charset="0"/>
                <a:ea typeface="Trebuchet MS"/>
              </a:rPr>
              <a:t> </a:t>
            </a:r>
            <a:r>
              <a:rPr lang="en-US" sz="2000" spc="-1" dirty="0" smtClean="0">
                <a:latin typeface="Trebuchet MS" pitchFamily="34" charset="0"/>
                <a:ea typeface="Trebuchet MS"/>
              </a:rPr>
              <a:t>Also we plan to expand the business to other cities in </a:t>
            </a:r>
            <a:r>
              <a:rPr lang="en-US" sz="2000" spc="-1" dirty="0" smtClean="0">
                <a:latin typeface="Trebuchet MS" pitchFamily="34" charset="0"/>
                <a:ea typeface="Trebuchet MS"/>
              </a:rPr>
              <a:t>other countries.</a:t>
            </a:r>
          </a:p>
          <a:p>
            <a:pPr algn="just">
              <a:lnSpc>
                <a:spcPct val="100000"/>
              </a:lnSpc>
              <a:buFont typeface="Arial" pitchFamily="34" charset="0"/>
              <a:buChar char="•"/>
              <a:tabLst>
                <a:tab pos="0" algn="l"/>
              </a:tabLst>
            </a:pPr>
            <a:r>
              <a:rPr lang="en-US" sz="2000" b="0" u="sng" strike="noStrike" spc="-1" dirty="0" smtClean="0">
                <a:latin typeface="Trebuchet MS" pitchFamily="34" charset="0"/>
                <a:ea typeface="Trebuchet MS"/>
              </a:rPr>
              <a:t> </a:t>
            </a:r>
            <a:r>
              <a:rPr lang="en-US" sz="2000" spc="-1" dirty="0" smtClean="0">
                <a:latin typeface="Trebuchet MS" pitchFamily="34" charset="0"/>
                <a:ea typeface="Trebuchet MS"/>
              </a:rPr>
              <a:t> </a:t>
            </a:r>
            <a:r>
              <a:rPr lang="en-US" sz="2000" spc="-1" dirty="0" smtClean="0">
                <a:latin typeface="Trebuchet MS" pitchFamily="34" charset="0"/>
                <a:ea typeface="Trebuchet MS"/>
              </a:rPr>
              <a:t>We would also like to take into consideration the specifications of different properties, as each property is not similar there are different features with each and we have assumed everything to be uniform by dropping them from the dataset.</a:t>
            </a:r>
            <a:endParaRPr lang="en-US" sz="2000" b="0" u="sng" strike="noStrike" spc="-1" dirty="0" smtClean="0">
              <a:latin typeface="Trebuchet MS" pitchFamily="34" charset="0"/>
              <a:ea typeface="Trebuchet MS"/>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150;p11"/>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8" name="Google Shape;151;p11"/>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References</a:t>
            </a:r>
            <a:endParaRPr lang="en-IN" sz="2400" b="0" strike="noStrike" spc="-1" dirty="0">
              <a:latin typeface="Arial"/>
            </a:endParaRPr>
          </a:p>
        </p:txBody>
      </p:sp>
      <p:sp>
        <p:nvSpPr>
          <p:cNvPr id="69" name="Google Shape;152;p11"/>
          <p:cNvSpPr/>
          <p:nvPr/>
        </p:nvSpPr>
        <p:spPr>
          <a:xfrm>
            <a:off x="479376" y="1905120"/>
            <a:ext cx="11017224" cy="7666201"/>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343080" indent="12600" algn="just">
              <a:lnSpc>
                <a:spcPct val="100000"/>
              </a:lnSpc>
              <a:buNone/>
              <a:tabLst>
                <a:tab pos="0" algn="l"/>
              </a:tabLst>
            </a:pPr>
            <a:r>
              <a:rPr lang="en-US" sz="2400" spc="-1" dirty="0" smtClean="0">
                <a:solidFill>
                  <a:srgbClr val="0000FF"/>
                </a:solidFill>
                <a:latin typeface="Trebuchet MS"/>
                <a:ea typeface="Trebuchet MS"/>
              </a:rPr>
              <a:t>R</a:t>
            </a:r>
            <a:r>
              <a:rPr lang="en-US" sz="2400" b="0" strike="noStrike" spc="-1" dirty="0" smtClean="0">
                <a:solidFill>
                  <a:srgbClr val="0000FF"/>
                </a:solidFill>
                <a:latin typeface="Trebuchet MS"/>
                <a:ea typeface="Trebuchet MS"/>
              </a:rPr>
              <a:t>eferences </a:t>
            </a:r>
            <a:r>
              <a:rPr lang="en-US" sz="2400" b="0" strike="noStrike" spc="-1" dirty="0">
                <a:solidFill>
                  <a:srgbClr val="0000FF"/>
                </a:solidFill>
                <a:latin typeface="Trebuchet MS"/>
                <a:ea typeface="Trebuchet MS"/>
              </a:rPr>
              <a:t>pertaining </a:t>
            </a:r>
            <a:r>
              <a:rPr lang="en-US" sz="2400" b="0" strike="noStrike" spc="-1" dirty="0" smtClean="0">
                <a:solidFill>
                  <a:srgbClr val="0000FF"/>
                </a:solidFill>
                <a:latin typeface="Trebuchet MS"/>
                <a:ea typeface="Trebuchet MS"/>
              </a:rPr>
              <a:t>to Research:</a:t>
            </a:r>
          </a:p>
          <a:p>
            <a:pPr marL="343080" indent="12600" algn="just">
              <a:lnSpc>
                <a:spcPct val="100000"/>
              </a:lnSpc>
              <a:buFont typeface="Arial" pitchFamily="34" charset="0"/>
              <a:buChar char="•"/>
              <a:tabLst>
                <a:tab pos="0" algn="l"/>
              </a:tabLst>
            </a:pPr>
            <a:r>
              <a:rPr lang="en-US" sz="1400" spc="-1" dirty="0" smtClean="0">
                <a:cs typeface="Times New Roman" pitchFamily="18" charset="0"/>
              </a:rPr>
              <a:t>Petruzzi, Marina &amp; Marques, Gabriela &amp; Carmo, Manuel &amp; Correia, Antónia. (2020). Airbnb and neighbourhoods: an exploratory study. International Journal of Tourism Cities. ahead-of-print. 10.1108/IJTC-08-2019-0119</a:t>
            </a:r>
          </a:p>
          <a:p>
            <a:pPr marL="343080" indent="12600" algn="just">
              <a:lnSpc>
                <a:spcPct val="100000"/>
              </a:lnSpc>
              <a:tabLst>
                <a:tab pos="0" algn="l"/>
              </a:tabLst>
            </a:pPr>
            <a:endParaRPr lang="en-US" sz="1400" spc="-1" dirty="0" smtClean="0">
              <a:cs typeface="Times New Roman" pitchFamily="18" charset="0"/>
            </a:endParaRPr>
          </a:p>
          <a:p>
            <a:pPr marL="343080" indent="12600" algn="just">
              <a:lnSpc>
                <a:spcPct val="100000"/>
              </a:lnSpc>
              <a:buFont typeface="Arial" pitchFamily="34" charset="0"/>
              <a:buChar char="•"/>
              <a:tabLst>
                <a:tab pos="0" algn="l"/>
              </a:tabLst>
            </a:pPr>
            <a:r>
              <a:rPr lang="en-US" sz="1400" spc="-1" dirty="0" smtClean="0">
                <a:cs typeface="Times New Roman" pitchFamily="18" charset="0"/>
              </a:rPr>
              <a:t> </a:t>
            </a:r>
            <a:r>
              <a:rPr lang="en-US" sz="1400" dirty="0" smtClean="0"/>
              <a:t>A. Zhu, R. Li and Z. Xie, "Machine Learning Prediction of New York Airbnb Prices," </a:t>
            </a:r>
            <a:r>
              <a:rPr lang="en-US" sz="1400" i="1" dirty="0" smtClean="0"/>
              <a:t>2020 Third International Conference on Artificial Intelligence for Industries (AI4I)</a:t>
            </a:r>
            <a:r>
              <a:rPr lang="en-US" sz="1400" dirty="0" smtClean="0"/>
              <a:t>, 2020, pp. 1-5, doi: 10.1109/AI4I49448.2020.00007.</a:t>
            </a:r>
          </a:p>
          <a:p>
            <a:pPr marL="343080" indent="12600" algn="just">
              <a:lnSpc>
                <a:spcPct val="100000"/>
              </a:lnSpc>
              <a:buFont typeface="Arial" pitchFamily="34" charset="0"/>
              <a:buChar char="•"/>
              <a:tabLst>
                <a:tab pos="0" algn="l"/>
              </a:tabLst>
            </a:pPr>
            <a:endParaRPr lang="en-US" sz="1400" spc="-1" dirty="0" smtClean="0">
              <a:cs typeface="Times New Roman" pitchFamily="18" charset="0"/>
            </a:endParaRPr>
          </a:p>
          <a:p>
            <a:pPr marL="343080" indent="12600" algn="just">
              <a:lnSpc>
                <a:spcPct val="100000"/>
              </a:lnSpc>
              <a:buFont typeface="Arial" pitchFamily="34" charset="0"/>
              <a:buChar char="•"/>
              <a:tabLst>
                <a:tab pos="0" algn="l"/>
              </a:tabLst>
            </a:pPr>
            <a:r>
              <a:rPr lang="en-US" sz="1400" dirty="0" smtClean="0"/>
              <a:t>A. Garlapati, K. Garlapati, N. Malisetty, D. R. Krishna and G. Narayana, "Price Listing Predictions and Forthcoming Analysis of Airbnb," </a:t>
            </a:r>
            <a:r>
              <a:rPr lang="en-US" sz="1400" i="1" dirty="0" smtClean="0"/>
              <a:t>2021 12th International Conference on Computing Communication and Networking Technologies (ICCCNT)</a:t>
            </a:r>
            <a:r>
              <a:rPr lang="en-US" sz="1400" dirty="0" smtClean="0"/>
              <a:t>, 2021, pp. 1-7, doi: 10.1109/ICCCNT51525.2021.9579773</a:t>
            </a:r>
          </a:p>
          <a:p>
            <a:pPr marL="343080" indent="12600" algn="just">
              <a:lnSpc>
                <a:spcPct val="100000"/>
              </a:lnSpc>
              <a:buFont typeface="Arial" pitchFamily="34" charset="0"/>
              <a:buChar char="•"/>
              <a:tabLst>
                <a:tab pos="0" algn="l"/>
              </a:tabLst>
            </a:pPr>
            <a:endParaRPr lang="en-US" sz="1400" dirty="0" smtClean="0"/>
          </a:p>
          <a:p>
            <a:pPr marL="343080" indent="12600" algn="just">
              <a:lnSpc>
                <a:spcPct val="100000"/>
              </a:lnSpc>
              <a:buFont typeface="Arial" pitchFamily="34" charset="0"/>
              <a:buChar char="•"/>
              <a:tabLst>
                <a:tab pos="0" algn="l"/>
              </a:tabLst>
            </a:pPr>
            <a:r>
              <a:rPr lang="en-US" sz="1400" dirty="0" smtClean="0"/>
              <a:t>Xie, Karen &amp; Mao, Zhenxing. (2019). Locational Strategy of Professional Hosts: Effect on Perceived Quality and Revenue Performance of Airbnb Listings. Journal of Hospitality and Tourism Research. 43. 10.1177/1096348019836277. </a:t>
            </a:r>
          </a:p>
          <a:p>
            <a:pPr marL="343080" indent="12600" algn="just">
              <a:lnSpc>
                <a:spcPct val="100000"/>
              </a:lnSpc>
              <a:buFont typeface="Arial" pitchFamily="34" charset="0"/>
              <a:buChar char="•"/>
              <a:tabLst>
                <a:tab pos="0" algn="l"/>
              </a:tabLst>
            </a:pPr>
            <a:endParaRPr lang="en-US" sz="1400" spc="-1" dirty="0" smtClean="0">
              <a:cs typeface="Times New Roman" pitchFamily="18" charset="0"/>
            </a:endParaRPr>
          </a:p>
          <a:p>
            <a:pPr marL="343080" indent="12600" algn="just">
              <a:lnSpc>
                <a:spcPct val="100000"/>
              </a:lnSpc>
              <a:buFont typeface="Arial" pitchFamily="34" charset="0"/>
              <a:buChar char="•"/>
              <a:tabLst>
                <a:tab pos="0" algn="l"/>
              </a:tabLst>
            </a:pPr>
            <a:endParaRPr lang="en-US" sz="1400" spc="-1" dirty="0" smtClean="0">
              <a:cs typeface="Times New Roman" pitchFamily="18" charset="0"/>
            </a:endParaRPr>
          </a:p>
          <a:p>
            <a:pPr marL="800280" lvl="1" indent="12600" algn="just">
              <a:tabLst>
                <a:tab pos="0" algn="l"/>
              </a:tabLst>
            </a:pPr>
            <a:r>
              <a:rPr lang="en-US" sz="1400" spc="-1" dirty="0" smtClean="0">
                <a:latin typeface="Stencil" pitchFamily="82" charset="0"/>
              </a:rPr>
              <a:t> </a:t>
            </a:r>
          </a:p>
          <a:p>
            <a:pPr marL="343080" indent="12600" algn="just">
              <a:lnSpc>
                <a:spcPct val="100000"/>
              </a:lnSpc>
              <a:buNone/>
              <a:tabLst>
                <a:tab pos="0" algn="l"/>
              </a:tabLst>
            </a:pPr>
            <a:endParaRPr lang="en-US" sz="1400" spc="-1" dirty="0" smtClean="0">
              <a:latin typeface="Stencil" pitchFamily="82" charset="0"/>
            </a:endParaRPr>
          </a:p>
          <a:p>
            <a:pPr marL="343080" indent="12600" algn="just">
              <a:lnSpc>
                <a:spcPct val="100000"/>
              </a:lnSpc>
              <a:buNone/>
              <a:tabLst>
                <a:tab pos="0" algn="l"/>
              </a:tabLst>
            </a:pPr>
            <a:endParaRPr lang="en-US" sz="2400" b="0" strike="noStrike" spc="-1" dirty="0" smtClean="0">
              <a:solidFill>
                <a:srgbClr val="0000FF"/>
              </a:solidFill>
              <a:latin typeface="Trebuchet MS"/>
            </a:endParaRPr>
          </a:p>
          <a:p>
            <a:pPr marL="343080" indent="12600" algn="just">
              <a:lnSpc>
                <a:spcPct val="100000"/>
              </a:lnSpc>
              <a:buNone/>
              <a:tabLst>
                <a:tab pos="0" algn="l"/>
              </a:tabLst>
            </a:pPr>
            <a:endParaRPr lang="en-US" sz="2400" spc="-1" dirty="0" smtClean="0">
              <a:solidFill>
                <a:srgbClr val="0000FF"/>
              </a:solidFill>
              <a:latin typeface="Trebuchet MS"/>
            </a:endParaRPr>
          </a:p>
          <a:p>
            <a:pPr marL="343080" indent="12600" algn="just">
              <a:lnSpc>
                <a:spcPct val="100000"/>
              </a:lnSpc>
              <a:buNone/>
              <a:tabLst>
                <a:tab pos="0" algn="l"/>
              </a:tabLst>
            </a:pPr>
            <a:endParaRPr lang="en-US" sz="2400" b="0" strike="noStrike" spc="-1" dirty="0" smtClean="0">
              <a:solidFill>
                <a:srgbClr val="0000FF"/>
              </a:solidFill>
              <a:latin typeface="Trebuchet MS"/>
            </a:endParaRPr>
          </a:p>
          <a:p>
            <a:pPr marL="343080" indent="12600" algn="just">
              <a:lnSpc>
                <a:spcPct val="100000"/>
              </a:lnSpc>
              <a:buNone/>
              <a:tabLst>
                <a:tab pos="0" algn="l"/>
              </a:tabLst>
            </a:pPr>
            <a:endParaRPr lang="en-US" sz="2400" spc="-1" dirty="0" smtClean="0">
              <a:solidFill>
                <a:srgbClr val="0000FF"/>
              </a:solidFill>
              <a:latin typeface="Trebuchet MS"/>
            </a:endParaRPr>
          </a:p>
          <a:p>
            <a:pPr marL="343080" indent="12600" algn="just">
              <a:lnSpc>
                <a:spcPct val="100000"/>
              </a:lnSpc>
              <a:buNone/>
              <a:tabLst>
                <a:tab pos="0" algn="l"/>
              </a:tabLst>
            </a:pPr>
            <a:endParaRPr lang="en-US" sz="2400" b="0" strike="noStrike" spc="-1" dirty="0" smtClean="0">
              <a:solidFill>
                <a:srgbClr val="0000FF"/>
              </a:solidFill>
              <a:latin typeface="Trebuchet MS"/>
            </a:endParaRPr>
          </a:p>
          <a:p>
            <a:pPr marL="343080" indent="12600" algn="just">
              <a:lnSpc>
                <a:spcPct val="100000"/>
              </a:lnSpc>
              <a:buNone/>
              <a:tabLst>
                <a:tab pos="0" algn="l"/>
              </a:tabLst>
            </a:pPr>
            <a:endParaRPr lang="en-IN" sz="2400" b="0" strike="noStrike" spc="-1" dirty="0">
              <a:latin typeface="Arial"/>
            </a:endParaRPr>
          </a:p>
          <a:p>
            <a:pPr marL="343080" indent="12600" algn="just">
              <a:lnSpc>
                <a:spcPct val="100000"/>
              </a:lnSpc>
              <a:spcBef>
                <a:spcPts val="479"/>
              </a:spcBef>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71;p14"/>
          <p:cNvSpPr/>
          <p:nvPr/>
        </p:nvSpPr>
        <p:spPr>
          <a:xfrm>
            <a:off x="4371480" y="3352680"/>
            <a:ext cx="2506320" cy="7012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r">
              <a:lnSpc>
                <a:spcPct val="100000"/>
              </a:lnSpc>
              <a:buNone/>
              <a:tabLst>
                <a:tab pos="0" algn="l"/>
              </a:tabLst>
            </a:pPr>
            <a:r>
              <a:rPr lang="en-US" sz="4000" b="0" strike="noStrike" spc="-1" dirty="0">
                <a:solidFill>
                  <a:srgbClr val="FF0000"/>
                </a:solidFill>
                <a:latin typeface="Trebuchet MS"/>
                <a:ea typeface="Trebuchet MS"/>
              </a:rPr>
              <a:t>Thank You</a:t>
            </a:r>
            <a:endParaRPr lang="en-IN" sz="40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Google Shape;91;p3"/>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0" name="Google Shape;92;p3"/>
          <p:cNvSpPr/>
          <p:nvPr/>
        </p:nvSpPr>
        <p:spPr>
          <a:xfrm>
            <a:off x="1487488" y="1772816"/>
            <a:ext cx="8646872" cy="4627624"/>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just">
              <a:buFont typeface="Arial" pitchFamily="34" charset="0"/>
              <a:buChar char="•"/>
            </a:pPr>
            <a:r>
              <a:rPr lang="en-US" sz="2000" dirty="0" smtClean="0"/>
              <a:t>AirBnB </a:t>
            </a:r>
            <a:r>
              <a:rPr lang="en-US" sz="2000" dirty="0"/>
              <a:t>is an online marketplace that connects people who want to rent out their homes with people who are looking for accommodations in specific locales</a:t>
            </a:r>
            <a:r>
              <a:rPr lang="en-US" sz="2000" dirty="0" smtClean="0"/>
              <a:t>.</a:t>
            </a:r>
          </a:p>
          <a:p>
            <a:pPr algn="just"/>
            <a:endParaRPr lang="en-US" sz="2000" dirty="0"/>
          </a:p>
          <a:p>
            <a:pPr algn="just">
              <a:buFont typeface="Arial" pitchFamily="34" charset="0"/>
              <a:buChar char="•"/>
            </a:pPr>
            <a:r>
              <a:rPr lang="en-US" sz="2000" dirty="0" smtClean="0"/>
              <a:t>AirBnB </a:t>
            </a:r>
            <a:r>
              <a:rPr lang="en-US" sz="2000" dirty="0"/>
              <a:t>hosts make, on average, </a:t>
            </a:r>
            <a:r>
              <a:rPr lang="en-US" sz="2000" dirty="0">
                <a:hlinkClick r:id="rId3"/>
              </a:rPr>
              <a:t>about $924 a </a:t>
            </a:r>
            <a:r>
              <a:rPr lang="en-US" sz="2000" dirty="0" smtClean="0">
                <a:hlinkClick r:id="rId3"/>
              </a:rPr>
              <a:t>month</a:t>
            </a:r>
            <a:r>
              <a:rPr lang="en-US" sz="2000" dirty="0" smtClean="0"/>
              <a:t>(CNBC News) </a:t>
            </a:r>
            <a:r>
              <a:rPr lang="en-US" sz="2000" dirty="0"/>
              <a:t>according to research from low-interest lender Earnest. Of course, that income can vary dramatically depending on where you're based, how frequently you rent out your place, the quality of your home and the services you provide</a:t>
            </a:r>
            <a:r>
              <a:rPr lang="en-US" sz="2000" dirty="0" smtClean="0"/>
              <a:t>.</a:t>
            </a:r>
          </a:p>
          <a:p>
            <a:pPr algn="just"/>
            <a:endParaRPr lang="en-US" sz="2000" dirty="0" smtClean="0"/>
          </a:p>
          <a:p>
            <a:pPr algn="just">
              <a:buFont typeface="Arial" pitchFamily="34" charset="0"/>
              <a:buChar char="•"/>
            </a:pPr>
            <a:r>
              <a:rPr lang="en-US" sz="2000" dirty="0" smtClean="0"/>
              <a:t>Considering the above, we are finding the best location to </a:t>
            </a:r>
            <a:r>
              <a:rPr lang="en-US" sz="2000" dirty="0"/>
              <a:t>buy a new property that will be hosted on Airbnb for investment.</a:t>
            </a:r>
          </a:p>
          <a:p>
            <a:pPr marL="685800" indent="-190440" algn="just">
              <a:lnSpc>
                <a:spcPct val="100000"/>
              </a:lnSpc>
              <a:buNone/>
              <a:tabLst>
                <a:tab pos="0" algn="l"/>
              </a:tabLst>
            </a:pPr>
            <a:endParaRPr lang="en-IN" sz="2400" b="0" strike="noStrike" spc="-1" dirty="0">
              <a:latin typeface="Arial"/>
            </a:endParaRPr>
          </a:p>
        </p:txBody>
      </p:sp>
      <p:sp>
        <p:nvSpPr>
          <p:cNvPr id="51" name="Google Shape;93;p3"/>
          <p:cNvSpPr/>
          <p:nvPr/>
        </p:nvSpPr>
        <p:spPr>
          <a:xfrm>
            <a:off x="4191120" y="1143000"/>
            <a:ext cx="64767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2720" indent="-342720" algn="r">
              <a:lnSpc>
                <a:spcPct val="100000"/>
              </a:lnSpc>
              <a:buNone/>
              <a:tabLst>
                <a:tab pos="0" algn="l"/>
              </a:tabLst>
            </a:pPr>
            <a:r>
              <a:rPr lang="en-US" sz="2400" b="0" strike="noStrike" spc="-1" dirty="0">
                <a:solidFill>
                  <a:srgbClr val="FF0000"/>
                </a:solidFill>
                <a:latin typeface="Trebuchet MS"/>
                <a:ea typeface="Trebuchet MS"/>
              </a:rPr>
              <a:t>Abstract and Scope</a:t>
            </a: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407368" y="1772816"/>
            <a:ext cx="11233248" cy="4824536"/>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800" indent="-343080" algn="just">
              <a:lnSpc>
                <a:spcPct val="100000"/>
              </a:lnSpc>
              <a:tabLst>
                <a:tab pos="0" algn="l"/>
              </a:tabLst>
            </a:pPr>
            <a:r>
              <a:rPr lang="en-US" sz="2000" b="1" u="sng" spc="-1" dirty="0" smtClean="0">
                <a:solidFill>
                  <a:srgbClr val="0033CC"/>
                </a:solidFill>
                <a:latin typeface="Trebuchet MS"/>
                <a:ea typeface="Trebuchet MS"/>
              </a:rPr>
              <a:t>Exploratory Data Analysis Module:</a:t>
            </a:r>
          </a:p>
          <a:p>
            <a:pPr marL="685800" indent="-343080" algn="just">
              <a:lnSpc>
                <a:spcPct val="100000"/>
              </a:lnSpc>
              <a:tabLst>
                <a:tab pos="0" algn="l"/>
              </a:tabLst>
            </a:pPr>
            <a:r>
              <a:rPr lang="en-US" sz="2000" b="1" u="sng" strike="noStrike" spc="-1" dirty="0" smtClean="0">
                <a:solidFill>
                  <a:srgbClr val="0033CC"/>
                </a:solidFill>
                <a:latin typeface="Trebuchet MS"/>
                <a:ea typeface="Trebuchet MS"/>
              </a:rPr>
              <a:t>Technology Used:- </a:t>
            </a:r>
            <a:r>
              <a:rPr lang="en-US" sz="2000" b="1" strike="noStrike" spc="-1" dirty="0" smtClean="0">
                <a:solidFill>
                  <a:srgbClr val="0033CC"/>
                </a:solidFill>
                <a:latin typeface="Trebuchet MS"/>
                <a:ea typeface="Trebuchet MS"/>
              </a:rPr>
              <a:t>Python/VSCode</a:t>
            </a:r>
          </a:p>
          <a:p>
            <a:pPr marL="685800" indent="-343080" algn="just">
              <a:lnSpc>
                <a:spcPct val="100000"/>
              </a:lnSpc>
              <a:tabLst>
                <a:tab pos="0" algn="l"/>
              </a:tabLst>
            </a:pPr>
            <a:r>
              <a:rPr lang="en-US" sz="2000" b="1" u="sng" spc="-1" dirty="0" smtClean="0">
                <a:solidFill>
                  <a:srgbClr val="0033CC"/>
                </a:solidFill>
                <a:latin typeface="Trebuchet MS"/>
                <a:ea typeface="Trebuchet MS"/>
              </a:rPr>
              <a:t>Implementation details: </a:t>
            </a:r>
            <a:r>
              <a:rPr lang="en-US" sz="2000" b="1" spc="-1" dirty="0" smtClean="0">
                <a:solidFill>
                  <a:srgbClr val="0033CC"/>
                </a:solidFill>
                <a:latin typeface="Trebuchet MS"/>
                <a:ea typeface="Trebuchet MS"/>
              </a:rPr>
              <a:t> </a:t>
            </a:r>
            <a:r>
              <a:rPr lang="en-US" sz="2000" b="0" strike="noStrike" spc="-1" dirty="0" smtClean="0">
                <a:latin typeface="Trebuchet MS"/>
                <a:ea typeface="Trebuchet MS"/>
              </a:rPr>
              <a:t>We have  dropped the columns with null values and used matplotlib and seaborn libraries from Python to plot scatterplots and barplots to make inferences from the dataset.</a:t>
            </a:r>
            <a:r>
              <a:rPr lang="en-US" sz="2000" spc="-1" dirty="0" smtClean="0">
                <a:latin typeface="Trebuchet MS"/>
                <a:ea typeface="Trebuchet MS"/>
              </a:rPr>
              <a:t> In the EDA we have plotted multiple graphs to understand the data more precisely. The following are the graphs that we have plotted:</a:t>
            </a:r>
          </a:p>
          <a:p>
            <a:pPr marL="685800" indent="-343080" algn="just">
              <a:lnSpc>
                <a:spcPct val="100000"/>
              </a:lnSpc>
              <a:tabLst>
                <a:tab pos="0" algn="l"/>
              </a:tabLst>
            </a:pPr>
            <a:endParaRPr lang="en-US" sz="2000" spc="-1" dirty="0" smtClean="0">
              <a:latin typeface="Trebuchet MS"/>
              <a:ea typeface="Trebuchet MS"/>
            </a:endParaRPr>
          </a:p>
          <a:p>
            <a:pPr marL="685800" indent="-343080">
              <a:lnSpc>
                <a:spcPct val="100000"/>
              </a:lnSpc>
              <a:buFont typeface="Arial" pitchFamily="34" charset="0"/>
              <a:buChar char="•"/>
              <a:tabLst>
                <a:tab pos="0" algn="l"/>
              </a:tabLst>
            </a:pPr>
            <a:r>
              <a:rPr lang="en-US" sz="2000" spc="-1" dirty="0" smtClean="0">
                <a:latin typeface="Trebuchet MS"/>
                <a:ea typeface="Trebuchet MS"/>
              </a:rPr>
              <a:t>Type of room v/s Number of rooms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Neighbourhood v/s Number of rooms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Neighbourhood v/s Average price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Neighbourhood v/s Availability 365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Neighbourhood v/s No of days occupied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Airbnb Properties by Price/Night        (Scatter Plot)</a:t>
            </a:r>
          </a:p>
          <a:p>
            <a:pPr marL="685800" indent="-343080" algn="just">
              <a:lnSpc>
                <a:spcPct val="100000"/>
              </a:lnSpc>
              <a:tabLst>
                <a:tab pos="0" algn="l"/>
              </a:tabLst>
            </a:pPr>
            <a:endParaRPr lang="en-US" sz="2000" spc="-1" dirty="0" smtClean="0">
              <a:solidFill>
                <a:srgbClr val="0033CC"/>
              </a:solidFill>
              <a:latin typeface="Trebuchet MS"/>
              <a:ea typeface="Trebuchet MS"/>
            </a:endParaRPr>
          </a:p>
          <a:p>
            <a:pPr marL="685800" indent="-343080" algn="just">
              <a:lnSpc>
                <a:spcPct val="100000"/>
              </a:lnSpc>
              <a:tabLst>
                <a:tab pos="0" algn="l"/>
              </a:tabLst>
            </a:pPr>
            <a:endParaRPr lang="en-US" sz="2000" b="0" strike="noStrike" spc="-1" dirty="0" smtClean="0">
              <a:solidFill>
                <a:srgbClr val="0033CC"/>
              </a:solidFill>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ndParaRPr>
          </a:p>
          <a:p>
            <a:pPr marL="685800" indent="-343080" algn="just">
              <a:lnSpc>
                <a:spcPct val="100000"/>
              </a:lnSpc>
              <a:tabLst>
                <a:tab pos="0" algn="l"/>
              </a:tabLst>
            </a:pPr>
            <a:endParaRPr lang="en-IN" sz="2000" b="0" strike="noStrike" spc="-1" dirty="0">
              <a:latin typeface="Arial"/>
            </a:endParaRPr>
          </a:p>
          <a:p>
            <a:pPr marL="685800" indent="-343080" algn="just">
              <a:lnSpc>
                <a:spcPct val="100000"/>
              </a:lnSpc>
              <a:buClr>
                <a:srgbClr val="0033CC"/>
              </a:buClr>
              <a:buFont typeface="Noto Sans Symbols"/>
              <a:buChar char="▪"/>
              <a:tabLst>
                <a:tab pos="0" algn="l"/>
              </a:tabLst>
            </a:pPr>
            <a:endParaRPr lang="en-IN" sz="2400" b="0" strike="noStrike"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Implementation Details</a:t>
            </a: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9976" y="-1107504"/>
            <a:ext cx="5701944" cy="1107504"/>
          </a:xfrm>
        </p:spPr>
        <p:txBody>
          <a:bodyPr/>
          <a:lstStyle/>
          <a:p>
            <a:endParaRPr lang="en-US" dirty="0"/>
          </a:p>
        </p:txBody>
      </p:sp>
      <p:sp>
        <p:nvSpPr>
          <p:cNvPr id="3" name="Subtitle 2"/>
          <p:cNvSpPr>
            <a:spLocks noGrp="1"/>
          </p:cNvSpPr>
          <p:nvPr>
            <p:ph type="subTitle"/>
          </p:nvPr>
        </p:nvSpPr>
        <p:spPr>
          <a:xfrm>
            <a:off x="0" y="0"/>
            <a:ext cx="11462584" cy="5969224"/>
          </a:xfrm>
        </p:spPr>
        <p:txBody>
          <a:bodyPr/>
          <a:lstStyle/>
          <a:p>
            <a:pPr marL="685800" indent="-343080" algn="just">
              <a:buFont typeface="Arial" pitchFamily="34" charset="0"/>
              <a:buChar char="•"/>
              <a:tabLst>
                <a:tab pos="0" algn="l"/>
              </a:tabLst>
            </a:pPr>
            <a:r>
              <a:rPr lang="en-US" sz="2000" spc="-1" dirty="0" smtClean="0">
                <a:latin typeface="Trebuchet MS"/>
                <a:ea typeface="Trebuchet MS"/>
              </a:rPr>
              <a:t>Airbnb Properties availability throughout the year  (Scatter Plot)</a:t>
            </a:r>
          </a:p>
          <a:p>
            <a:pPr marL="685800" indent="-343080" algn="just">
              <a:buFont typeface="Arial" pitchFamily="34" charset="0"/>
              <a:buChar char="•"/>
              <a:tabLst>
                <a:tab pos="0" algn="l"/>
              </a:tabLst>
            </a:pPr>
            <a:r>
              <a:rPr lang="en-US" sz="2000" spc="-1" dirty="0" smtClean="0">
                <a:latin typeface="Trebuchet MS"/>
                <a:ea typeface="Trebuchet MS"/>
              </a:rPr>
              <a:t>Airbnb Properties by Annual Income  (Scatter Plot)</a:t>
            </a:r>
          </a:p>
          <a:p>
            <a:pPr marL="685800" indent="-343080" algn="just">
              <a:buFont typeface="Arial" pitchFamily="34" charset="0"/>
              <a:buChar char="•"/>
              <a:tabLst>
                <a:tab pos="0" algn="l"/>
              </a:tabLst>
            </a:pPr>
            <a:r>
              <a:rPr lang="en-US" sz="2000" spc="-1" dirty="0" smtClean="0">
                <a:latin typeface="Trebuchet MS"/>
                <a:ea typeface="Trebuchet MS"/>
              </a:rPr>
              <a:t>Airbnb Properties by Total Income per Neighborhood  (Scatter Plot)</a:t>
            </a:r>
          </a:p>
          <a:p>
            <a:pPr marL="685800" indent="-343080" algn="just">
              <a:buFont typeface="Arial" pitchFamily="34" charset="0"/>
              <a:buChar char="•"/>
              <a:tabLst>
                <a:tab pos="0" algn="l"/>
              </a:tabLst>
            </a:pPr>
            <a:r>
              <a:rPr lang="en-US" sz="2000" spc="-1" dirty="0" smtClean="0">
                <a:latin typeface="Trebuchet MS"/>
                <a:ea typeface="Trebuchet MS"/>
              </a:rPr>
              <a:t>Annual Income per property of a specific neighborhood   (Scatter Plot)</a:t>
            </a:r>
          </a:p>
          <a:p>
            <a:pPr marL="685800" indent="-343080" algn="just">
              <a:buFont typeface="Arial" pitchFamily="34" charset="0"/>
              <a:buChar char="•"/>
              <a:tabLst>
                <a:tab pos="0" algn="l"/>
              </a:tabLst>
            </a:pPr>
            <a:r>
              <a:rPr lang="en-US" sz="2000" spc="-1" dirty="0" smtClean="0">
                <a:latin typeface="Trebuchet MS"/>
                <a:ea typeface="Trebuchet MS"/>
              </a:rPr>
              <a:t>Time to get back investment(in years)  (Scatter Plot)</a:t>
            </a:r>
            <a:endParaRPr lang="en-US" sz="2000" b="0" strike="noStrike" spc="-1" dirty="0" smtClean="0">
              <a:latin typeface="Trebuchet MS"/>
              <a:ea typeface="Trebuchet MS"/>
            </a:endParaRPr>
          </a:p>
          <a:p>
            <a:pPr marL="685800" indent="-343080" algn="just">
              <a:lnSpc>
                <a:spcPct val="100000"/>
              </a:lnSpc>
              <a:tabLst>
                <a:tab pos="0" algn="l"/>
              </a:tabLst>
            </a:pPr>
            <a:endParaRPr lang="en-US" sz="2000" b="0" strike="noStrike" spc="-1" dirty="0" smtClean="0">
              <a:latin typeface="Trebuchet MS"/>
              <a:ea typeface="Trebuchet MS"/>
            </a:endParaRPr>
          </a:p>
          <a:p>
            <a:pPr marL="685800" indent="-343080" algn="just">
              <a:lnSpc>
                <a:spcPct val="100000"/>
              </a:lnSpc>
              <a:tabLst>
                <a:tab pos="0" algn="l"/>
              </a:tabLst>
            </a:pPr>
            <a:endParaRPr lang="en-US" sz="2000" b="0" strike="noStrike" spc="-1" dirty="0" smtClean="0">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a typeface="Trebuchet MS"/>
            </a:endParaRPr>
          </a:p>
          <a:p>
            <a:pPr marL="685800" indent="-343080" algn="just">
              <a:lnSpc>
                <a:spcPct val="100000"/>
              </a:lnSpc>
              <a:buFont typeface="Arial" pitchFamily="34" charset="0"/>
              <a:buChar char="•"/>
              <a:tabLst>
                <a:tab pos="0" algn="l"/>
              </a:tabLst>
            </a:pPr>
            <a:r>
              <a:rPr lang="en-US" sz="2000" b="1" u="sng" strike="noStrike" spc="-1" dirty="0" smtClean="0">
                <a:solidFill>
                  <a:srgbClr val="0033CC"/>
                </a:solidFill>
                <a:latin typeface="Trebuchet MS"/>
                <a:ea typeface="Trebuchet MS"/>
              </a:rPr>
              <a:t>Streamlit Module:</a:t>
            </a:r>
          </a:p>
          <a:p>
            <a:pPr marL="685800" indent="-343080" algn="just">
              <a:lnSpc>
                <a:spcPct val="100000"/>
              </a:lnSpc>
              <a:tabLst>
                <a:tab pos="0" algn="l"/>
              </a:tabLst>
            </a:pPr>
            <a:r>
              <a:rPr lang="en-US" sz="2000" spc="-1" dirty="0" smtClean="0">
                <a:solidFill>
                  <a:srgbClr val="0033CC"/>
                </a:solidFill>
                <a:latin typeface="Trebuchet MS"/>
                <a:ea typeface="Trebuchet MS"/>
              </a:rPr>
              <a:t>	</a:t>
            </a:r>
            <a:r>
              <a:rPr lang="en-US" sz="2000" b="1" u="sng" spc="-1" dirty="0" smtClean="0">
                <a:solidFill>
                  <a:srgbClr val="0033CC"/>
                </a:solidFill>
                <a:latin typeface="Trebuchet MS"/>
                <a:ea typeface="Trebuchet MS"/>
              </a:rPr>
              <a:t>Technology Used:- </a:t>
            </a:r>
            <a:r>
              <a:rPr lang="en-US" sz="2000" b="1" spc="-1" dirty="0" smtClean="0">
                <a:solidFill>
                  <a:schemeClr val="tx1"/>
                </a:solidFill>
                <a:latin typeface="Trebuchet MS"/>
                <a:ea typeface="Trebuchet MS"/>
              </a:rPr>
              <a:t> Python/VSCode</a:t>
            </a:r>
          </a:p>
          <a:p>
            <a:pPr marL="685800" indent="-343080" algn="just">
              <a:lnSpc>
                <a:spcPct val="100000"/>
              </a:lnSpc>
              <a:tabLst>
                <a:tab pos="0" algn="l"/>
              </a:tabLst>
            </a:pPr>
            <a:r>
              <a:rPr lang="en-US" sz="2000" spc="-1" dirty="0" smtClean="0">
                <a:solidFill>
                  <a:srgbClr val="0033CC"/>
                </a:solidFill>
                <a:latin typeface="Trebuchet MS"/>
                <a:ea typeface="Trebuchet MS"/>
              </a:rPr>
              <a:t>	</a:t>
            </a:r>
            <a:r>
              <a:rPr lang="en-US" sz="2000" b="1" u="sng" spc="-1" dirty="0" smtClean="0">
                <a:solidFill>
                  <a:srgbClr val="0033CC"/>
                </a:solidFill>
                <a:latin typeface="Trebuchet MS"/>
                <a:ea typeface="Trebuchet MS"/>
              </a:rPr>
              <a:t>Implementation details</a:t>
            </a:r>
            <a:r>
              <a:rPr lang="en-US" sz="2000" u="sng" spc="-1" dirty="0" smtClean="0">
                <a:solidFill>
                  <a:srgbClr val="0033CC"/>
                </a:solidFill>
                <a:latin typeface="Trebuchet MS"/>
                <a:ea typeface="Trebuchet MS"/>
              </a:rPr>
              <a:t>:</a:t>
            </a:r>
            <a:r>
              <a:rPr lang="en-US" sz="2000" spc="-1" dirty="0" smtClean="0">
                <a:solidFill>
                  <a:srgbClr val="0033CC"/>
                </a:solidFill>
                <a:latin typeface="Trebuchet MS"/>
                <a:ea typeface="Trebuchet MS"/>
              </a:rPr>
              <a:t> </a:t>
            </a:r>
            <a:r>
              <a:rPr lang="en-US" sz="2000" spc="-1" dirty="0" smtClean="0">
                <a:latin typeface="Trebuchet MS"/>
                <a:ea typeface="Trebuchet MS"/>
              </a:rPr>
              <a:t>We have implemented a UI which let’s the user to visualise plots for distribution of annual income of the neighborhood and also allows the user to enter investment of a particular area and outputs the annual income after tax deductions in UK along with AirBnB service fee deduction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767408" y="1844824"/>
            <a:ext cx="10357312" cy="4555616"/>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800" indent="-343080" algn="just">
              <a:lnSpc>
                <a:spcPct val="100000"/>
              </a:lnSpc>
              <a:buFont typeface="Arial" pitchFamily="34" charset="0"/>
              <a:buChar char="•"/>
              <a:tabLst>
                <a:tab pos="0" algn="l"/>
              </a:tabLst>
            </a:pPr>
            <a:r>
              <a:rPr lang="en-US" sz="2000" b="1" u="sng" spc="-1" dirty="0" smtClean="0">
                <a:solidFill>
                  <a:srgbClr val="0033CC"/>
                </a:solidFill>
                <a:latin typeface="Trebuchet MS"/>
                <a:ea typeface="Trebuchet MS"/>
              </a:rPr>
              <a:t>KNN Module:</a:t>
            </a:r>
          </a:p>
          <a:p>
            <a:pPr marL="685800" indent="-343080" algn="just">
              <a:lnSpc>
                <a:spcPct val="100000"/>
              </a:lnSpc>
              <a:tabLst>
                <a:tab pos="0" algn="l"/>
              </a:tabLst>
            </a:pPr>
            <a:r>
              <a:rPr lang="en-US" sz="2000" spc="-1" dirty="0" smtClean="0">
                <a:solidFill>
                  <a:srgbClr val="0033CC"/>
                </a:solidFill>
                <a:latin typeface="Trebuchet MS"/>
                <a:ea typeface="Trebuchet MS"/>
              </a:rPr>
              <a:t>	</a:t>
            </a:r>
            <a:r>
              <a:rPr lang="en-US" sz="2000" b="1" u="sng" strike="noStrike" spc="-1" dirty="0" smtClean="0">
                <a:solidFill>
                  <a:srgbClr val="0033CC"/>
                </a:solidFill>
                <a:latin typeface="Trebuchet MS"/>
                <a:ea typeface="Trebuchet MS"/>
              </a:rPr>
              <a:t>Technology Used</a:t>
            </a:r>
            <a:r>
              <a:rPr lang="en-US" sz="2000" b="0" strike="noStrike" spc="-1" dirty="0" smtClean="0">
                <a:solidFill>
                  <a:srgbClr val="0033CC"/>
                </a:solidFill>
                <a:latin typeface="Trebuchet MS"/>
                <a:ea typeface="Trebuchet MS"/>
              </a:rPr>
              <a:t>: </a:t>
            </a:r>
            <a:r>
              <a:rPr lang="en-US" sz="2000" b="1" strike="noStrike" spc="-1" dirty="0" smtClean="0">
                <a:latin typeface="Trebuchet MS"/>
                <a:ea typeface="Trebuchet MS"/>
              </a:rPr>
              <a:t>Python/VSCode</a:t>
            </a:r>
          </a:p>
          <a:p>
            <a:pPr marL="685800" indent="-343080" algn="just">
              <a:lnSpc>
                <a:spcPct val="100000"/>
              </a:lnSpc>
              <a:tabLst>
                <a:tab pos="0" algn="l"/>
              </a:tabLst>
            </a:pPr>
            <a:r>
              <a:rPr lang="en-US" sz="2000" spc="-1" dirty="0" smtClean="0">
                <a:solidFill>
                  <a:srgbClr val="0033CC"/>
                </a:solidFill>
                <a:latin typeface="Trebuchet MS"/>
                <a:ea typeface="Trebuchet MS"/>
              </a:rPr>
              <a:t>	</a:t>
            </a:r>
            <a:r>
              <a:rPr lang="en-US" sz="2000" b="1" u="sng" spc="-1" dirty="0" smtClean="0">
                <a:solidFill>
                  <a:srgbClr val="0033CC"/>
                </a:solidFill>
                <a:latin typeface="Trebuchet MS"/>
                <a:ea typeface="Trebuchet MS"/>
              </a:rPr>
              <a:t>Implementation details:</a:t>
            </a:r>
            <a:r>
              <a:rPr lang="en-US" sz="2000" b="1" spc="-1" dirty="0" smtClean="0">
                <a:solidFill>
                  <a:srgbClr val="0033CC"/>
                </a:solidFill>
                <a:latin typeface="Trebuchet MS"/>
                <a:ea typeface="Trebuchet MS"/>
              </a:rPr>
              <a:t> </a:t>
            </a:r>
            <a:r>
              <a:rPr lang="en-US" sz="2000" spc="-1" dirty="0" smtClean="0">
                <a:latin typeface="Trebuchet MS"/>
                <a:ea typeface="Trebuchet MS"/>
              </a:rPr>
              <a:t>We are calculating the average income of a particular neighborhood and then modeling it to respective latitude and longitude of that area. If the user wishes to calculate the income for a particular latitude/longitude we are implementing weighted KNN algorithm taking the nearest 3 neighbors into consideration.</a:t>
            </a:r>
          </a:p>
          <a:p>
            <a:pPr marL="685800" indent="-343080" algn="just">
              <a:lnSpc>
                <a:spcPct val="100000"/>
              </a:lnSpc>
              <a:tabLst>
                <a:tab pos="0" algn="l"/>
              </a:tabLst>
            </a:pPr>
            <a:endParaRPr lang="en-US" sz="2000" b="0" u="sng" strike="noStrike" spc="-1" dirty="0" smtClean="0">
              <a:solidFill>
                <a:srgbClr val="0033CC"/>
              </a:solidFill>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a typeface="Trebuchet MS"/>
            </a:endParaRPr>
          </a:p>
          <a:p>
            <a:pPr marL="685800" indent="-343080" algn="just">
              <a:lnSpc>
                <a:spcPct val="100000"/>
              </a:lnSpc>
              <a:tabLst>
                <a:tab pos="0" algn="l"/>
              </a:tabLst>
            </a:pPr>
            <a:r>
              <a:rPr lang="en-US" sz="2000" u="sng" spc="-1" dirty="0" smtClean="0">
                <a:solidFill>
                  <a:srgbClr val="0033CC"/>
                </a:solidFill>
                <a:latin typeface="Trebuchet MS"/>
                <a:ea typeface="Trebuchet MS"/>
              </a:rPr>
              <a:t> </a:t>
            </a:r>
            <a:endParaRPr lang="en-US" sz="2000" b="0" strike="noStrike" spc="-1" dirty="0" smtClean="0">
              <a:solidFill>
                <a:srgbClr val="0033CC"/>
              </a:solidFill>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a typeface="Trebuchet MS"/>
            </a:endParaRPr>
          </a:p>
          <a:p>
            <a:pPr marL="685800" indent="-343080" algn="just">
              <a:lnSpc>
                <a:spcPct val="100000"/>
              </a:lnSpc>
              <a:tabLst>
                <a:tab pos="0" algn="l"/>
              </a:tabLst>
            </a:pPr>
            <a:endParaRPr lang="en-US" sz="2000" b="0" strike="noStrike" spc="-1" dirty="0" smtClean="0">
              <a:solidFill>
                <a:srgbClr val="0033CC"/>
              </a:solidFill>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ndParaRPr>
          </a:p>
          <a:p>
            <a:pPr marL="685800" indent="-343080" algn="just">
              <a:lnSpc>
                <a:spcPct val="100000"/>
              </a:lnSpc>
              <a:tabLst>
                <a:tab pos="0" algn="l"/>
              </a:tabLst>
            </a:pPr>
            <a:endParaRPr lang="en-IN" sz="2000" b="0" strike="noStrike" spc="-1" dirty="0">
              <a:latin typeface="Arial"/>
            </a:endParaRPr>
          </a:p>
          <a:p>
            <a:pPr marL="685800" indent="-343080" algn="just">
              <a:lnSpc>
                <a:spcPct val="100000"/>
              </a:lnSpc>
              <a:buClr>
                <a:srgbClr val="0033CC"/>
              </a:buClr>
              <a:buFont typeface="Noto Sans Symbols"/>
              <a:buChar char="▪"/>
              <a:tabLst>
                <a:tab pos="0" algn="l"/>
              </a:tabLst>
            </a:pPr>
            <a:endParaRPr lang="en-IN" sz="2400" b="0" strike="noStrike"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Implementation Details</a:t>
            </a:r>
            <a:endParaRPr lang="en-IN"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28" y="273600"/>
            <a:ext cx="12038648" cy="1144800"/>
          </a:xfrm>
        </p:spPr>
        <p:txBody>
          <a:bodyPr/>
          <a:lstStyle/>
          <a:p>
            <a:pPr marL="685800" indent="-343080" algn="l">
              <a:lnSpc>
                <a:spcPct val="100000"/>
              </a:lnSpc>
              <a:tabLst>
                <a:tab pos="0" algn="l"/>
              </a:tabLst>
            </a:pPr>
            <a:r>
              <a:rPr lang="en-US" sz="2400" b="0" strike="noStrike" spc="-1" dirty="0" smtClean="0">
                <a:solidFill>
                  <a:srgbClr val="0033CC"/>
                </a:solidFill>
                <a:latin typeface="Trebuchet MS"/>
                <a:ea typeface="Trebuchet MS"/>
              </a:rPr>
              <a:t/>
            </a:r>
            <a:br>
              <a:rPr lang="en-US" sz="2400" b="0" strike="noStrike" spc="-1" dirty="0" smtClean="0">
                <a:solidFill>
                  <a:srgbClr val="0033CC"/>
                </a:solidFill>
                <a:latin typeface="Trebuchet MS"/>
                <a:ea typeface="Trebuchet MS"/>
              </a:rPr>
            </a:br>
            <a:r>
              <a:rPr lang="en-US" sz="2400" spc="-1" dirty="0" smtClean="0">
                <a:solidFill>
                  <a:srgbClr val="0033CC"/>
                </a:solidFill>
                <a:latin typeface="Trebuchet MS"/>
                <a:ea typeface="Trebuchet MS"/>
              </a:rPr>
              <a:t>	</a:t>
            </a:r>
            <a:r>
              <a:rPr lang="en-US" sz="2400" b="1" u="sng" spc="-1" dirty="0" smtClean="0">
                <a:solidFill>
                  <a:srgbClr val="0033CC"/>
                </a:solidFill>
                <a:latin typeface="Trebuchet MS"/>
                <a:ea typeface="Trebuchet MS"/>
              </a:rPr>
              <a:t>KNN algorithm working:</a:t>
            </a:r>
          </a:p>
        </p:txBody>
      </p:sp>
      <p:sp>
        <p:nvSpPr>
          <p:cNvPr id="3" name="Subtitle 2"/>
          <p:cNvSpPr>
            <a:spLocks noGrp="1"/>
          </p:cNvSpPr>
          <p:nvPr>
            <p:ph type="subTitle"/>
          </p:nvPr>
        </p:nvSpPr>
        <p:spPr>
          <a:xfrm>
            <a:off x="551384" y="1484784"/>
            <a:ext cx="10958528" cy="2512840"/>
          </a:xfrm>
        </p:spPr>
        <p:txBody>
          <a:bodyPr/>
          <a:lstStyle/>
          <a:p>
            <a:pPr fontAlgn="base">
              <a:buFont typeface="Arial" pitchFamily="34" charset="0"/>
              <a:buChar char="•"/>
            </a:pPr>
            <a:r>
              <a:rPr lang="en-US" dirty="0"/>
              <a:t>Let L = { ( x</a:t>
            </a:r>
            <a:r>
              <a:rPr lang="en-US" baseline="-25000" dirty="0"/>
              <a:t>i</a:t>
            </a:r>
            <a:r>
              <a:rPr lang="en-US" dirty="0"/>
              <a:t> , y</a:t>
            </a:r>
            <a:r>
              <a:rPr lang="en-US" baseline="-25000" dirty="0"/>
              <a:t>i</a:t>
            </a:r>
            <a:r>
              <a:rPr lang="en-US" dirty="0"/>
              <a:t> ) , i = 1, . . . ,n } be a training set of observations x</a:t>
            </a:r>
            <a:r>
              <a:rPr lang="en-US" baseline="-25000" dirty="0"/>
              <a:t>i</a:t>
            </a:r>
            <a:r>
              <a:rPr lang="en-US" dirty="0"/>
              <a:t> with given class y</a:t>
            </a:r>
            <a:r>
              <a:rPr lang="en-US" baseline="-25000" dirty="0"/>
              <a:t>i</a:t>
            </a:r>
            <a:r>
              <a:rPr lang="en-US" dirty="0"/>
              <a:t> and let x be </a:t>
            </a:r>
            <a:r>
              <a:rPr lang="en-US" dirty="0" smtClean="0"/>
              <a:t> a </a:t>
            </a:r>
            <a:r>
              <a:rPr lang="en-US" dirty="0"/>
              <a:t>new observation(query point), whose class label y has to be predicted.</a:t>
            </a:r>
          </a:p>
          <a:p>
            <a:pPr fontAlgn="base">
              <a:buFont typeface="Arial" pitchFamily="34" charset="0"/>
              <a:buChar char="•"/>
            </a:pPr>
            <a:r>
              <a:rPr lang="en-US" dirty="0"/>
              <a:t>Compute d(x</a:t>
            </a:r>
            <a:r>
              <a:rPr lang="en-US" baseline="-25000" dirty="0"/>
              <a:t>i</a:t>
            </a:r>
            <a:r>
              <a:rPr lang="en-US" dirty="0"/>
              <a:t>, x) for i = 1, . . . ,n , the distance between the query point and every other point in the training set.</a:t>
            </a:r>
          </a:p>
          <a:p>
            <a:pPr fontAlgn="base">
              <a:buFont typeface="Arial" pitchFamily="34" charset="0"/>
              <a:buChar char="•"/>
            </a:pPr>
            <a:r>
              <a:rPr lang="en-US" dirty="0"/>
              <a:t>Select D’ ⊆ D, the set of k nearest training data points to the query points</a:t>
            </a:r>
          </a:p>
          <a:p>
            <a:pPr fontAlgn="base">
              <a:buFont typeface="Arial" pitchFamily="34" charset="0"/>
              <a:buChar char="•"/>
            </a:pPr>
            <a:r>
              <a:rPr lang="en-US" dirty="0"/>
              <a:t>Predict the class of the query point, using distance-weighted voting. The v represents the class labels. Use the following formula</a:t>
            </a:r>
          </a:p>
          <a:p>
            <a:endParaRPr lang="en-US" dirty="0"/>
          </a:p>
        </p:txBody>
      </p:sp>
      <p:pic>
        <p:nvPicPr>
          <p:cNvPr id="4098" name="Picture 2" descr="KNN(K_Nearest Neighbors). KNN is a supervised machine learning… | by  Pradeepsingam | Analytics Vidhya | Medium"/>
          <p:cNvPicPr>
            <a:picLocks noChangeAspect="1" noChangeArrowheads="1"/>
          </p:cNvPicPr>
          <p:nvPr/>
        </p:nvPicPr>
        <p:blipFill>
          <a:blip r:embed="rId2" cstate="print"/>
          <a:srcRect/>
          <a:stretch>
            <a:fillRect/>
          </a:stretch>
        </p:blipFill>
        <p:spPr bwMode="auto">
          <a:xfrm>
            <a:off x="695400" y="3645024"/>
            <a:ext cx="5328592" cy="28747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Project Demonstration</a:t>
            </a:r>
            <a:endParaRPr lang="en-IN" sz="2400" b="0" strike="noStrike" spc="-1" dirty="0">
              <a:latin typeface="Arial"/>
            </a:endParaRPr>
          </a:p>
        </p:txBody>
      </p:sp>
      <p:sp>
        <p:nvSpPr>
          <p:cNvPr id="57" name="Google Shape;116;p6"/>
          <p:cNvSpPr/>
          <p:nvPr/>
        </p:nvSpPr>
        <p:spPr>
          <a:xfrm>
            <a:off x="3048120" y="1905120"/>
            <a:ext cx="7924320" cy="267765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685800" indent="-343080"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3719736" y="1844824"/>
            <a:ext cx="4248472" cy="3815861"/>
          </a:xfrm>
          <a:prstGeom prst="rect">
            <a:avLst/>
          </a:prstGeom>
          <a:noFill/>
          <a:ln w="9525">
            <a:noFill/>
            <a:miter lim="800000"/>
            <a:headEnd/>
            <a:tailEnd/>
          </a:ln>
          <a:effectLst/>
        </p:spPr>
      </p:pic>
      <p:sp>
        <p:nvSpPr>
          <p:cNvPr id="6" name="TextBox 5"/>
          <p:cNvSpPr txBox="1"/>
          <p:nvPr/>
        </p:nvSpPr>
        <p:spPr>
          <a:xfrm>
            <a:off x="3863752" y="5733256"/>
            <a:ext cx="4392488" cy="338554"/>
          </a:xfrm>
          <a:prstGeom prst="rect">
            <a:avLst/>
          </a:prstGeom>
          <a:noFill/>
        </p:spPr>
        <p:txBody>
          <a:bodyPr wrap="square" rtlCol="0">
            <a:spAutoFit/>
          </a:bodyPr>
          <a:lstStyle/>
          <a:p>
            <a:r>
              <a:rPr lang="en-US" sz="1600" b="1" dirty="0" smtClean="0"/>
              <a:t>Checking and removing the null values</a:t>
            </a:r>
            <a:endParaRPr lang="en-US" sz="1600" b="1"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p:nvPr>
        </p:nvSpPr>
        <p:spPr/>
        <p:txBody>
          <a:bodyPr/>
          <a:lstStyle/>
          <a:p>
            <a:endParaRPr lang="en-US" baseline="-25000" dirty="0"/>
          </a:p>
        </p:txBody>
      </p:sp>
      <p:pic>
        <p:nvPicPr>
          <p:cNvPr id="4" name="Picture 3"/>
          <p:cNvPicPr>
            <a:picLocks noChangeAspect="1" noChangeArrowheads="1"/>
          </p:cNvPicPr>
          <p:nvPr/>
        </p:nvPicPr>
        <p:blipFill>
          <a:blip r:embed="rId2" cstate="print"/>
          <a:srcRect/>
          <a:stretch>
            <a:fillRect/>
          </a:stretch>
        </p:blipFill>
        <p:spPr bwMode="auto">
          <a:xfrm>
            <a:off x="407368" y="1700808"/>
            <a:ext cx="11287747" cy="3816424"/>
          </a:xfrm>
          <a:prstGeom prst="rect">
            <a:avLst/>
          </a:prstGeom>
          <a:noFill/>
          <a:ln w="9525">
            <a:noFill/>
            <a:miter lim="800000"/>
            <a:headEnd/>
            <a:tailEnd/>
          </a:ln>
          <a:effectLst/>
        </p:spPr>
      </p:pic>
      <p:sp>
        <p:nvSpPr>
          <p:cNvPr id="5" name="TextBox 4"/>
          <p:cNvSpPr txBox="1"/>
          <p:nvPr/>
        </p:nvSpPr>
        <p:spPr>
          <a:xfrm>
            <a:off x="1127448" y="5877272"/>
            <a:ext cx="9721080" cy="369332"/>
          </a:xfrm>
          <a:prstGeom prst="rect">
            <a:avLst/>
          </a:prstGeom>
          <a:noFill/>
        </p:spPr>
        <p:txBody>
          <a:bodyPr wrap="square" rtlCol="0">
            <a:spAutoFit/>
          </a:bodyPr>
          <a:lstStyle/>
          <a:p>
            <a:pPr algn="ctr"/>
            <a:r>
              <a:rPr lang="en-US" b="1" u="sng" dirty="0" smtClean="0"/>
              <a:t>Dataset after removing the null values </a:t>
            </a:r>
            <a:endParaRPr lang="en-US"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119336" y="620688"/>
            <a:ext cx="4968552" cy="5197825"/>
          </a:xfrm>
          <a:prstGeom prst="rect">
            <a:avLst/>
          </a:prstGeom>
          <a:noFill/>
          <a:ln w="9525">
            <a:noFill/>
            <a:miter lim="800000"/>
            <a:headEnd/>
            <a:tailEnd/>
          </a:ln>
          <a:effectLst/>
        </p:spPr>
      </p:pic>
      <p:sp>
        <p:nvSpPr>
          <p:cNvPr id="4" name="TextBox 3"/>
          <p:cNvSpPr txBox="1"/>
          <p:nvPr/>
        </p:nvSpPr>
        <p:spPr>
          <a:xfrm>
            <a:off x="839416" y="5949280"/>
            <a:ext cx="3888432" cy="646331"/>
          </a:xfrm>
          <a:prstGeom prst="rect">
            <a:avLst/>
          </a:prstGeom>
          <a:noFill/>
        </p:spPr>
        <p:txBody>
          <a:bodyPr wrap="square" rtlCol="0">
            <a:spAutoFit/>
          </a:bodyPr>
          <a:lstStyle/>
          <a:p>
            <a:pPr algn="ctr"/>
            <a:r>
              <a:rPr lang="en-US" b="1" dirty="0" smtClean="0"/>
              <a:t>Neighborhood distribution over no. of days</a:t>
            </a:r>
            <a:endParaRPr lang="en-US" b="1" dirty="0"/>
          </a:p>
        </p:txBody>
      </p:sp>
      <p:sp>
        <p:nvSpPr>
          <p:cNvPr id="5" name="TextBox 4"/>
          <p:cNvSpPr txBox="1"/>
          <p:nvPr/>
        </p:nvSpPr>
        <p:spPr>
          <a:xfrm>
            <a:off x="6312024" y="5877272"/>
            <a:ext cx="4752528" cy="369332"/>
          </a:xfrm>
          <a:prstGeom prst="rect">
            <a:avLst/>
          </a:prstGeom>
          <a:noFill/>
        </p:spPr>
        <p:txBody>
          <a:bodyPr wrap="square" rtlCol="0">
            <a:spAutoFit/>
          </a:bodyPr>
          <a:lstStyle/>
          <a:p>
            <a:pPr algn="ctr"/>
            <a:r>
              <a:rPr lang="en-US" b="1" dirty="0" smtClean="0"/>
              <a:t>AirBnB Properties price/night distribution</a:t>
            </a:r>
            <a:endParaRPr lang="en-US" b="1" dirty="0"/>
          </a:p>
        </p:txBody>
      </p:sp>
      <p:pic>
        <p:nvPicPr>
          <p:cNvPr id="7170" name="Picture 2"/>
          <p:cNvPicPr>
            <a:picLocks noChangeAspect="1" noChangeArrowheads="1"/>
          </p:cNvPicPr>
          <p:nvPr/>
        </p:nvPicPr>
        <p:blipFill>
          <a:blip r:embed="rId3" cstate="print"/>
          <a:srcRect/>
          <a:stretch>
            <a:fillRect/>
          </a:stretch>
        </p:blipFill>
        <p:spPr bwMode="auto">
          <a:xfrm>
            <a:off x="5519936" y="1268760"/>
            <a:ext cx="6048672" cy="454044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TotalTime>
  <Words>562</Words>
  <Application>Microsoft Office PowerPoint</Application>
  <PresentationFormat>Custom</PresentationFormat>
  <Paragraphs>107</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  KNN algorithm working:</vt:lpstr>
      <vt:lpstr>Slide 7</vt:lpstr>
      <vt:lpstr>Slide 8</vt:lpstr>
      <vt:lpstr>Slide 9</vt:lpstr>
      <vt:lpstr>Slide 10</vt:lpstr>
      <vt:lpstr>Slide 11</vt:lpstr>
      <vt:lpstr>Slide 12</vt:lpstr>
      <vt:lpstr>PERFORMANCE METRIC</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Sunitha R</dc:creator>
  <cp:lastModifiedBy>HP</cp:lastModifiedBy>
  <cp:revision>8</cp:revision>
  <dcterms:created xsi:type="dcterms:W3CDTF">2020-11-22T08:14:37Z</dcterms:created>
  <dcterms:modified xsi:type="dcterms:W3CDTF">2022-11-17T06:19:02Z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