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4"/>
  </p:sldMasterIdLst>
  <p:notesMasterIdLst>
    <p:notesMasterId r:id="rId11"/>
  </p:notesMasterIdLst>
  <p:handoutMasterIdLst>
    <p:handoutMasterId r:id="rId12"/>
  </p:handoutMasterIdLst>
  <p:sldIdLst>
    <p:sldId id="256" r:id="rId5"/>
    <p:sldId id="266" r:id="rId6"/>
    <p:sldId id="270" r:id="rId7"/>
    <p:sldId id="271" r:id="rId8"/>
    <p:sldId id="273"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5/6/2023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75EC-2169-4196-FAD3-93CD2CF2F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6ED953-57C4-DEC2-C4D0-157DA4F44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DD28DF-F96E-627A-FBC8-F57F1627A812}"/>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a:extLst>
              <a:ext uri="{FF2B5EF4-FFF2-40B4-BE49-F238E27FC236}">
                <a16:creationId xmlns:a16="http://schemas.microsoft.com/office/drawing/2014/main" id="{27F46A46-D981-F545-13ED-C03E498032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64F506-5C9F-458F-D8F1-59340371F49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1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6F2A-AFE1-B740-45B1-2319D608B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4FB33-505A-7D2D-75F6-F149F4A81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6D490-563E-5394-6F6F-96823DB6AC42}"/>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a:extLst>
              <a:ext uri="{FF2B5EF4-FFF2-40B4-BE49-F238E27FC236}">
                <a16:creationId xmlns:a16="http://schemas.microsoft.com/office/drawing/2014/main" id="{8C96B424-2A4A-9D83-C5B8-38437CC7B9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42B483-853B-082B-D567-D542E26BD0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69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FC3F2-F55A-E158-51B6-E645A6451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7078D4-E421-0515-A227-3624FA6994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8A70-F336-1D04-94B8-90DCA8DA6637}"/>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a:extLst>
              <a:ext uri="{FF2B5EF4-FFF2-40B4-BE49-F238E27FC236}">
                <a16:creationId xmlns:a16="http://schemas.microsoft.com/office/drawing/2014/main" id="{CF0F02CD-BDDF-5C3D-38BB-CE192E0667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5DD84E-D6C5-D9B3-9801-9593A2C35B1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36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123F-EAD7-54C6-EB8B-7B88B9B2E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7AD62-C7DF-2FEF-5778-EBB720829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0C991-7B83-3BA2-64B7-447A4B245F5F}"/>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a:extLst>
              <a:ext uri="{FF2B5EF4-FFF2-40B4-BE49-F238E27FC236}">
                <a16:creationId xmlns:a16="http://schemas.microsoft.com/office/drawing/2014/main" id="{C8262ECB-9437-0123-6158-4D939EBDA1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44D766-DAED-75C6-005A-0E19651AA0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482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12B1-E354-5EF2-C0F1-0567BB87C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05B66F-2A18-AF32-37D5-DAA76CA56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BC7E7-95FE-2A13-C859-BBC1C67E91D1}"/>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5" name="Footer Placeholder 4">
            <a:extLst>
              <a:ext uri="{FF2B5EF4-FFF2-40B4-BE49-F238E27FC236}">
                <a16:creationId xmlns:a16="http://schemas.microsoft.com/office/drawing/2014/main" id="{4034C87B-B3E6-0E2B-F8BF-AD98EC9350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048F19-1EB0-BFEE-B878-D45B8905FF9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36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FF10-B0CB-9E60-53B7-3CA71E3B6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5399C-525B-C4D1-0A44-87C7D4439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268921-86B1-37DE-E94F-2F96EB447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50915F-EDEA-D11A-49CB-FA94868CE201}"/>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a:extLst>
              <a:ext uri="{FF2B5EF4-FFF2-40B4-BE49-F238E27FC236}">
                <a16:creationId xmlns:a16="http://schemas.microsoft.com/office/drawing/2014/main" id="{1732A34C-E5A8-C310-5228-EF6ABEE5FC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B00F9D-DB62-1B06-69CA-DAB9E8D5A9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176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03DC-1F5D-A65D-8A60-985CC14EF3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579DAF-8D39-6892-C917-5E6477E35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A4572-DE5B-30A9-4A1E-59015BB1F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B1708-D2DA-9FEE-B305-A465AB2CB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999B7-8BBB-24DC-B52B-E1C357291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78A82-0B56-9596-56CF-D0D0EA33CFAC}"/>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8" name="Footer Placeholder 7">
            <a:extLst>
              <a:ext uri="{FF2B5EF4-FFF2-40B4-BE49-F238E27FC236}">
                <a16:creationId xmlns:a16="http://schemas.microsoft.com/office/drawing/2014/main" id="{74B88E89-6D51-A4A9-DC9C-6F250DB640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422F73-3D80-2E74-5C8B-22EBFB12FB0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4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B7AA-6419-8C2E-A3DA-685C355279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87B62-B505-B52A-47D6-243980178D62}"/>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4" name="Footer Placeholder 3">
            <a:extLst>
              <a:ext uri="{FF2B5EF4-FFF2-40B4-BE49-F238E27FC236}">
                <a16:creationId xmlns:a16="http://schemas.microsoft.com/office/drawing/2014/main" id="{1D414FFE-679A-4043-3FEE-64FA4A557B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01BBD7-3DCB-E82A-E812-2C747E3036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760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97433-BFB2-5FF4-DF28-67515476A16F}"/>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3" name="Footer Placeholder 2">
            <a:extLst>
              <a:ext uri="{FF2B5EF4-FFF2-40B4-BE49-F238E27FC236}">
                <a16:creationId xmlns:a16="http://schemas.microsoft.com/office/drawing/2014/main" id="{DD9177E1-4F83-70FE-AA66-291600B9806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A2B0B9-1AAD-9668-706F-2B1FA519D11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90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1205-FC39-7F9E-A1FA-B61066F73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6D908-B07A-D6E8-F3F9-B08B1A6CF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1E257E-0F58-A2E8-F5A9-8E5E4996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66088-E6E6-9E03-2EA7-7EE2559C51C1}"/>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a:extLst>
              <a:ext uri="{FF2B5EF4-FFF2-40B4-BE49-F238E27FC236}">
                <a16:creationId xmlns:a16="http://schemas.microsoft.com/office/drawing/2014/main" id="{0862821A-D5FC-CE13-FCBC-27C62A64B3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2EAB5-046E-2949-A692-D55EF02620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929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62DD-C9B8-7D43-2FFA-26C2A82A6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9DD293-AD5E-450B-213A-0127FFE31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75977-4001-9842-0747-5E465A83D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382B1-CED7-2F08-C7C7-D70BC3D31FA8}"/>
              </a:ext>
            </a:extLst>
          </p:cNvPr>
          <p:cNvSpPr>
            <a:spLocks noGrp="1"/>
          </p:cNvSpPr>
          <p:nvPr>
            <p:ph type="dt" sz="half" idx="10"/>
          </p:nvPr>
        </p:nvSpPr>
        <p:spPr/>
        <p:txBody>
          <a:bodyPr/>
          <a:lstStyle/>
          <a:p>
            <a:fld id="{48A87A34-81AB-432B-8DAE-1953F412C126}" type="datetimeFigureOut">
              <a:rPr lang="en-US" smtClean="0"/>
              <a:t>5/6/2023</a:t>
            </a:fld>
            <a:endParaRPr lang="en-US" dirty="0"/>
          </a:p>
        </p:txBody>
      </p:sp>
      <p:sp>
        <p:nvSpPr>
          <p:cNvPr id="6" name="Footer Placeholder 5">
            <a:extLst>
              <a:ext uri="{FF2B5EF4-FFF2-40B4-BE49-F238E27FC236}">
                <a16:creationId xmlns:a16="http://schemas.microsoft.com/office/drawing/2014/main" id="{22E234BB-C9BB-2071-C36F-0AAABFD923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0C1DA-2916-C7AF-6506-305B635C4B1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29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70A24-7548-5516-81EF-C90D026BE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ACCF1-5B2E-B526-FF73-10094679A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607A1-805B-23CB-7CFC-27E1668F5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5/6/2023</a:t>
            </a:fld>
            <a:endParaRPr lang="en-US" dirty="0"/>
          </a:p>
        </p:txBody>
      </p:sp>
      <p:sp>
        <p:nvSpPr>
          <p:cNvPr id="5" name="Footer Placeholder 4">
            <a:extLst>
              <a:ext uri="{FF2B5EF4-FFF2-40B4-BE49-F238E27FC236}">
                <a16:creationId xmlns:a16="http://schemas.microsoft.com/office/drawing/2014/main" id="{7E3DE4FB-CBED-F652-B6A9-663363D35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E674F0-9E09-1475-A491-702053A7C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45768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unlabuiuc/PyHealth/pull/134" TargetMode="External"/><Relationship Id="rId2" Type="http://schemas.openxmlformats.org/officeDocument/2006/relationships/hyperlink" Target="https://physionet.org/content/mimiciv/1.0/hosp/hcpcsevents.csv.gz" TargetMode="Externa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D5A66F-B83C-24FE-77F9-F3EE623D2568}"/>
              </a:ext>
            </a:extLst>
          </p:cNvPr>
          <p:cNvPicPr>
            <a:picLocks noChangeAspect="1"/>
          </p:cNvPicPr>
          <p:nvPr/>
        </p:nvPicPr>
        <p:blipFill rotWithShape="1">
          <a:blip r:embed="rId2"/>
          <a:srcRect l="32297" t="9091" r="10249"/>
          <a:stretch/>
        </p:blipFill>
        <p:spPr>
          <a:xfrm>
            <a:off x="-2" y="10"/>
            <a:ext cx="8668512" cy="6857990"/>
          </a:xfrm>
          <a:prstGeom prst="rect">
            <a:avLst/>
          </a:prstGeom>
        </p:spPr>
      </p:pic>
      <p:sp>
        <p:nvSpPr>
          <p:cNvPr id="63" name="Rectangle 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5468645" y="1122363"/>
            <a:ext cx="6403315" cy="3204134"/>
          </a:xfrm>
        </p:spPr>
        <p:txBody>
          <a:bodyPr anchor="b">
            <a:normAutofit/>
          </a:bodyPr>
          <a:lstStyle/>
          <a:p>
            <a:pPr algn="l"/>
            <a:r>
              <a:rPr lang="en-US" sz="4800" dirty="0">
                <a:latin typeface="Rockwell" panose="02060603020205020403" pitchFamily="18" charset="0"/>
              </a:rPr>
              <a:t>CS598:Deep Learning for HealthCare</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5610687" y="4872922"/>
            <a:ext cx="6261273" cy="1208141"/>
          </a:xfrm>
        </p:spPr>
        <p:txBody>
          <a:bodyPr>
            <a:normAutofit fontScale="92500" lnSpcReduction="20000"/>
          </a:bodyPr>
          <a:lstStyle/>
          <a:p>
            <a:pPr algn="l"/>
            <a:r>
              <a:rPr lang="en-US" sz="2600" dirty="0">
                <a:latin typeface="Tahoma" panose="020B0604030504040204" pitchFamily="34" charset="0"/>
                <a:ea typeface="Tahoma" panose="020B0604030504040204" pitchFamily="34" charset="0"/>
                <a:cs typeface="Tahoma" panose="020B0604030504040204" pitchFamily="34" charset="0"/>
              </a:rPr>
              <a:t>Research Paper Reproduction Project</a:t>
            </a:r>
          </a:p>
          <a:p>
            <a:pPr algn="l"/>
            <a:r>
              <a:rPr lang="en-US" sz="1500" dirty="0">
                <a:latin typeface="Tahoma" panose="020B0604030504040204" pitchFamily="34" charset="0"/>
                <a:ea typeface="Tahoma" panose="020B0604030504040204" pitchFamily="34" charset="0"/>
                <a:cs typeface="Tahoma" panose="020B0604030504040204" pitchFamily="34" charset="0"/>
              </a:rPr>
              <a:t>An Extensive Data Processing Pipeline for MIMIC-IV</a:t>
            </a:r>
          </a:p>
          <a:p>
            <a:pPr algn="l"/>
            <a:endParaRPr lang="en-US" sz="1300" dirty="0">
              <a:latin typeface="Tahoma" panose="020B0604030504040204" pitchFamily="34" charset="0"/>
              <a:ea typeface="Tahoma" panose="020B0604030504040204" pitchFamily="34" charset="0"/>
              <a:cs typeface="Tahoma" panose="020B0604030504040204" pitchFamily="34" charset="0"/>
            </a:endParaRPr>
          </a:p>
          <a:p>
            <a:pPr algn="l"/>
            <a:r>
              <a:rPr lang="en-US" sz="1300" dirty="0">
                <a:latin typeface="Tahoma" panose="020B0604030504040204" pitchFamily="34" charset="0"/>
                <a:ea typeface="Tahoma" panose="020B0604030504040204" pitchFamily="34" charset="0"/>
                <a:cs typeface="Tahoma" panose="020B0604030504040204" pitchFamily="34" charset="0"/>
              </a:rPr>
              <a:t>Nita Agarwal, May 6, 2023</a:t>
            </a:r>
          </a:p>
        </p:txBody>
      </p:sp>
      <p:sp>
        <p:nvSpPr>
          <p:cNvPr id="6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ECD3442-C387-4F61-A5A3-57B3F543C47A}"/>
              </a:ext>
            </a:extLst>
          </p:cNvPr>
          <p:cNvPicPr>
            <a:picLocks noChangeAspect="1"/>
          </p:cNvPicPr>
          <p:nvPr/>
        </p:nvPicPr>
        <p:blipFill>
          <a:blip r:embed="rId3"/>
          <a:stretch>
            <a:fillRect/>
          </a:stretch>
        </p:blipFill>
        <p:spPr>
          <a:xfrm>
            <a:off x="5615218" y="4489144"/>
            <a:ext cx="2914650" cy="152400"/>
          </a:xfrm>
          <a:prstGeom prst="rect">
            <a:avLst/>
          </a:prstGeom>
        </p:spPr>
      </p:pic>
      <p:pic>
        <p:nvPicPr>
          <p:cNvPr id="8" name="Picture 7">
            <a:extLst>
              <a:ext uri="{FF2B5EF4-FFF2-40B4-BE49-F238E27FC236}">
                <a16:creationId xmlns:a16="http://schemas.microsoft.com/office/drawing/2014/main" id="{77E34F8D-0F0F-BC27-87CA-E89DD67106C0}"/>
              </a:ext>
            </a:extLst>
          </p:cNvPr>
          <p:cNvPicPr>
            <a:picLocks noChangeAspect="1"/>
          </p:cNvPicPr>
          <p:nvPr/>
        </p:nvPicPr>
        <p:blipFill>
          <a:blip r:embed="rId4"/>
          <a:stretch>
            <a:fillRect/>
          </a:stretch>
        </p:blipFill>
        <p:spPr>
          <a:xfrm>
            <a:off x="7686675" y="538424"/>
            <a:ext cx="1276350" cy="304800"/>
          </a:xfrm>
          <a:prstGeom prst="rect">
            <a:avLst/>
          </a:prstGeom>
        </p:spPr>
      </p:pic>
    </p:spTree>
    <p:extLst>
      <p:ext uri="{BB962C8B-B14F-4D97-AF65-F5344CB8AC3E}">
        <p14:creationId xmlns:p14="http://schemas.microsoft.com/office/powerpoint/2010/main" val="18193592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AD36-9544-D8E0-79E0-1919A7489F10}"/>
              </a:ext>
            </a:extLst>
          </p:cNvPr>
          <p:cNvSpPr>
            <a:spLocks noGrp="1"/>
          </p:cNvSpPr>
          <p:nvPr>
            <p:ph type="title"/>
          </p:nvPr>
        </p:nvSpPr>
        <p:spPr>
          <a:xfrm>
            <a:off x="572493" y="238539"/>
            <a:ext cx="11018520" cy="1434415"/>
          </a:xfrm>
        </p:spPr>
        <p:txBody>
          <a:bodyPr anchor="b">
            <a:normAutofit/>
          </a:bodyPr>
          <a:lstStyle/>
          <a:p>
            <a:r>
              <a:rPr lang="en-US" sz="5400"/>
              <a:t>General Problem</a:t>
            </a:r>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00761-423A-561C-0E23-180E1C97614C}"/>
              </a:ext>
            </a:extLst>
          </p:cNvPr>
          <p:cNvSpPr>
            <a:spLocks noGrp="1"/>
          </p:cNvSpPr>
          <p:nvPr>
            <p:ph idx="1"/>
          </p:nvPr>
        </p:nvSpPr>
        <p:spPr>
          <a:xfrm>
            <a:off x="572493" y="2071316"/>
            <a:ext cx="6713552" cy="4119172"/>
          </a:xfrm>
        </p:spPr>
        <p:txBody>
          <a:bodyPr anchor="t">
            <a:normAutofit/>
          </a:bodyPr>
          <a:lstStyle/>
          <a:p>
            <a:r>
              <a:rPr lang="en-US" sz="2200" dirty="0"/>
              <a:t>General problem the original paper aims to solves is to fill the gap of a standardized , flexible, customizable data pipeline to extract and pre-process the data available in MIMIC-IV dataset.</a:t>
            </a:r>
          </a:p>
          <a:p>
            <a:r>
              <a:rPr lang="en-US" sz="2200" dirty="0"/>
              <a:t>The existing cohort extraction and pre-processing pipelines are missing the flexibility of letting the user interact and decide as per their need of the type of cohort required or are processing only ICU data( and not the non-ICU data).</a:t>
            </a:r>
          </a:p>
        </p:txBody>
      </p:sp>
      <p:pic>
        <p:nvPicPr>
          <p:cNvPr id="19" name="Picture 18" descr="A picture containing text, blackboard&#10;&#10;Description automatically generated">
            <a:extLst>
              <a:ext uri="{FF2B5EF4-FFF2-40B4-BE49-F238E27FC236}">
                <a16:creationId xmlns:a16="http://schemas.microsoft.com/office/drawing/2014/main" id="{CBD70B95-30DF-592B-6F51-24728A832B29}"/>
              </a:ext>
            </a:extLst>
          </p:cNvPr>
          <p:cNvPicPr>
            <a:picLocks noChangeAspect="1"/>
          </p:cNvPicPr>
          <p:nvPr/>
        </p:nvPicPr>
        <p:blipFill rotWithShape="1">
          <a:blip r:embed="rId2"/>
          <a:srcRect l="20066" r="7780"/>
          <a:stretch/>
        </p:blipFill>
        <p:spPr>
          <a:xfrm>
            <a:off x="7675658" y="2093976"/>
            <a:ext cx="3941064" cy="4096512"/>
          </a:xfrm>
          <a:prstGeom prst="rect">
            <a:avLst/>
          </a:prstGeom>
        </p:spPr>
      </p:pic>
    </p:spTree>
    <p:extLst>
      <p:ext uri="{BB962C8B-B14F-4D97-AF65-F5344CB8AC3E}">
        <p14:creationId xmlns:p14="http://schemas.microsoft.com/office/powerpoint/2010/main" val="152837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AD36-9544-D8E0-79E0-1919A7489F10}"/>
              </a:ext>
            </a:extLst>
          </p:cNvPr>
          <p:cNvSpPr>
            <a:spLocks noGrp="1"/>
          </p:cNvSpPr>
          <p:nvPr>
            <p:ph type="title"/>
          </p:nvPr>
        </p:nvSpPr>
        <p:spPr>
          <a:xfrm>
            <a:off x="572493" y="238539"/>
            <a:ext cx="11018520" cy="1434415"/>
          </a:xfrm>
        </p:spPr>
        <p:txBody>
          <a:bodyPr anchor="b">
            <a:normAutofit/>
          </a:bodyPr>
          <a:lstStyle/>
          <a:p>
            <a:r>
              <a:rPr lang="en-US" sz="5400" dirty="0"/>
              <a:t>Approach taken in paper</a:t>
            </a:r>
          </a:p>
        </p:txBody>
      </p:sp>
      <p:sp>
        <p:nvSpPr>
          <p:cNvPr id="9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00761-423A-561C-0E23-180E1C97614C}"/>
              </a:ext>
            </a:extLst>
          </p:cNvPr>
          <p:cNvSpPr>
            <a:spLocks noGrp="1"/>
          </p:cNvSpPr>
          <p:nvPr>
            <p:ph idx="1"/>
          </p:nvPr>
        </p:nvSpPr>
        <p:spPr>
          <a:xfrm>
            <a:off x="572493" y="2071316"/>
            <a:ext cx="6713552" cy="4119172"/>
          </a:xfrm>
        </p:spPr>
        <p:txBody>
          <a:bodyPr anchor="t">
            <a:normAutofit/>
          </a:bodyPr>
          <a:lstStyle/>
          <a:p>
            <a:r>
              <a:rPr lang="en-US" sz="1800" dirty="0"/>
              <a:t>To Provide a configurable framework for data extraction, cleaning and pre-processing pipeline which is extendible, flexible, processes both ICU and non-ICU data. </a:t>
            </a:r>
          </a:p>
          <a:p>
            <a:r>
              <a:rPr lang="en-US" sz="1800" b="1" dirty="0"/>
              <a:t>Data Extraction</a:t>
            </a:r>
            <a:r>
              <a:rPr lang="en-US" sz="1800" dirty="0"/>
              <a:t> unit takes user input for version , type of data(ICU/non-ICU), specific cohort condition (ex. disease) and feature extraction It then extracts and stores the generated cohort in form of csv files. </a:t>
            </a:r>
          </a:p>
          <a:p>
            <a:r>
              <a:rPr lang="en-US" sz="1800" b="1" dirty="0"/>
              <a:t>Data Preprocessing</a:t>
            </a:r>
            <a:r>
              <a:rPr lang="en-US" sz="1800" dirty="0"/>
              <a:t> unit clinically groups the data, selects the features, cleans the raw data by removing outliers, impute missing entries and also generate time-series dataset by binning the sequential data into time intervals as per user's preference. </a:t>
            </a:r>
          </a:p>
          <a:p>
            <a:r>
              <a:rPr lang="en-US" sz="1800" dirty="0"/>
              <a:t>The pipeline also includes two optional parts for </a:t>
            </a:r>
            <a:r>
              <a:rPr lang="en-US" sz="1800" b="1" dirty="0"/>
              <a:t>modeling</a:t>
            </a:r>
            <a:r>
              <a:rPr lang="en-US" sz="1800" dirty="0"/>
              <a:t> and </a:t>
            </a:r>
            <a:r>
              <a:rPr lang="en-US" sz="1800" b="1" dirty="0"/>
              <a:t>evaluation</a:t>
            </a:r>
            <a:r>
              <a:rPr lang="en-US" sz="1800" dirty="0"/>
              <a:t>. Users can construct a model to train for a prediction task and use performance metrics for study comparisons.</a:t>
            </a:r>
          </a:p>
        </p:txBody>
      </p:sp>
      <p:pic>
        <p:nvPicPr>
          <p:cNvPr id="9" name="Picture 8">
            <a:extLst>
              <a:ext uri="{FF2B5EF4-FFF2-40B4-BE49-F238E27FC236}">
                <a16:creationId xmlns:a16="http://schemas.microsoft.com/office/drawing/2014/main" id="{B599F5AD-8447-0348-B503-7B752A3D203B}"/>
              </a:ext>
            </a:extLst>
          </p:cNvPr>
          <p:cNvPicPr>
            <a:picLocks noChangeAspect="1"/>
          </p:cNvPicPr>
          <p:nvPr/>
        </p:nvPicPr>
        <p:blipFill>
          <a:blip r:embed="rId2"/>
          <a:stretch>
            <a:fillRect/>
          </a:stretch>
        </p:blipFill>
        <p:spPr>
          <a:xfrm>
            <a:off x="7568977" y="1786609"/>
            <a:ext cx="4050530" cy="4832852"/>
          </a:xfrm>
          <a:prstGeom prst="rect">
            <a:avLst/>
          </a:prstGeom>
        </p:spPr>
      </p:pic>
    </p:spTree>
    <p:extLst>
      <p:ext uri="{BB962C8B-B14F-4D97-AF65-F5344CB8AC3E}">
        <p14:creationId xmlns:p14="http://schemas.microsoft.com/office/powerpoint/2010/main" val="303528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AD36-9544-D8E0-79E0-1919A7489F10}"/>
              </a:ext>
            </a:extLst>
          </p:cNvPr>
          <p:cNvSpPr>
            <a:spLocks noGrp="1"/>
          </p:cNvSpPr>
          <p:nvPr>
            <p:ph type="title"/>
          </p:nvPr>
        </p:nvSpPr>
        <p:spPr>
          <a:xfrm>
            <a:off x="572493" y="238539"/>
            <a:ext cx="11018520" cy="1434415"/>
          </a:xfrm>
        </p:spPr>
        <p:txBody>
          <a:bodyPr anchor="b">
            <a:normAutofit/>
          </a:bodyPr>
          <a:lstStyle/>
          <a:p>
            <a:r>
              <a:rPr lang="en-US" sz="5400" dirty="0"/>
              <a:t>Reproduction Attempts</a:t>
            </a:r>
          </a:p>
        </p:txBody>
      </p:sp>
      <p:sp>
        <p:nvSpPr>
          <p:cNvPr id="9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00761-423A-561C-0E23-180E1C97614C}"/>
              </a:ext>
            </a:extLst>
          </p:cNvPr>
          <p:cNvSpPr>
            <a:spLocks noGrp="1"/>
          </p:cNvSpPr>
          <p:nvPr>
            <p:ph idx="1"/>
          </p:nvPr>
        </p:nvSpPr>
        <p:spPr>
          <a:xfrm>
            <a:off x="572493" y="2071315"/>
            <a:ext cx="6352090" cy="4548145"/>
          </a:xfrm>
        </p:spPr>
        <p:txBody>
          <a:bodyPr anchor="t">
            <a:normAutofit fontScale="92500" lnSpcReduction="10000"/>
          </a:bodyPr>
          <a:lstStyle/>
          <a:p>
            <a:pPr>
              <a:buFont typeface="Wingdings" panose="05000000000000000000" pitchFamily="2" charset="2"/>
              <a:buChar char="ü"/>
            </a:pPr>
            <a:r>
              <a:rPr lang="en-US" sz="2200" b="1" dirty="0"/>
              <a:t>Hypothesis 1:</a:t>
            </a:r>
            <a:r>
              <a:rPr lang="en-US" sz="2200" dirty="0"/>
              <a:t> Pipeline can extract cohort features from MIMIC-IV based on user input of feature and on specific condition of the disease chosen by the user.</a:t>
            </a:r>
          </a:p>
          <a:p>
            <a:pPr>
              <a:buFont typeface="Wingdings" panose="05000000000000000000" pitchFamily="2" charset="2"/>
              <a:buChar char="ü"/>
            </a:pPr>
            <a:r>
              <a:rPr lang="en-US" sz="2200" b="1" dirty="0"/>
              <a:t>Hypothesis 2: </a:t>
            </a:r>
            <a:r>
              <a:rPr lang="en-US" sz="2200" dirty="0"/>
              <a:t>Pipeline can extract cohort for prediction task of mortality in ICU patients.</a:t>
            </a:r>
          </a:p>
          <a:p>
            <a:pPr>
              <a:buFont typeface="Wingdings" panose="05000000000000000000" pitchFamily="2" charset="2"/>
              <a:buChar char="ü"/>
            </a:pPr>
            <a:r>
              <a:rPr lang="en-US" sz="2200" b="1" dirty="0"/>
              <a:t>Hypothesis 3:</a:t>
            </a:r>
            <a:r>
              <a:rPr lang="en-US" sz="2200" dirty="0"/>
              <a:t> Pipeline can pre-process cohort from MIMIC-IV dataset for clinical grouping  and conversion based on user input along with providing summary of the resultant cohort.</a:t>
            </a:r>
          </a:p>
          <a:p>
            <a:pPr>
              <a:buFont typeface="Wingdings" panose="05000000000000000000" pitchFamily="2" charset="2"/>
              <a:buChar char="ü"/>
            </a:pPr>
            <a:r>
              <a:rPr lang="en-US" sz="2200" b="1" dirty="0"/>
              <a:t>Hypothesis 4:</a:t>
            </a:r>
            <a:r>
              <a:rPr lang="en-US" sz="2200" dirty="0"/>
              <a:t> Pipeline can pre-process cohort for outlier imputation, and selection of feature based on user inputs.</a:t>
            </a:r>
          </a:p>
          <a:p>
            <a:pPr>
              <a:buFont typeface="Wingdings" panose="05000000000000000000" pitchFamily="2" charset="2"/>
              <a:buChar char="ü"/>
            </a:pPr>
            <a:r>
              <a:rPr lang="en-US" sz="2200" b="1" dirty="0"/>
              <a:t>Hypothesis 5:</a:t>
            </a:r>
            <a:r>
              <a:rPr lang="en-US" sz="2200" dirty="0"/>
              <a:t> Pipeline can pre-process cohort by binning the sequential data into time intervals based on the timeseries length according to user inputs.</a:t>
            </a:r>
          </a:p>
          <a:p>
            <a:pPr marL="0" indent="0">
              <a:buNone/>
            </a:pPr>
            <a:r>
              <a:rPr lang="en-US" sz="1000" dirty="0"/>
              <a:t>          **Testing done on MIMIC-IV dataset V1.0</a:t>
            </a:r>
          </a:p>
        </p:txBody>
      </p:sp>
      <p:pic>
        <p:nvPicPr>
          <p:cNvPr id="5" name="Picture 4">
            <a:extLst>
              <a:ext uri="{FF2B5EF4-FFF2-40B4-BE49-F238E27FC236}">
                <a16:creationId xmlns:a16="http://schemas.microsoft.com/office/drawing/2014/main" id="{4D5BB9DD-016D-7012-77DD-A2B367BF45EB}"/>
              </a:ext>
            </a:extLst>
          </p:cNvPr>
          <p:cNvPicPr>
            <a:picLocks noChangeAspect="1"/>
          </p:cNvPicPr>
          <p:nvPr/>
        </p:nvPicPr>
        <p:blipFill>
          <a:blip r:embed="rId2"/>
          <a:stretch>
            <a:fillRect/>
          </a:stretch>
        </p:blipFill>
        <p:spPr>
          <a:xfrm>
            <a:off x="7015152" y="1841772"/>
            <a:ext cx="4604355" cy="4822351"/>
          </a:xfrm>
          <a:prstGeom prst="rect">
            <a:avLst/>
          </a:prstGeom>
        </p:spPr>
      </p:pic>
    </p:spTree>
    <p:extLst>
      <p:ext uri="{BB962C8B-B14F-4D97-AF65-F5344CB8AC3E}">
        <p14:creationId xmlns:p14="http://schemas.microsoft.com/office/powerpoint/2010/main" val="297236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AD36-9544-D8E0-79E0-1919A7489F10}"/>
              </a:ext>
            </a:extLst>
          </p:cNvPr>
          <p:cNvSpPr>
            <a:spLocks noGrp="1"/>
          </p:cNvSpPr>
          <p:nvPr>
            <p:ph type="title"/>
          </p:nvPr>
        </p:nvSpPr>
        <p:spPr>
          <a:xfrm>
            <a:off x="572493" y="238539"/>
            <a:ext cx="11018520" cy="1434415"/>
          </a:xfrm>
        </p:spPr>
        <p:txBody>
          <a:bodyPr anchor="b">
            <a:normAutofit/>
          </a:bodyPr>
          <a:lstStyle/>
          <a:p>
            <a:r>
              <a:rPr lang="en-US" sz="5400" dirty="0"/>
              <a:t>Ablation </a:t>
            </a:r>
          </a:p>
        </p:txBody>
      </p:sp>
      <p:sp>
        <p:nvSpPr>
          <p:cNvPr id="9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00761-423A-561C-0E23-180E1C97614C}"/>
              </a:ext>
            </a:extLst>
          </p:cNvPr>
          <p:cNvSpPr>
            <a:spLocks noGrp="1"/>
          </p:cNvSpPr>
          <p:nvPr>
            <p:ph idx="1"/>
          </p:nvPr>
        </p:nvSpPr>
        <p:spPr>
          <a:xfrm>
            <a:off x="572492" y="1884884"/>
            <a:ext cx="10293776" cy="663588"/>
          </a:xfrm>
        </p:spPr>
        <p:txBody>
          <a:bodyPr anchor="t">
            <a:normAutofit fontScale="77500" lnSpcReduction="20000"/>
          </a:bodyPr>
          <a:lstStyle/>
          <a:p>
            <a:pPr marL="0" indent="0">
              <a:buNone/>
            </a:pPr>
            <a:r>
              <a:rPr lang="en-US" sz="2200" dirty="0"/>
              <a:t>The current data pipeline seems to be executed in steps one after the other. If the environment is restarted, the data extracted by the pipeline in last cycle cannot be used this time for further processing . In this case the pipeline must be again started from step 1 and extract the already extracted files again instead of reusing them	</a:t>
            </a:r>
          </a:p>
          <a:p>
            <a:endParaRPr lang="en-US" sz="2200" dirty="0"/>
          </a:p>
          <a:p>
            <a:pPr marL="0" indent="0">
              <a:buNone/>
            </a:pPr>
            <a:endParaRPr lang="en-US" sz="2200" dirty="0"/>
          </a:p>
        </p:txBody>
      </p:sp>
      <p:pic>
        <p:nvPicPr>
          <p:cNvPr id="10" name="Picture 9">
            <a:extLst>
              <a:ext uri="{FF2B5EF4-FFF2-40B4-BE49-F238E27FC236}">
                <a16:creationId xmlns:a16="http://schemas.microsoft.com/office/drawing/2014/main" id="{C76F7C34-3497-9331-E120-D84A4C559991}"/>
              </a:ext>
            </a:extLst>
          </p:cNvPr>
          <p:cNvPicPr>
            <a:picLocks noChangeAspect="1"/>
          </p:cNvPicPr>
          <p:nvPr/>
        </p:nvPicPr>
        <p:blipFill>
          <a:blip r:embed="rId2"/>
          <a:stretch>
            <a:fillRect/>
          </a:stretch>
        </p:blipFill>
        <p:spPr>
          <a:xfrm>
            <a:off x="1614937" y="2548472"/>
            <a:ext cx="8603261" cy="1212119"/>
          </a:xfrm>
          <a:prstGeom prst="rect">
            <a:avLst/>
          </a:prstGeom>
        </p:spPr>
      </p:pic>
      <p:pic>
        <p:nvPicPr>
          <p:cNvPr id="12" name="Picture 11">
            <a:extLst>
              <a:ext uri="{FF2B5EF4-FFF2-40B4-BE49-F238E27FC236}">
                <a16:creationId xmlns:a16="http://schemas.microsoft.com/office/drawing/2014/main" id="{B269A162-CB7D-B0C1-AB55-A38D36D1596E}"/>
              </a:ext>
            </a:extLst>
          </p:cNvPr>
          <p:cNvPicPr>
            <a:picLocks noChangeAspect="1"/>
          </p:cNvPicPr>
          <p:nvPr/>
        </p:nvPicPr>
        <p:blipFill>
          <a:blip r:embed="rId3"/>
          <a:stretch>
            <a:fillRect/>
          </a:stretch>
        </p:blipFill>
        <p:spPr>
          <a:xfrm>
            <a:off x="1748626" y="4874531"/>
            <a:ext cx="8549471" cy="1766264"/>
          </a:xfrm>
          <a:prstGeom prst="rect">
            <a:avLst/>
          </a:prstGeom>
        </p:spPr>
      </p:pic>
      <p:sp>
        <p:nvSpPr>
          <p:cNvPr id="14" name="Content Placeholder 2">
            <a:extLst>
              <a:ext uri="{FF2B5EF4-FFF2-40B4-BE49-F238E27FC236}">
                <a16:creationId xmlns:a16="http://schemas.microsoft.com/office/drawing/2014/main" id="{B5753398-FD05-B904-4B5F-5D3E195EAC31}"/>
              </a:ext>
            </a:extLst>
          </p:cNvPr>
          <p:cNvSpPr txBox="1">
            <a:spLocks/>
          </p:cNvSpPr>
          <p:nvPr/>
        </p:nvSpPr>
        <p:spPr>
          <a:xfrm>
            <a:off x="724892" y="4025891"/>
            <a:ext cx="10293776" cy="663588"/>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I have successfully added the code to provide user with a flexibility to choose to start the processing from the already extracted intermediate cohort. This will skip few of the steps in the extraction pipeline thereby taking less processing time to reach to later steps.</a:t>
            </a:r>
          </a:p>
          <a:p>
            <a:pPr marL="0" indent="0">
              <a:buFont typeface="Arial" panose="020B0604020202020204" pitchFamily="34" charset="0"/>
              <a:buNone/>
            </a:pPr>
            <a:endParaRPr lang="en-US" sz="2200" dirty="0"/>
          </a:p>
        </p:txBody>
      </p:sp>
    </p:spTree>
    <p:extLst>
      <p:ext uri="{BB962C8B-B14F-4D97-AF65-F5344CB8AC3E}">
        <p14:creationId xmlns:p14="http://schemas.microsoft.com/office/powerpoint/2010/main" val="27496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0AD36-9544-D8E0-79E0-1919A7489F10}"/>
              </a:ext>
            </a:extLst>
          </p:cNvPr>
          <p:cNvSpPr>
            <a:spLocks noGrp="1"/>
          </p:cNvSpPr>
          <p:nvPr>
            <p:ph type="title"/>
          </p:nvPr>
        </p:nvSpPr>
        <p:spPr>
          <a:xfrm>
            <a:off x="572493" y="209964"/>
            <a:ext cx="11018520" cy="1434415"/>
          </a:xfrm>
        </p:spPr>
        <p:txBody>
          <a:bodyPr anchor="b">
            <a:normAutofit/>
          </a:bodyPr>
          <a:lstStyle/>
          <a:p>
            <a:r>
              <a:rPr lang="en-US" sz="5400" dirty="0"/>
              <a:t>Enhancements </a:t>
            </a:r>
          </a:p>
        </p:txBody>
      </p:sp>
      <p:sp>
        <p:nvSpPr>
          <p:cNvPr id="9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00761-423A-561C-0E23-180E1C97614C}"/>
              </a:ext>
            </a:extLst>
          </p:cNvPr>
          <p:cNvSpPr>
            <a:spLocks noGrp="1"/>
          </p:cNvSpPr>
          <p:nvPr>
            <p:ph idx="1"/>
          </p:nvPr>
        </p:nvSpPr>
        <p:spPr>
          <a:xfrm>
            <a:off x="572493" y="2071316"/>
            <a:ext cx="6713552" cy="4119172"/>
          </a:xfrm>
        </p:spPr>
        <p:txBody>
          <a:bodyPr anchor="t">
            <a:normAutofit/>
          </a:bodyPr>
          <a:lstStyle/>
          <a:p>
            <a:r>
              <a:rPr lang="en-US" sz="2200" dirty="0"/>
              <a:t>I have successfully added feature extraction logic for HCPCS events. The code works for both 1.0 and 2.0 version of MIMIC-IV data. </a:t>
            </a:r>
            <a:r>
              <a:rPr lang="en-US" sz="2200" dirty="0">
                <a:hlinkClick r:id="rId2"/>
              </a:rPr>
              <a:t>https://physionet.org/content/mimiciv/1.0/hosp/hcpcsevents.csv.gz</a:t>
            </a:r>
            <a:endParaRPr lang="en-US" sz="2200" dirty="0"/>
          </a:p>
          <a:p>
            <a:r>
              <a:rPr lang="en-US" sz="2200" dirty="0"/>
              <a:t>I have added code for taking user inputs for extracting data for additional disease such as Cancer</a:t>
            </a:r>
          </a:p>
          <a:p>
            <a:r>
              <a:rPr lang="en-US" sz="2200" b="1" dirty="0"/>
              <a:t>[Bonus initiative] </a:t>
            </a:r>
            <a:r>
              <a:rPr lang="en-US" sz="2200" dirty="0"/>
              <a:t>I was able to successfully contribute by adding HCPCS feature to PyHealth mimic4.py. Approved PR </a:t>
            </a:r>
            <a:r>
              <a:rPr lang="en-US" sz="2200" dirty="0">
                <a:hlinkClick r:id="rId3"/>
              </a:rPr>
              <a:t>https://github.com/sunlabuiuc/PyHealth/pull/134</a:t>
            </a:r>
            <a:endParaRPr lang="en-US" sz="2200" dirty="0"/>
          </a:p>
          <a:p>
            <a:endParaRPr lang="en-US" sz="2200" dirty="0"/>
          </a:p>
        </p:txBody>
      </p:sp>
      <p:pic>
        <p:nvPicPr>
          <p:cNvPr id="7" name="Picture 6">
            <a:extLst>
              <a:ext uri="{FF2B5EF4-FFF2-40B4-BE49-F238E27FC236}">
                <a16:creationId xmlns:a16="http://schemas.microsoft.com/office/drawing/2014/main" id="{326E4F73-1B01-697A-F822-68F6160E9CF2}"/>
              </a:ext>
            </a:extLst>
          </p:cNvPr>
          <p:cNvPicPr>
            <a:picLocks noChangeAspect="1"/>
          </p:cNvPicPr>
          <p:nvPr/>
        </p:nvPicPr>
        <p:blipFill>
          <a:blip r:embed="rId4"/>
          <a:stretch>
            <a:fillRect/>
          </a:stretch>
        </p:blipFill>
        <p:spPr>
          <a:xfrm>
            <a:off x="7483573" y="4594652"/>
            <a:ext cx="4059659" cy="1761226"/>
          </a:xfrm>
          <a:prstGeom prst="rect">
            <a:avLst/>
          </a:prstGeom>
        </p:spPr>
      </p:pic>
      <p:pic>
        <p:nvPicPr>
          <p:cNvPr id="4" name="Picture 3" descr="Table">
            <a:extLst>
              <a:ext uri="{FF2B5EF4-FFF2-40B4-BE49-F238E27FC236}">
                <a16:creationId xmlns:a16="http://schemas.microsoft.com/office/drawing/2014/main" id="{45062366-42E2-9554-9657-B110D43C5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354" y="1741654"/>
            <a:ext cx="4059617" cy="2537261"/>
          </a:xfrm>
          <a:prstGeom prst="rect">
            <a:avLst/>
          </a:prstGeom>
          <a:noFill/>
        </p:spPr>
      </p:pic>
    </p:spTree>
    <p:extLst>
      <p:ext uri="{BB962C8B-B14F-4D97-AF65-F5344CB8AC3E}">
        <p14:creationId xmlns:p14="http://schemas.microsoft.com/office/powerpoint/2010/main" val="240909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1185</TotalTime>
  <Words>578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Rockwell</vt:lpstr>
      <vt:lpstr>Tahoma</vt:lpstr>
      <vt:lpstr>Wingdings</vt:lpstr>
      <vt:lpstr>Office Theme</vt:lpstr>
      <vt:lpstr>CS598:Deep Learning for HealthCare</vt:lpstr>
      <vt:lpstr>General Problem</vt:lpstr>
      <vt:lpstr>Approach taken in paper</vt:lpstr>
      <vt:lpstr>Reproduction Attempts</vt:lpstr>
      <vt:lpstr>Ablation </vt:lpstr>
      <vt:lpstr>Enhancements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&lt;DL4H&gt;</dc:title>
  <dc:creator>Nita Agarwal</dc:creator>
  <cp:lastModifiedBy>Nita Agarwal</cp:lastModifiedBy>
  <cp:revision>25</cp:revision>
  <dcterms:created xsi:type="dcterms:W3CDTF">2023-04-19T16:08:37Z</dcterms:created>
  <dcterms:modified xsi:type="dcterms:W3CDTF">2023-05-06T22:53:26Z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