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Black"/>
      <p:bold r:id="rId18"/>
      <p:boldItalic r:id="rId19"/>
    </p:embeddedFont>
    <p:embeddedFont>
      <p:font typeface="Roboto Thin"/>
      <p:regular r:id="rId20"/>
      <p:bold r:id="rId21"/>
      <p:italic r:id="rId22"/>
      <p:boldItalic r:id="rId23"/>
    </p:embeddedFont>
    <p:embeddedFont>
      <p:font typeface="Roboto"/>
      <p:regular r:id="rId24"/>
      <p:bold r:id="rId25"/>
      <p:italic r:id="rId26"/>
      <p:boldItalic r:id="rId27"/>
    </p:embeddedFont>
    <p:embeddedFont>
      <p:font typeface="Didact Gothic"/>
      <p:regular r:id="rId28"/>
    </p:embeddedFont>
    <p:embeddedFont>
      <p:font typeface="Roboto Light"/>
      <p:regular r:id="rId29"/>
      <p:bold r:id="rId30"/>
      <p:italic r:id="rId31"/>
      <p:boldItalic r:id="rId32"/>
    </p:embeddedFont>
    <p:embeddedFont>
      <p:font typeface="Bree Serif"/>
      <p:regular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jjxUq1VVggEW2muyXK4Z1z6I5T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idactGothic-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italic.fntdata"/><Relationship Id="rId30" Type="http://schemas.openxmlformats.org/officeDocument/2006/relationships/font" Target="fonts/RobotoLight-bold.fntdata"/><Relationship Id="rId11" Type="http://schemas.openxmlformats.org/officeDocument/2006/relationships/slide" Target="slides/slide7.xml"/><Relationship Id="rId33" Type="http://schemas.openxmlformats.org/officeDocument/2006/relationships/font" Target="fonts/BreeSerif-regular.fntdata"/><Relationship Id="rId10" Type="http://schemas.openxmlformats.org/officeDocument/2006/relationships/slide" Target="slides/slide6.xml"/><Relationship Id="rId32" Type="http://schemas.openxmlformats.org/officeDocument/2006/relationships/font" Target="fonts/RobotoLight-boldItalic.fntdata"/><Relationship Id="rId13" Type="http://schemas.openxmlformats.org/officeDocument/2006/relationships/slide" Target="slides/slide9.xml"/><Relationship Id="rId35" Type="http://schemas.openxmlformats.org/officeDocument/2006/relationships/font" Target="fonts/RobotoMono-bold.fntdata"/><Relationship Id="rId12" Type="http://schemas.openxmlformats.org/officeDocument/2006/relationships/slide" Target="slides/slide8.xml"/><Relationship Id="rId34" Type="http://schemas.openxmlformats.org/officeDocument/2006/relationships/font" Target="fonts/RobotoMono-regular.fntdata"/><Relationship Id="rId15" Type="http://schemas.openxmlformats.org/officeDocument/2006/relationships/slide" Target="slides/slide11.xml"/><Relationship Id="rId37" Type="http://schemas.openxmlformats.org/officeDocument/2006/relationships/font" Target="fonts/RobotoMono-boldItalic.fntdata"/><Relationship Id="rId14" Type="http://schemas.openxmlformats.org/officeDocument/2006/relationships/slide" Target="slides/slide10.xml"/><Relationship Id="rId36" Type="http://schemas.openxmlformats.org/officeDocument/2006/relationships/font" Target="fonts/RobotoMono-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15eacdc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1115eacdc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15eacdc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1115eacdc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15eacd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1115eacdc4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115eacdc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1115eacdc4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08150b0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108150b07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150b07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108150b074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b94c6ad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10fb94c6ad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15eacd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11115eacdc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115eacd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1115eacdc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Setup, Variabile, Tipuri de date</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1115eacdc4_0_1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Operatori logici</a:t>
            </a:r>
            <a:endParaRPr b="1">
              <a:solidFill>
                <a:schemeClr val="lt2"/>
              </a:solidFill>
              <a:latin typeface="Roboto"/>
              <a:ea typeface="Roboto"/>
              <a:cs typeface="Roboto"/>
              <a:sym typeface="Roboto"/>
            </a:endParaRPr>
          </a:p>
        </p:txBody>
      </p:sp>
      <p:cxnSp>
        <p:nvCxnSpPr>
          <p:cNvPr id="264" name="Google Shape;264;g11115eacdc4_0_1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65" name="Google Shape;265;g11115eacdc4_0_15"/>
          <p:cNvPicPr preferRelativeResize="0"/>
          <p:nvPr/>
        </p:nvPicPr>
        <p:blipFill>
          <a:blip r:embed="rId3">
            <a:alphaModFix/>
          </a:blip>
          <a:stretch>
            <a:fillRect/>
          </a:stretch>
        </p:blipFill>
        <p:spPr>
          <a:xfrm>
            <a:off x="202850" y="1706125"/>
            <a:ext cx="8839199" cy="15527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1115eacdc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if… </a:t>
            </a:r>
            <a:endParaRPr b="1">
              <a:solidFill>
                <a:schemeClr val="lt2"/>
              </a:solidFill>
              <a:latin typeface="Roboto"/>
              <a:ea typeface="Roboto"/>
              <a:cs typeface="Roboto"/>
              <a:sym typeface="Roboto"/>
            </a:endParaRPr>
          </a:p>
        </p:txBody>
      </p:sp>
      <p:cxnSp>
        <p:nvCxnSpPr>
          <p:cNvPr id="271" name="Google Shape;271;g11115eacdc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2" name="Google Shape;272;g11115eacdc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In engleza acest principiu se numeste ‘flow control’ - controlam pe unde curge codul</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Un if simplu e ca o usa: daca usa e deschisa (true), se va executa codul din spate. Daca usa (conditia) e inchisa (false), python nu va afla ce e in spatele usii. Pentru Python, acea zona de cod e inaccesibila, nu exista.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Dupa cele : ale unei ramuri, cand apasam ‘Enter’ se vor pune automat 4 spatii sau un TAB</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Acest lucru se numeste indentare. Indentarea are scopul de a-i transmite la python de unde pana unde tine blocul de cod corespunzator acelei conditii. (Sau altfel spus, marcheaza peretii camerei din spatele usii)</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											</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											- e ok logica codului?</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											- gaseste ‘bug-ul’</a:t>
            </a:r>
            <a:endParaRPr b="1" sz="1500">
              <a:solidFill>
                <a:schemeClr val="lt1"/>
              </a:solidFill>
              <a:latin typeface="Roboto"/>
              <a:ea typeface="Roboto"/>
              <a:cs typeface="Roboto"/>
              <a:sym typeface="Roboto"/>
            </a:endParaRPr>
          </a:p>
        </p:txBody>
      </p:sp>
      <p:pic>
        <p:nvPicPr>
          <p:cNvPr id="273" name="Google Shape;273;g11115eacdc4_0_22"/>
          <p:cNvPicPr preferRelativeResize="0"/>
          <p:nvPr/>
        </p:nvPicPr>
        <p:blipFill>
          <a:blip r:embed="rId3">
            <a:alphaModFix/>
          </a:blip>
          <a:stretch>
            <a:fillRect/>
          </a:stretch>
        </p:blipFill>
        <p:spPr>
          <a:xfrm>
            <a:off x="404525" y="3580100"/>
            <a:ext cx="4084545" cy="139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1115eacdc4_0_3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a:t>
            </a:r>
            <a:r>
              <a:rPr lang="en-GB"/>
              <a:t>f… else </a:t>
            </a:r>
            <a:endParaRPr b="1">
              <a:solidFill>
                <a:schemeClr val="lt2"/>
              </a:solidFill>
              <a:latin typeface="Roboto"/>
              <a:ea typeface="Roboto"/>
              <a:cs typeface="Roboto"/>
              <a:sym typeface="Roboto"/>
            </a:endParaRPr>
          </a:p>
        </p:txBody>
      </p:sp>
      <p:cxnSp>
        <p:nvCxnSpPr>
          <p:cNvPr id="279" name="Google Shape;279;g11115eacdc4_0_3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0" name="Google Shape;280;g11115eacdc4_0_30"/>
          <p:cNvSpPr txBox="1"/>
          <p:nvPr/>
        </p:nvSpPr>
        <p:spPr>
          <a:xfrm>
            <a:off x="311700" y="1416500"/>
            <a:ext cx="8520600" cy="1339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Daca (conditie) atunci (executam codul)</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Are tot timpul fix 2 ramuri</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If are conditie urmata de :</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Else nu mai are nevoie de conditie, deoarece inseamna in celalat caz</a:t>
            </a:r>
            <a:endParaRPr b="1" sz="1500">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Ex: Un numar daca nu e par, e automat impar</a:t>
            </a:r>
            <a:endParaRPr b="1" sz="1500">
              <a:solidFill>
                <a:schemeClr val="lt1"/>
              </a:solidFill>
              <a:latin typeface="Roboto"/>
              <a:ea typeface="Roboto"/>
              <a:cs typeface="Roboto"/>
              <a:sym typeface="Roboto"/>
            </a:endParaRPr>
          </a:p>
        </p:txBody>
      </p:sp>
      <p:pic>
        <p:nvPicPr>
          <p:cNvPr id="281" name="Google Shape;281;g11115eacdc4_0_30"/>
          <p:cNvPicPr preferRelativeResize="0"/>
          <p:nvPr/>
        </p:nvPicPr>
        <p:blipFill>
          <a:blip r:embed="rId3">
            <a:alphaModFix/>
          </a:blip>
          <a:stretch>
            <a:fillRect/>
          </a:stretch>
        </p:blipFill>
        <p:spPr>
          <a:xfrm>
            <a:off x="992825" y="2862225"/>
            <a:ext cx="5162815" cy="208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1115eacdc4_0_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a:t>
            </a:r>
            <a:r>
              <a:rPr lang="en-GB"/>
              <a:t>f… else if… else </a:t>
            </a:r>
            <a:endParaRPr b="1">
              <a:solidFill>
                <a:schemeClr val="lt2"/>
              </a:solidFill>
              <a:latin typeface="Roboto"/>
              <a:ea typeface="Roboto"/>
              <a:cs typeface="Roboto"/>
              <a:sym typeface="Roboto"/>
            </a:endParaRPr>
          </a:p>
        </p:txBody>
      </p:sp>
      <p:cxnSp>
        <p:nvCxnSpPr>
          <p:cNvPr id="287" name="Google Shape;287;g11115eacdc4_0_3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8" name="Google Shape;288;g11115eacdc4_0_37"/>
          <p:cNvSpPr txBox="1"/>
          <p:nvPr/>
        </p:nvSpPr>
        <p:spPr>
          <a:xfrm>
            <a:off x="311700" y="1416500"/>
            <a:ext cx="8520600" cy="1339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foloseste cand avem mai mult de 2 situatii posibile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Conditiile se evalueaza de sus in jos</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Se executa codul aferent primei conditii adevarate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Dupa ce s-a gasit cu true, nu se mai verifica ce a mai ramas mai jos</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sp>
        <p:nvSpPr>
          <p:cNvPr id="289" name="Google Shape;289;g11115eacdc4_0_37"/>
          <p:cNvSpPr txBox="1"/>
          <p:nvPr/>
        </p:nvSpPr>
        <p:spPr>
          <a:xfrm>
            <a:off x="3817450" y="2720325"/>
            <a:ext cx="5536800" cy="1569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Un singur if la inceput</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Oricate elif-uri sunt necesare</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Un singur else la final</a:t>
            </a:r>
            <a:endParaRPr b="1" sz="1500">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Daca nu gaseste nici un true mai sus, </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b="1" lang="en-GB" sz="1500">
                <a:solidFill>
                  <a:schemeClr val="lt1"/>
                </a:solidFill>
                <a:latin typeface="Roboto"/>
                <a:ea typeface="Roboto"/>
                <a:cs typeface="Roboto"/>
                <a:sym typeface="Roboto"/>
              </a:rPr>
              <a:t>          else se va executa automat (e ca un default)</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p:txBody>
      </p:sp>
      <p:pic>
        <p:nvPicPr>
          <p:cNvPr id="290" name="Google Shape;290;g11115eacdc4_0_37"/>
          <p:cNvPicPr preferRelativeResize="0"/>
          <p:nvPr/>
        </p:nvPicPr>
        <p:blipFill>
          <a:blip r:embed="rId3">
            <a:alphaModFix/>
          </a:blip>
          <a:stretch>
            <a:fillRect/>
          </a:stretch>
        </p:blipFill>
        <p:spPr>
          <a:xfrm>
            <a:off x="270075" y="2840850"/>
            <a:ext cx="3512650" cy="18977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15" name="Google Shape;215;g1108150b074_0_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10"/>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prezenta.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cadrul acestuia ne vom asuma si notiunile invatate. Nu trecem mai departe pana nu isi asuma toti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adauga in Folderul grupei, veti face fiecare folder cu numele voastru. Veti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vor fi impartite in 2 categorii.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Obligatorii (se pot face doar cu notiunile invatate la clasa)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Optionale (acestea vor fi mai advanced si necesita poate extra research).  Acest lucru ii va motiva si pe cei care au mai mult timp si le place sa se aventureze prin task-uri mai dificile.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ma intrerupeti oricand aveti intrebari. Doar asa imi pot da seama unde trebuie sa mai insist cu explicatii/exemple.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rog sa intrati cu 3 minute mai devreme in caz ca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nu puteti intra, sau daca intarziati, anuntati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10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10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Effect filter="fade" transition="in">
                                      <p:cBhvr>
                                        <p:cTn dur="1000"/>
                                        <p:tgtEl>
                                          <p:spTgt spid="2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08150b074_0_1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22" name="Google Shape;222;g1108150b074_0_1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108150b074_0_16"/>
          <p:cNvSpPr txBox="1"/>
          <p:nvPr/>
        </p:nvSpPr>
        <p:spPr>
          <a:xfrm>
            <a:off x="311700" y="14165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Pana la final TOTI* veti avea: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solide despre bazele programarii in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mai avansate si extrem de utile despre programarea bazata pe obiecte.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sa identifice elemente si sa scrie test scripts cu ajutorul Selenium</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Proiect final de testare automata a aplicatiilor web.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Acesta va folosi tendintele actuale: metodologia Behavior Driven Development si Page Object Model Design pattern. </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avea capacitatea sa genereze rapoarte HTML (‘living documentation’)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sti de la A la Z acest framework, astfel ca veti avea capacitatea sa continuati sa il dezvoltati post curs acest proiect (pentru orice website doriti).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Notiuni de baza despre API testing. (testarea backend - ce e in spate la un website). </a:t>
            </a:r>
            <a:endParaRPr b="1"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t/>
            </a:r>
            <a:endParaRPr b="1" sz="1500">
              <a:solidFill>
                <a:schemeClr val="l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GB" sz="1500">
                <a:solidFill>
                  <a:schemeClr val="lt1"/>
                </a:solidFill>
                <a:latin typeface="Roboto"/>
                <a:ea typeface="Roboto"/>
                <a:cs typeface="Roboto"/>
                <a:sym typeface="Roboto"/>
              </a:rPr>
              <a:t>* toti cei care sunt activi, implicati, isi fac temele, dedica timp pentru studiu individual si pun intrebari trainerului vor atinge aceste obiective.</a:t>
            </a:r>
            <a:endParaRPr b="1" sz="15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10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10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10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10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10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10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08150b074_0_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29" name="Google Shape;229;g1108150b074_0_2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108150b074_0_22"/>
          <p:cNvSpPr txBox="1"/>
          <p:nvPr/>
        </p:nvSpPr>
        <p:spPr>
          <a:xfrm>
            <a:off x="311700" y="1416500"/>
            <a:ext cx="8520600" cy="29553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overwhelmed de new info.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 / sau canva.com</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13716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7" st="7"/>
                                            </p:txEl>
                                          </p:spTgt>
                                        </p:tgtEl>
                                        <p:attrNameLst>
                                          <p:attrName>style.visibility</p:attrName>
                                        </p:attrNameLst>
                                      </p:cBhvr>
                                      <p:to>
                                        <p:strVal val="visible"/>
                                      </p:to>
                                    </p:set>
                                    <p:animEffect filter="fade" transition="in">
                                      <p:cBhvr>
                                        <p:cTn dur="1000"/>
                                        <p:tgtEl>
                                          <p:spTgt spid="2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8" st="8"/>
                                            </p:txEl>
                                          </p:spTgt>
                                        </p:tgtEl>
                                        <p:attrNameLst>
                                          <p:attrName>style.visibility</p:attrName>
                                        </p:attrNameLst>
                                      </p:cBhvr>
                                      <p:to>
                                        <p:strVal val="visible"/>
                                      </p:to>
                                    </p:set>
                                    <p:animEffect filter="fade" transition="in">
                                      <p:cBhvr>
                                        <p:cTn dur="1000"/>
                                        <p:tgtEl>
                                          <p:spTgt spid="2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9" st="9"/>
                                            </p:txEl>
                                          </p:spTgt>
                                        </p:tgtEl>
                                        <p:attrNameLst>
                                          <p:attrName>style.visibility</p:attrName>
                                        </p:attrNameLst>
                                      </p:cBhvr>
                                      <p:to>
                                        <p:strVal val="visible"/>
                                      </p:to>
                                    </p:set>
                                    <p:animEffect filter="fade" transition="in">
                                      <p:cBhvr>
                                        <p:cTn dur="1000"/>
                                        <p:tgtEl>
                                          <p:spTgt spid="2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2</a:t>
            </a:r>
            <a:endParaRPr b="1">
              <a:solidFill>
                <a:schemeClr val="lt2"/>
              </a:solidFill>
              <a:latin typeface="Roboto"/>
              <a:ea typeface="Roboto"/>
              <a:cs typeface="Roboto"/>
              <a:sym typeface="Roboto"/>
            </a:endParaRPr>
          </a:p>
        </p:txBody>
      </p:sp>
      <p:cxnSp>
        <p:nvCxnSpPr>
          <p:cNvPr id="236" name="Google Shape;236;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7" name="Google Shape;237;g1108150b074_0_28"/>
          <p:cNvSpPr txBox="1"/>
          <p:nvPr/>
        </p:nvSpPr>
        <p:spPr>
          <a:xfrm>
            <a:off x="311700" y="1416500"/>
            <a:ext cx="8520600" cy="2262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Sa cunoastem tipurile principale de operatori</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 atribuire</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Aritmetici</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De comparare</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Logici</a:t>
            </a:r>
            <a:r>
              <a:rPr b="1" i="0" lang="en-GB" sz="1500" u="none" cap="none" strike="noStrike">
                <a:solidFill>
                  <a:schemeClr val="lt1"/>
                </a:solidFill>
                <a:latin typeface="Roboto"/>
                <a:ea typeface="Roboto"/>
                <a:cs typeface="Roboto"/>
                <a:sym typeface="Roboto"/>
              </a:rPr>
              <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Sa intelegem cum se foloseste conditionalul if else (flow control)</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If simplu</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If / else</a:t>
            </a:r>
            <a:endParaRPr b="1" sz="1500">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lang="en-GB" sz="1500">
                <a:solidFill>
                  <a:schemeClr val="lt1"/>
                </a:solidFill>
                <a:latin typeface="Roboto"/>
                <a:ea typeface="Roboto"/>
                <a:cs typeface="Roboto"/>
                <a:sym typeface="Roboto"/>
              </a:rPr>
              <a:t>If / else if / else</a:t>
            </a:r>
            <a:endParaRPr b="1" sz="15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animEffect filter="fade" transition="in">
                                      <p:cBhvr>
                                        <p:cTn dur="1000"/>
                                        <p:tgtEl>
                                          <p:spTgt spid="2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animEffect filter="fade" transition="in">
                                      <p:cBhvr>
                                        <p:cTn dur="1000"/>
                                        <p:tgtEl>
                                          <p:spTgt spid="2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animEffect filter="fade" transition="in">
                                      <p:cBhvr>
                                        <p:cTn dur="1000"/>
                                        <p:tgtEl>
                                          <p:spTgt spid="2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animEffect filter="fade" transition="in">
                                      <p:cBhvr>
                                        <p:cTn dur="1000"/>
                                        <p:tgtEl>
                                          <p:spTgt spid="23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b94c6ad8_0_3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Operatori de atribuire</a:t>
            </a:r>
            <a:endParaRPr b="1">
              <a:solidFill>
                <a:schemeClr val="lt2"/>
              </a:solidFill>
              <a:latin typeface="Roboto"/>
              <a:ea typeface="Roboto"/>
              <a:cs typeface="Roboto"/>
              <a:sym typeface="Roboto"/>
            </a:endParaRPr>
          </a:p>
        </p:txBody>
      </p:sp>
      <p:cxnSp>
        <p:nvCxnSpPr>
          <p:cNvPr id="243" name="Google Shape;243;g10fb94c6ad8_0_3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44" name="Google Shape;244;g10fb94c6ad8_0_38"/>
          <p:cNvPicPr preferRelativeResize="0"/>
          <p:nvPr/>
        </p:nvPicPr>
        <p:blipFill>
          <a:blip r:embed="rId3">
            <a:alphaModFix/>
          </a:blip>
          <a:stretch>
            <a:fillRect/>
          </a:stretch>
        </p:blipFill>
        <p:spPr>
          <a:xfrm>
            <a:off x="485775" y="1487600"/>
            <a:ext cx="8172450" cy="254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1115eacdc4_0_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Operatori aritmetici</a:t>
            </a:r>
            <a:endParaRPr b="1">
              <a:solidFill>
                <a:schemeClr val="lt2"/>
              </a:solidFill>
              <a:latin typeface="Roboto"/>
              <a:ea typeface="Roboto"/>
              <a:cs typeface="Roboto"/>
              <a:sym typeface="Roboto"/>
            </a:endParaRPr>
          </a:p>
        </p:txBody>
      </p:sp>
      <p:cxnSp>
        <p:nvCxnSpPr>
          <p:cNvPr id="250" name="Google Shape;250;g11115eacdc4_0_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51" name="Google Shape;251;g11115eacdc4_0_1"/>
          <p:cNvPicPr preferRelativeResize="0"/>
          <p:nvPr/>
        </p:nvPicPr>
        <p:blipFill>
          <a:blip r:embed="rId3">
            <a:alphaModFix/>
          </a:blip>
          <a:stretch>
            <a:fillRect/>
          </a:stretch>
        </p:blipFill>
        <p:spPr>
          <a:xfrm>
            <a:off x="500063" y="1605250"/>
            <a:ext cx="8143875"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1115eacdc4_0_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Operatori de comparare</a:t>
            </a:r>
            <a:endParaRPr b="1">
              <a:solidFill>
                <a:schemeClr val="lt2"/>
              </a:solidFill>
              <a:latin typeface="Roboto"/>
              <a:ea typeface="Roboto"/>
              <a:cs typeface="Roboto"/>
              <a:sym typeface="Roboto"/>
            </a:endParaRPr>
          </a:p>
        </p:txBody>
      </p:sp>
      <p:cxnSp>
        <p:nvCxnSpPr>
          <p:cNvPr id="257" name="Google Shape;257;g11115eacdc4_0_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58" name="Google Shape;258;g11115eacdc4_0_8"/>
          <p:cNvPicPr preferRelativeResize="0"/>
          <p:nvPr/>
        </p:nvPicPr>
        <p:blipFill>
          <a:blip r:embed="rId3">
            <a:alphaModFix/>
          </a:blip>
          <a:stretch>
            <a:fillRect/>
          </a:stretch>
        </p:blipFill>
        <p:spPr>
          <a:xfrm>
            <a:off x="476250" y="1571650"/>
            <a:ext cx="8191500" cy="281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