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 id="2147483840" r:id="rId2"/>
  </p:sldMasterIdLst>
  <p:notesMasterIdLst>
    <p:notesMasterId r:id="rId28"/>
  </p:notesMasterIdLst>
  <p:sldIdLst>
    <p:sldId id="308" r:id="rId3"/>
    <p:sldId id="265" r:id="rId4"/>
    <p:sldId id="297" r:id="rId5"/>
    <p:sldId id="257" r:id="rId6"/>
    <p:sldId id="258" r:id="rId7"/>
    <p:sldId id="259" r:id="rId8"/>
    <p:sldId id="261" r:id="rId9"/>
    <p:sldId id="304" r:id="rId10"/>
    <p:sldId id="274" r:id="rId11"/>
    <p:sldId id="311" r:id="rId12"/>
    <p:sldId id="287" r:id="rId13"/>
    <p:sldId id="284" r:id="rId14"/>
    <p:sldId id="285" r:id="rId15"/>
    <p:sldId id="310" r:id="rId16"/>
    <p:sldId id="288" r:id="rId17"/>
    <p:sldId id="289" r:id="rId18"/>
    <p:sldId id="299" r:id="rId19"/>
    <p:sldId id="305" r:id="rId20"/>
    <p:sldId id="300" r:id="rId21"/>
    <p:sldId id="309" r:id="rId22"/>
    <p:sldId id="307" r:id="rId23"/>
    <p:sldId id="273" r:id="rId24"/>
    <p:sldId id="314" r:id="rId25"/>
    <p:sldId id="313" r:id="rId26"/>
    <p:sldId id="31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6" autoAdjust="0"/>
    <p:restoredTop sz="74871"/>
  </p:normalViewPr>
  <p:slideViewPr>
    <p:cSldViewPr snapToGrid="0">
      <p:cViewPr varScale="1">
        <p:scale>
          <a:sx n="91" d="100"/>
          <a:sy n="91" d="100"/>
        </p:scale>
        <p:origin x="229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0:36:54.266"/>
    </inkml:context>
    <inkml:brush xml:id="br0">
      <inkml:brushProperty name="width" value="0.035" units="cm"/>
      <inkml:brushProperty name="height" value="0.035" units="cm"/>
      <inkml:brushProperty name="color" value="#E71224"/>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8E554-4CDE-5942-9696-C75D95049C49}" type="datetimeFigureOut">
              <a:rPr lang="en-NL" smtClean="0"/>
              <a:t>12/05/2024</a:t>
            </a:fld>
            <a:endParaRPr lang="en-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1BF3A-F560-1A46-BDED-23BA961039CD}" type="slidenum">
              <a:rPr lang="en-NL" smtClean="0"/>
              <a:t>‹#›</a:t>
            </a:fld>
            <a:endParaRPr lang="en-NL"/>
          </a:p>
        </p:txBody>
      </p:sp>
    </p:spTree>
    <p:extLst>
      <p:ext uri="{BB962C8B-B14F-4D97-AF65-F5344CB8AC3E}">
        <p14:creationId xmlns:p14="http://schemas.microsoft.com/office/powerpoint/2010/main" val="3717716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Downside: Curse of dimensionality</a:t>
            </a:r>
          </a:p>
        </p:txBody>
      </p:sp>
      <p:sp>
        <p:nvSpPr>
          <p:cNvPr id="4" name="Slide Number Placeholder 3"/>
          <p:cNvSpPr>
            <a:spLocks noGrp="1"/>
          </p:cNvSpPr>
          <p:nvPr>
            <p:ph type="sldNum" sz="quarter" idx="5"/>
          </p:nvPr>
        </p:nvSpPr>
        <p:spPr/>
        <p:txBody>
          <a:bodyPr/>
          <a:lstStyle/>
          <a:p>
            <a:fld id="{A331BF3A-F560-1A46-BDED-23BA961039CD}" type="slidenum">
              <a:rPr lang="en-NL" smtClean="0"/>
              <a:t>4</a:t>
            </a:fld>
            <a:endParaRPr lang="en-NL"/>
          </a:p>
        </p:txBody>
      </p:sp>
    </p:spTree>
    <p:extLst>
      <p:ext uri="{BB962C8B-B14F-4D97-AF65-F5344CB8AC3E}">
        <p14:creationId xmlns:p14="http://schemas.microsoft.com/office/powerpoint/2010/main" val="2213829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1A633CD2-3A07-9010-08DD-25631C5A4224}"/>
            </a:ext>
          </a:extLst>
        </p:cNvPr>
        <p:cNvGrpSpPr/>
        <p:nvPr/>
      </p:nvGrpSpPr>
      <p:grpSpPr>
        <a:xfrm>
          <a:off x="0" y="0"/>
          <a:ext cx="0" cy="0"/>
          <a:chOff x="0" y="0"/>
          <a:chExt cx="0" cy="0"/>
        </a:xfrm>
      </p:grpSpPr>
      <p:sp>
        <p:nvSpPr>
          <p:cNvPr id="154" name="Google Shape;154;g2d612082971_0_10:notes">
            <a:extLst>
              <a:ext uri="{FF2B5EF4-FFF2-40B4-BE49-F238E27FC236}">
                <a16:creationId xmlns:a16="http://schemas.microsoft.com/office/drawing/2014/main" id="{D2293CEB-A762-AD8C-6C7F-FE62F7CEE76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612082971_0_10:notes">
            <a:extLst>
              <a:ext uri="{FF2B5EF4-FFF2-40B4-BE49-F238E27FC236}">
                <a16:creationId xmlns:a16="http://schemas.microsoft.com/office/drawing/2014/main" id="{6AA97139-D459-A1CD-42B5-6FA51122B1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8663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94F2C599-B996-55ED-55BC-E7BF64100B3B}"/>
            </a:ext>
          </a:extLst>
        </p:cNvPr>
        <p:cNvGrpSpPr/>
        <p:nvPr/>
      </p:nvGrpSpPr>
      <p:grpSpPr>
        <a:xfrm>
          <a:off x="0" y="0"/>
          <a:ext cx="0" cy="0"/>
          <a:chOff x="0" y="0"/>
          <a:chExt cx="0" cy="0"/>
        </a:xfrm>
      </p:grpSpPr>
      <p:sp>
        <p:nvSpPr>
          <p:cNvPr id="154" name="Google Shape;154;g2d612082971_0_10:notes">
            <a:extLst>
              <a:ext uri="{FF2B5EF4-FFF2-40B4-BE49-F238E27FC236}">
                <a16:creationId xmlns:a16="http://schemas.microsoft.com/office/drawing/2014/main" id="{255C03EA-F8D3-B674-6FEE-737922D7A9E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612082971_0_10:notes">
            <a:extLst>
              <a:ext uri="{FF2B5EF4-FFF2-40B4-BE49-F238E27FC236}">
                <a16:creationId xmlns:a16="http://schemas.microsoft.com/office/drawing/2014/main" id="{24DBA475-026E-6F8D-ED4F-1405BC18B5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3924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EAE4BC56-0902-3647-8A87-D14F9099323F}"/>
            </a:ext>
          </a:extLst>
        </p:cNvPr>
        <p:cNvGrpSpPr/>
        <p:nvPr/>
      </p:nvGrpSpPr>
      <p:grpSpPr>
        <a:xfrm>
          <a:off x="0" y="0"/>
          <a:ext cx="0" cy="0"/>
          <a:chOff x="0" y="0"/>
          <a:chExt cx="0" cy="0"/>
        </a:xfrm>
      </p:grpSpPr>
      <p:sp>
        <p:nvSpPr>
          <p:cNvPr id="154" name="Google Shape;154;g2d612082971_0_10:notes">
            <a:extLst>
              <a:ext uri="{FF2B5EF4-FFF2-40B4-BE49-F238E27FC236}">
                <a16:creationId xmlns:a16="http://schemas.microsoft.com/office/drawing/2014/main" id="{3C3F7BB2-9A93-75D6-5390-ECB37206F72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612082971_0_10:notes">
            <a:extLst>
              <a:ext uri="{FF2B5EF4-FFF2-40B4-BE49-F238E27FC236}">
                <a16:creationId xmlns:a16="http://schemas.microsoft.com/office/drawing/2014/main" id="{9E080231-1AD6-4DE5-A4FE-D19981E3B9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1735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C8E65F7E-73D3-A4F2-D954-41A7D6EDB0D0}"/>
            </a:ext>
          </a:extLst>
        </p:cNvPr>
        <p:cNvGrpSpPr/>
        <p:nvPr/>
      </p:nvGrpSpPr>
      <p:grpSpPr>
        <a:xfrm>
          <a:off x="0" y="0"/>
          <a:ext cx="0" cy="0"/>
          <a:chOff x="0" y="0"/>
          <a:chExt cx="0" cy="0"/>
        </a:xfrm>
      </p:grpSpPr>
      <p:sp>
        <p:nvSpPr>
          <p:cNvPr id="154" name="Google Shape;154;g2d612082971_0_10:notes">
            <a:extLst>
              <a:ext uri="{FF2B5EF4-FFF2-40B4-BE49-F238E27FC236}">
                <a16:creationId xmlns:a16="http://schemas.microsoft.com/office/drawing/2014/main" id="{9BFA5242-67F8-5F24-3209-7EA5D761870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612082971_0_10:notes">
            <a:extLst>
              <a:ext uri="{FF2B5EF4-FFF2-40B4-BE49-F238E27FC236}">
                <a16:creationId xmlns:a16="http://schemas.microsoft.com/office/drawing/2014/main" id="{09A091CD-07B9-3FDB-CAA6-00601F6B2C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5655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30B360CE-9A90-E191-8D44-8CE4B1F0FDCF}"/>
            </a:ext>
          </a:extLst>
        </p:cNvPr>
        <p:cNvGrpSpPr/>
        <p:nvPr/>
      </p:nvGrpSpPr>
      <p:grpSpPr>
        <a:xfrm>
          <a:off x="0" y="0"/>
          <a:ext cx="0" cy="0"/>
          <a:chOff x="0" y="0"/>
          <a:chExt cx="0" cy="0"/>
        </a:xfrm>
      </p:grpSpPr>
      <p:sp>
        <p:nvSpPr>
          <p:cNvPr id="154" name="Google Shape;154;g2d612082971_0_10:notes">
            <a:extLst>
              <a:ext uri="{FF2B5EF4-FFF2-40B4-BE49-F238E27FC236}">
                <a16:creationId xmlns:a16="http://schemas.microsoft.com/office/drawing/2014/main" id="{F05ECCAB-A64B-C197-B703-F91399C62AE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612082971_0_10:notes">
            <a:extLst>
              <a:ext uri="{FF2B5EF4-FFF2-40B4-BE49-F238E27FC236}">
                <a16:creationId xmlns:a16="http://schemas.microsoft.com/office/drawing/2014/main" id="{A8280430-C13E-C73D-DF31-BDF4953931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9940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BE68056E-1733-461C-B4C2-C06AF1902A1F}"/>
            </a:ext>
          </a:extLst>
        </p:cNvPr>
        <p:cNvGrpSpPr/>
        <p:nvPr/>
      </p:nvGrpSpPr>
      <p:grpSpPr>
        <a:xfrm>
          <a:off x="0" y="0"/>
          <a:ext cx="0" cy="0"/>
          <a:chOff x="0" y="0"/>
          <a:chExt cx="0" cy="0"/>
        </a:xfrm>
      </p:grpSpPr>
      <p:sp>
        <p:nvSpPr>
          <p:cNvPr id="154" name="Google Shape;154;g2d612082971_0_10:notes">
            <a:extLst>
              <a:ext uri="{FF2B5EF4-FFF2-40B4-BE49-F238E27FC236}">
                <a16:creationId xmlns:a16="http://schemas.microsoft.com/office/drawing/2014/main" id="{635D25DA-CBE7-C5BB-96D4-F73C55A3CD1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612082971_0_10:notes">
            <a:extLst>
              <a:ext uri="{FF2B5EF4-FFF2-40B4-BE49-F238E27FC236}">
                <a16:creationId xmlns:a16="http://schemas.microsoft.com/office/drawing/2014/main" id="{4688451A-6932-677C-61C7-3EA7EF7AD1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9078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1F337C43-08BB-6B04-6B1B-5ADE047DD496}"/>
            </a:ext>
          </a:extLst>
        </p:cNvPr>
        <p:cNvGrpSpPr/>
        <p:nvPr/>
      </p:nvGrpSpPr>
      <p:grpSpPr>
        <a:xfrm>
          <a:off x="0" y="0"/>
          <a:ext cx="0" cy="0"/>
          <a:chOff x="0" y="0"/>
          <a:chExt cx="0" cy="0"/>
        </a:xfrm>
      </p:grpSpPr>
      <p:sp>
        <p:nvSpPr>
          <p:cNvPr id="154" name="Google Shape;154;g2d612082971_0_10:notes">
            <a:extLst>
              <a:ext uri="{FF2B5EF4-FFF2-40B4-BE49-F238E27FC236}">
                <a16:creationId xmlns:a16="http://schemas.microsoft.com/office/drawing/2014/main" id="{D9E28995-41CD-7711-6A62-C00DB7967FB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612082971_0_10:notes">
            <a:extLst>
              <a:ext uri="{FF2B5EF4-FFF2-40B4-BE49-F238E27FC236}">
                <a16:creationId xmlns:a16="http://schemas.microsoft.com/office/drawing/2014/main" id="{21DB48A6-1532-9D2F-2E16-2D23B702EB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907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6640B921-85F4-06FF-6086-3BD3B15FDCC4}"/>
            </a:ext>
          </a:extLst>
        </p:cNvPr>
        <p:cNvGrpSpPr/>
        <p:nvPr/>
      </p:nvGrpSpPr>
      <p:grpSpPr>
        <a:xfrm>
          <a:off x="0" y="0"/>
          <a:ext cx="0" cy="0"/>
          <a:chOff x="0" y="0"/>
          <a:chExt cx="0" cy="0"/>
        </a:xfrm>
      </p:grpSpPr>
      <p:sp>
        <p:nvSpPr>
          <p:cNvPr id="154" name="Google Shape;154;g2d612082971_0_10:notes">
            <a:extLst>
              <a:ext uri="{FF2B5EF4-FFF2-40B4-BE49-F238E27FC236}">
                <a16:creationId xmlns:a16="http://schemas.microsoft.com/office/drawing/2014/main" id="{74B4462D-37E5-4DAC-F3A5-7EFE48B4E7B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612082971_0_10:notes">
            <a:extLst>
              <a:ext uri="{FF2B5EF4-FFF2-40B4-BE49-F238E27FC236}">
                <a16:creationId xmlns:a16="http://schemas.microsoft.com/office/drawing/2014/main" id="{AF5836D2-F1FE-9D7C-F021-C469F84C98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2223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7D274BFB-9985-2757-315E-429FAA921E08}"/>
            </a:ext>
          </a:extLst>
        </p:cNvPr>
        <p:cNvGrpSpPr/>
        <p:nvPr/>
      </p:nvGrpSpPr>
      <p:grpSpPr>
        <a:xfrm>
          <a:off x="0" y="0"/>
          <a:ext cx="0" cy="0"/>
          <a:chOff x="0" y="0"/>
          <a:chExt cx="0" cy="0"/>
        </a:xfrm>
      </p:grpSpPr>
      <p:sp>
        <p:nvSpPr>
          <p:cNvPr id="154" name="Google Shape;154;g2d612082971_0_10:notes">
            <a:extLst>
              <a:ext uri="{FF2B5EF4-FFF2-40B4-BE49-F238E27FC236}">
                <a16:creationId xmlns:a16="http://schemas.microsoft.com/office/drawing/2014/main" id="{CB6078AD-6DD7-D1C7-C7D9-CADD5230DFF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612082971_0_10:notes">
            <a:extLst>
              <a:ext uri="{FF2B5EF4-FFF2-40B4-BE49-F238E27FC236}">
                <a16:creationId xmlns:a16="http://schemas.microsoft.com/office/drawing/2014/main" id="{736E3A4E-1DC2-8724-C8C9-1B2812F2EE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3631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17323064-8D4E-B21C-4D5C-AA7515674070}"/>
            </a:ext>
          </a:extLst>
        </p:cNvPr>
        <p:cNvGrpSpPr/>
        <p:nvPr/>
      </p:nvGrpSpPr>
      <p:grpSpPr>
        <a:xfrm>
          <a:off x="0" y="0"/>
          <a:ext cx="0" cy="0"/>
          <a:chOff x="0" y="0"/>
          <a:chExt cx="0" cy="0"/>
        </a:xfrm>
      </p:grpSpPr>
      <p:sp>
        <p:nvSpPr>
          <p:cNvPr id="154" name="Google Shape;154;g2d612082971_0_10:notes">
            <a:extLst>
              <a:ext uri="{FF2B5EF4-FFF2-40B4-BE49-F238E27FC236}">
                <a16:creationId xmlns:a16="http://schemas.microsoft.com/office/drawing/2014/main" id="{CEC33F9F-6B03-7915-AE25-9AD2AFEEB63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612082971_0_10:notes">
            <a:extLst>
              <a:ext uri="{FF2B5EF4-FFF2-40B4-BE49-F238E27FC236}">
                <a16:creationId xmlns:a16="http://schemas.microsoft.com/office/drawing/2014/main" id="{92842AF2-7AA1-CD29-0D1A-370548C1C6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3217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sz="1700" baseline="0" dirty="0"/>
              <a:t>Dynamic Programming - </a:t>
            </a:r>
            <a:r>
              <a:rPr lang="en-GB" sz="1700" b="0" baseline="0" dirty="0">
                <a:solidFill>
                  <a:schemeClr val="tx1"/>
                </a:solidFill>
              </a:rPr>
              <a:t>Starting from the final exercise date, the algorithm compares the intrinsic value (value if exercised) with the continuation value (expected value of holding the option) at each step. This process is repeated at each exercise point, propagating decisions backward to compute the option price at the initial time. </a:t>
            </a:r>
          </a:p>
          <a:p>
            <a:endParaRPr lang="en-GB" sz="1700" b="0" baseline="0" dirty="0">
              <a:solidFill>
                <a:schemeClr val="tx1"/>
              </a:solidFill>
            </a:endParaRPr>
          </a:p>
          <a:p>
            <a:r>
              <a:rPr lang="en-GB" sz="2800" b="1" dirty="0"/>
              <a:t>Regression</a:t>
            </a:r>
            <a:r>
              <a:rPr lang="en-GB" sz="2800" dirty="0"/>
              <a:t> in the context of Bermudan option pricing is used to estimate the </a:t>
            </a:r>
            <a:r>
              <a:rPr lang="en-GB" sz="2800" b="1" dirty="0"/>
              <a:t>continuation value</a:t>
            </a:r>
            <a:r>
              <a:rPr lang="en-GB" sz="2800" dirty="0"/>
              <a:t> of the option at each exercise point during the backward induction process. By regressing the simulated future payoffs against the current state variables (e.g., asset price), the continuation value is approximated as a function of the state. This allows the algorithm to determine whether holding the option (continuation value) or exercising it (intrinsic value) is more optimal at that point.</a:t>
            </a:r>
          </a:p>
          <a:p>
            <a:br>
              <a:rPr lang="en-GB" sz="2800" baseline="0" dirty="0"/>
            </a:br>
            <a:r>
              <a:rPr lang="en-GB" sz="2800" b="1" baseline="0" dirty="0"/>
              <a:t>Downsides </a:t>
            </a:r>
            <a:r>
              <a:rPr lang="en-GB" sz="2800" b="0" baseline="0" dirty="0"/>
              <a:t>computationally intensive due to high number of simulation paths required</a:t>
            </a:r>
            <a:endParaRPr lang="en-GB" sz="2800" b="1" baseline="0" dirty="0"/>
          </a:p>
          <a:p>
            <a:endParaRPr lang="en-NL" sz="1700" baseline="0" dirty="0"/>
          </a:p>
        </p:txBody>
      </p:sp>
      <p:sp>
        <p:nvSpPr>
          <p:cNvPr id="4" name="Slide Number Placeholder 3"/>
          <p:cNvSpPr>
            <a:spLocks noGrp="1"/>
          </p:cNvSpPr>
          <p:nvPr>
            <p:ph type="sldNum" sz="quarter" idx="5"/>
          </p:nvPr>
        </p:nvSpPr>
        <p:spPr/>
        <p:txBody>
          <a:bodyPr/>
          <a:lstStyle/>
          <a:p>
            <a:fld id="{A331BF3A-F560-1A46-BDED-23BA961039CD}" type="slidenum">
              <a:rPr lang="en-NL" smtClean="0"/>
              <a:t>5</a:t>
            </a:fld>
            <a:endParaRPr lang="en-NL"/>
          </a:p>
        </p:txBody>
      </p:sp>
    </p:spTree>
    <p:extLst>
      <p:ext uri="{BB962C8B-B14F-4D97-AF65-F5344CB8AC3E}">
        <p14:creationId xmlns:p14="http://schemas.microsoft.com/office/powerpoint/2010/main" val="3455228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E06C54FD-573B-199D-AB1A-973052B77F85}"/>
            </a:ext>
          </a:extLst>
        </p:cNvPr>
        <p:cNvGrpSpPr/>
        <p:nvPr/>
      </p:nvGrpSpPr>
      <p:grpSpPr>
        <a:xfrm>
          <a:off x="0" y="0"/>
          <a:ext cx="0" cy="0"/>
          <a:chOff x="0" y="0"/>
          <a:chExt cx="0" cy="0"/>
        </a:xfrm>
      </p:grpSpPr>
      <p:sp>
        <p:nvSpPr>
          <p:cNvPr id="154" name="Google Shape;154;g2d612082971_0_10:notes">
            <a:extLst>
              <a:ext uri="{FF2B5EF4-FFF2-40B4-BE49-F238E27FC236}">
                <a16:creationId xmlns:a16="http://schemas.microsoft.com/office/drawing/2014/main" id="{F1EA9BAE-B9CC-7E92-A971-3D513DA0ED5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612082971_0_10:notes">
            <a:extLst>
              <a:ext uri="{FF2B5EF4-FFF2-40B4-BE49-F238E27FC236}">
                <a16:creationId xmlns:a16="http://schemas.microsoft.com/office/drawing/2014/main" id="{37EF850A-676A-5ADF-5989-38CC925079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9642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rgbClr val="000000"/>
                </a:solidFill>
                <a:effectLst/>
                <a:latin typeface="Helvetica" pitchFamily="2" charset="0"/>
              </a:rPr>
              <a:t>In the regress-later approach, to compute the conditional expectation at tm, one first approximates the value function at time tm+1 by regressing the option values at tm+1 against the basis functions constructed using the simulated data at tm+1.</a:t>
            </a:r>
          </a:p>
          <a:p>
            <a:endParaRPr lang="en-GB" dirty="0">
              <a:solidFill>
                <a:srgbClr val="000000"/>
              </a:solidFill>
              <a:effectLst/>
              <a:latin typeface="Helvetica" pitchFamily="2" charset="0"/>
            </a:endParaRPr>
          </a:p>
          <a:p>
            <a:r>
              <a:rPr lang="en-GB" dirty="0">
                <a:solidFill>
                  <a:srgbClr val="000000"/>
                </a:solidFill>
                <a:effectLst/>
                <a:latin typeface="Helvetica" pitchFamily="2" charset="0"/>
              </a:rPr>
              <a:t> The basis functions in the regress-later approach are chosen such that their conditional expectations can be computed exactly, which in turn results in the necessary conditional expectation at tm. Therefore, in the regress later scheme, regression performed at tm+1 is used to make the early exercise decision at tm</a:t>
            </a:r>
          </a:p>
          <a:p>
            <a:endParaRPr lang="en-NL" dirty="0"/>
          </a:p>
        </p:txBody>
      </p:sp>
      <p:sp>
        <p:nvSpPr>
          <p:cNvPr id="4" name="Slide Number Placeholder 3"/>
          <p:cNvSpPr>
            <a:spLocks noGrp="1"/>
          </p:cNvSpPr>
          <p:nvPr>
            <p:ph type="sldNum" sz="quarter" idx="5"/>
          </p:nvPr>
        </p:nvSpPr>
        <p:spPr/>
        <p:txBody>
          <a:bodyPr/>
          <a:lstStyle/>
          <a:p>
            <a:fld id="{A331BF3A-F560-1A46-BDED-23BA961039CD}" type="slidenum">
              <a:rPr lang="en-NL" smtClean="0"/>
              <a:t>6</a:t>
            </a:fld>
            <a:endParaRPr lang="en-NL"/>
          </a:p>
        </p:txBody>
      </p:sp>
    </p:spTree>
    <p:extLst>
      <p:ext uri="{BB962C8B-B14F-4D97-AF65-F5344CB8AC3E}">
        <p14:creationId xmlns:p14="http://schemas.microsoft.com/office/powerpoint/2010/main" val="3432003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Option Value:</a:t>
            </a:r>
            <a:endParaRPr lang="en-GB" dirty="0"/>
          </a:p>
          <a:p>
            <a:pPr>
              <a:buFont typeface="Arial" panose="020B0604020202020204" pitchFamily="34" charset="0"/>
              <a:buChar char="•"/>
            </a:pPr>
            <a:r>
              <a:rPr lang="en-GB" dirty="0"/>
              <a:t>The value of the Bermudan option depends on the </a:t>
            </a:r>
            <a:r>
              <a:rPr lang="en-GB" b="1" dirty="0"/>
              <a:t>underlying asset price (</a:t>
            </a:r>
            <a:r>
              <a:rPr lang="en-GB" b="1" dirty="0" err="1"/>
              <a:t>StS_tSt</a:t>
            </a:r>
            <a:r>
              <a:rPr lang="en-GB" b="1" dirty="0"/>
              <a:t>​)</a:t>
            </a:r>
            <a:r>
              <a:rPr lang="en-GB" dirty="0"/>
              <a:t> and the holder's </a:t>
            </a:r>
            <a:r>
              <a:rPr lang="en-GB" b="1" dirty="0"/>
              <a:t>optimal exercise policy</a:t>
            </a:r>
            <a:r>
              <a:rPr lang="en-GB" dirty="0"/>
              <a:t>, which is defined as an </a:t>
            </a:r>
            <a:r>
              <a:rPr lang="en-GB" b="1" dirty="0"/>
              <a:t>unknown stopping time (</a:t>
            </a:r>
            <a:r>
              <a:rPr lang="el-GR" b="1" dirty="0"/>
              <a:t>τ\</a:t>
            </a:r>
            <a:r>
              <a:rPr lang="en-GB" b="1" dirty="0"/>
              <a:t>tau</a:t>
            </a:r>
            <a:r>
              <a:rPr lang="el-GR" b="1" dirty="0"/>
              <a:t>τ)</a:t>
            </a:r>
            <a:r>
              <a:rPr lang="el-GR" dirty="0"/>
              <a:t>.</a:t>
            </a:r>
          </a:p>
          <a:p>
            <a:r>
              <a:rPr lang="en-GB" b="1" dirty="0"/>
              <a:t>Backward Induction:</a:t>
            </a:r>
            <a:endParaRPr lang="en-GB" dirty="0"/>
          </a:p>
          <a:p>
            <a:pPr>
              <a:buFont typeface="Arial" panose="020B0604020202020204" pitchFamily="34" charset="0"/>
              <a:buChar char="•"/>
            </a:pPr>
            <a:r>
              <a:rPr lang="en-GB" dirty="0"/>
              <a:t>The value is computed iteratively, starting from the last exercise date and moving backward to the initial time.</a:t>
            </a:r>
          </a:p>
          <a:p>
            <a:endParaRPr lang="en-NL" dirty="0"/>
          </a:p>
        </p:txBody>
      </p:sp>
      <p:sp>
        <p:nvSpPr>
          <p:cNvPr id="4" name="Slide Number Placeholder 3"/>
          <p:cNvSpPr>
            <a:spLocks noGrp="1"/>
          </p:cNvSpPr>
          <p:nvPr>
            <p:ph type="sldNum" sz="quarter" idx="5"/>
          </p:nvPr>
        </p:nvSpPr>
        <p:spPr/>
        <p:txBody>
          <a:bodyPr/>
          <a:lstStyle/>
          <a:p>
            <a:fld id="{A331BF3A-F560-1A46-BDED-23BA961039CD}" type="slidenum">
              <a:rPr lang="en-NL" smtClean="0"/>
              <a:t>7</a:t>
            </a:fld>
            <a:endParaRPr lang="en-NL"/>
          </a:p>
        </p:txBody>
      </p:sp>
    </p:spTree>
    <p:extLst>
      <p:ext uri="{BB962C8B-B14F-4D97-AF65-F5344CB8AC3E}">
        <p14:creationId xmlns:p14="http://schemas.microsoft.com/office/powerpoint/2010/main" val="3871338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19741-853F-56D6-B639-37555BED88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059E6A-C4DF-8E41-D827-312548804A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FDA180-7780-E3B5-02EF-00C537DB157D}"/>
              </a:ext>
            </a:extLst>
          </p:cNvPr>
          <p:cNvSpPr>
            <a:spLocks noGrp="1"/>
          </p:cNvSpPr>
          <p:nvPr>
            <p:ph type="body" idx="1"/>
          </p:nvPr>
        </p:nvSpPr>
        <p:spPr/>
        <p:txBody>
          <a:bodyPr/>
          <a:lstStyle/>
          <a:p>
            <a:r>
              <a:rPr lang="en-GB" b="1" dirty="0"/>
              <a:t>Option Value:</a:t>
            </a:r>
            <a:endParaRPr lang="en-GB" dirty="0"/>
          </a:p>
          <a:p>
            <a:pPr>
              <a:buFont typeface="Arial" panose="020B0604020202020204" pitchFamily="34" charset="0"/>
              <a:buChar char="•"/>
            </a:pPr>
            <a:r>
              <a:rPr lang="en-GB" dirty="0"/>
              <a:t>The value of the Bermudan option depends on the </a:t>
            </a:r>
            <a:r>
              <a:rPr lang="en-GB" b="1" dirty="0"/>
              <a:t>underlying asset price (</a:t>
            </a:r>
            <a:r>
              <a:rPr lang="en-GB" b="1" dirty="0" err="1"/>
              <a:t>StS_tSt</a:t>
            </a:r>
            <a:r>
              <a:rPr lang="en-GB" b="1" dirty="0"/>
              <a:t>​)</a:t>
            </a:r>
            <a:r>
              <a:rPr lang="en-GB" dirty="0"/>
              <a:t> and the holder's </a:t>
            </a:r>
            <a:r>
              <a:rPr lang="en-GB" b="1" dirty="0"/>
              <a:t>optimal exercise policy</a:t>
            </a:r>
            <a:r>
              <a:rPr lang="en-GB" dirty="0"/>
              <a:t>, which is defined as an </a:t>
            </a:r>
            <a:r>
              <a:rPr lang="en-GB" b="1" dirty="0"/>
              <a:t>unknown stopping time (</a:t>
            </a:r>
            <a:r>
              <a:rPr lang="el-GR" b="1" dirty="0"/>
              <a:t>τ\</a:t>
            </a:r>
            <a:r>
              <a:rPr lang="en-GB" b="1" dirty="0"/>
              <a:t>tau</a:t>
            </a:r>
            <a:r>
              <a:rPr lang="el-GR" b="1" dirty="0"/>
              <a:t>τ)</a:t>
            </a:r>
            <a:r>
              <a:rPr lang="el-GR" dirty="0"/>
              <a:t>.</a:t>
            </a:r>
          </a:p>
          <a:p>
            <a:r>
              <a:rPr lang="en-GB" b="1" dirty="0"/>
              <a:t>Backward Induction:</a:t>
            </a:r>
            <a:endParaRPr lang="en-GB" dirty="0"/>
          </a:p>
          <a:p>
            <a:pPr>
              <a:buFont typeface="Arial" panose="020B0604020202020204" pitchFamily="34" charset="0"/>
              <a:buChar char="•"/>
            </a:pPr>
            <a:r>
              <a:rPr lang="en-GB" dirty="0"/>
              <a:t>The value is computed iteratively, starting from the last exercise date and moving backward to the initial time.</a:t>
            </a:r>
          </a:p>
          <a:p>
            <a:endParaRPr lang="en-NL" dirty="0"/>
          </a:p>
        </p:txBody>
      </p:sp>
      <p:sp>
        <p:nvSpPr>
          <p:cNvPr id="4" name="Slide Number Placeholder 3">
            <a:extLst>
              <a:ext uri="{FF2B5EF4-FFF2-40B4-BE49-F238E27FC236}">
                <a16:creationId xmlns:a16="http://schemas.microsoft.com/office/drawing/2014/main" id="{7E353766-17F4-189E-AC07-0DE81F849D69}"/>
              </a:ext>
            </a:extLst>
          </p:cNvPr>
          <p:cNvSpPr>
            <a:spLocks noGrp="1"/>
          </p:cNvSpPr>
          <p:nvPr>
            <p:ph type="sldNum" sz="quarter" idx="5"/>
          </p:nvPr>
        </p:nvSpPr>
        <p:spPr/>
        <p:txBody>
          <a:bodyPr/>
          <a:lstStyle/>
          <a:p>
            <a:fld id="{A331BF3A-F560-1A46-BDED-23BA961039CD}" type="slidenum">
              <a:rPr lang="en-NL" smtClean="0"/>
              <a:t>8</a:t>
            </a:fld>
            <a:endParaRPr lang="en-NL"/>
          </a:p>
        </p:txBody>
      </p:sp>
    </p:spTree>
    <p:extLst>
      <p:ext uri="{BB962C8B-B14F-4D97-AF65-F5344CB8AC3E}">
        <p14:creationId xmlns:p14="http://schemas.microsoft.com/office/powerpoint/2010/main" val="3644990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4BE1A7CA-AA23-E024-6DAB-F77E77363AB8}"/>
            </a:ext>
          </a:extLst>
        </p:cNvPr>
        <p:cNvGrpSpPr/>
        <p:nvPr/>
      </p:nvGrpSpPr>
      <p:grpSpPr>
        <a:xfrm>
          <a:off x="0" y="0"/>
          <a:ext cx="0" cy="0"/>
          <a:chOff x="0" y="0"/>
          <a:chExt cx="0" cy="0"/>
        </a:xfrm>
      </p:grpSpPr>
      <p:sp>
        <p:nvSpPr>
          <p:cNvPr id="119" name="Google Shape;119;g314eaba778e_2_37:notes">
            <a:extLst>
              <a:ext uri="{FF2B5EF4-FFF2-40B4-BE49-F238E27FC236}">
                <a16:creationId xmlns:a16="http://schemas.microsoft.com/office/drawing/2014/main" id="{6F64372E-48B7-1026-9B2D-DD1B44D001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314eaba778e_2_37:notes">
            <a:extLst>
              <a:ext uri="{FF2B5EF4-FFF2-40B4-BE49-F238E27FC236}">
                <a16:creationId xmlns:a16="http://schemas.microsoft.com/office/drawing/2014/main" id="{F78D9E31-4827-48B5-11EB-47A8489F78C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9482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14622357-E351-ABC0-94C4-AA5C3083438C}"/>
            </a:ext>
          </a:extLst>
        </p:cNvPr>
        <p:cNvGrpSpPr/>
        <p:nvPr/>
      </p:nvGrpSpPr>
      <p:grpSpPr>
        <a:xfrm>
          <a:off x="0" y="0"/>
          <a:ext cx="0" cy="0"/>
          <a:chOff x="0" y="0"/>
          <a:chExt cx="0" cy="0"/>
        </a:xfrm>
      </p:grpSpPr>
      <p:sp>
        <p:nvSpPr>
          <p:cNvPr id="119" name="Google Shape;119;g314eaba778e_2_37:notes">
            <a:extLst>
              <a:ext uri="{FF2B5EF4-FFF2-40B4-BE49-F238E27FC236}">
                <a16:creationId xmlns:a16="http://schemas.microsoft.com/office/drawing/2014/main" id="{39529FCC-D283-E1B4-1312-C6EA9BBED1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314eaba778e_2_37:notes">
            <a:extLst>
              <a:ext uri="{FF2B5EF4-FFF2-40B4-BE49-F238E27FC236}">
                <a16:creationId xmlns:a16="http://schemas.microsoft.com/office/drawing/2014/main" id="{9230CBA0-142D-25C0-653C-5FEF32B0232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193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1D5B3B2B-DC97-C907-1796-7A65C0503E86}"/>
            </a:ext>
          </a:extLst>
        </p:cNvPr>
        <p:cNvGrpSpPr/>
        <p:nvPr/>
      </p:nvGrpSpPr>
      <p:grpSpPr>
        <a:xfrm>
          <a:off x="0" y="0"/>
          <a:ext cx="0" cy="0"/>
          <a:chOff x="0" y="0"/>
          <a:chExt cx="0" cy="0"/>
        </a:xfrm>
      </p:grpSpPr>
      <p:sp>
        <p:nvSpPr>
          <p:cNvPr id="119" name="Google Shape;119;g314eaba778e_2_37:notes">
            <a:extLst>
              <a:ext uri="{FF2B5EF4-FFF2-40B4-BE49-F238E27FC236}">
                <a16:creationId xmlns:a16="http://schemas.microsoft.com/office/drawing/2014/main" id="{360D07D0-7C43-4A3E-CB7E-26E46A4EDC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0" name="Google Shape;120;g314eaba778e_2_37:notes">
            <a:extLst>
              <a:ext uri="{FF2B5EF4-FFF2-40B4-BE49-F238E27FC236}">
                <a16:creationId xmlns:a16="http://schemas.microsoft.com/office/drawing/2014/main" id="{B27AC897-B624-5FAD-FDB0-AB98EF13D4D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9469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618EC56C-92FB-E91A-B096-AF96358C5B9E}"/>
            </a:ext>
          </a:extLst>
        </p:cNvPr>
        <p:cNvGrpSpPr/>
        <p:nvPr/>
      </p:nvGrpSpPr>
      <p:grpSpPr>
        <a:xfrm>
          <a:off x="0" y="0"/>
          <a:ext cx="0" cy="0"/>
          <a:chOff x="0" y="0"/>
          <a:chExt cx="0" cy="0"/>
        </a:xfrm>
      </p:grpSpPr>
      <p:sp>
        <p:nvSpPr>
          <p:cNvPr id="154" name="Google Shape;154;g2d612082971_0_10:notes">
            <a:extLst>
              <a:ext uri="{FF2B5EF4-FFF2-40B4-BE49-F238E27FC236}">
                <a16:creationId xmlns:a16="http://schemas.microsoft.com/office/drawing/2014/main" id="{4D6EED39-F56C-EF4E-5E02-6698CEC298D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612082971_0_10:notes">
            <a:extLst>
              <a:ext uri="{FF2B5EF4-FFF2-40B4-BE49-F238E27FC236}">
                <a16:creationId xmlns:a16="http://schemas.microsoft.com/office/drawing/2014/main" id="{A5A88151-22AC-7B88-5BDC-ABB694C339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80476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517130" cy="3035808"/>
          </a:xfrm>
        </p:spPr>
        <p:txBody>
          <a:bodyPr anchor="ctr">
            <a:noAutofit/>
          </a:bodyPr>
          <a:lstStyle>
            <a:lvl1pPr algn="l">
              <a:lnSpc>
                <a:spcPct val="85000"/>
              </a:lnSpc>
              <a:defRPr sz="6000" b="1" cap="none"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F9F5F49-4B64-E247-83EE-B49C0499A6B1}" type="datetimeFigureOut">
              <a:rPr lang="en-NL" smtClean="0"/>
              <a:t>12/05/2024</a:t>
            </a:fld>
            <a:endParaRPr lang="en-NL"/>
          </a:p>
        </p:txBody>
      </p:sp>
      <p:sp>
        <p:nvSpPr>
          <p:cNvPr id="5" name="Footer Placeholder 4"/>
          <p:cNvSpPr>
            <a:spLocks noGrp="1"/>
          </p:cNvSpPr>
          <p:nvPr>
            <p:ph type="ftr" sz="quarter" idx="11"/>
          </p:nvPr>
        </p:nvSpPr>
        <p:spPr>
          <a:xfrm>
            <a:off x="812805" y="6272785"/>
            <a:ext cx="4745736" cy="365125"/>
          </a:xfrm>
        </p:spPr>
        <p:txBody>
          <a:bodyPr/>
          <a:lstStyle/>
          <a:p>
            <a:endParaRPr lang="en-NL"/>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5DB3D3B9-AD62-A840-9A91-37FA0590AEB8}" type="slidenum">
              <a:rPr lang="en-NL" smtClean="0"/>
              <a:t>‹#›</a:t>
            </a:fld>
            <a:endParaRPr lang="en-NL"/>
          </a:p>
        </p:txBody>
      </p:sp>
    </p:spTree>
    <p:extLst>
      <p:ext uri="{BB962C8B-B14F-4D97-AF65-F5344CB8AC3E}">
        <p14:creationId xmlns:p14="http://schemas.microsoft.com/office/powerpoint/2010/main" val="229492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3F9F5F49-4B64-E247-83EE-B49C0499A6B1}" type="datetimeFigureOut">
              <a:rPr lang="en-NL" smtClean="0"/>
              <a:t>12/05/2024</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5DB3D3B9-AD62-A840-9A91-37FA0590AEB8}" type="slidenum">
              <a:rPr lang="en-NL" smtClean="0"/>
              <a:t>‹#›</a:t>
            </a:fld>
            <a:endParaRPr lang="en-NL"/>
          </a:p>
        </p:txBody>
      </p:sp>
    </p:spTree>
    <p:extLst>
      <p:ext uri="{BB962C8B-B14F-4D97-AF65-F5344CB8AC3E}">
        <p14:creationId xmlns:p14="http://schemas.microsoft.com/office/powerpoint/2010/main" val="257233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9F5F49-4B64-E247-83EE-B49C0499A6B1}" type="datetimeFigureOut">
              <a:rPr lang="en-NL" smtClean="0"/>
              <a:t>12/05/2024</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5DB3D3B9-AD62-A840-9A91-37FA0590AEB8}" type="slidenum">
              <a:rPr lang="en-NL" smtClean="0"/>
              <a:t>‹#›</a:t>
            </a:fld>
            <a:endParaRPr lang="en-NL"/>
          </a:p>
        </p:txBody>
      </p:sp>
    </p:spTree>
    <p:extLst>
      <p:ext uri="{BB962C8B-B14F-4D97-AF65-F5344CB8AC3E}">
        <p14:creationId xmlns:p14="http://schemas.microsoft.com/office/powerpoint/2010/main" val="1398597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1"/>
        <p:cNvGrpSpPr/>
        <p:nvPr/>
      </p:nvGrpSpPr>
      <p:grpSpPr>
        <a:xfrm>
          <a:off x="0" y="0"/>
          <a:ext cx="0" cy="0"/>
          <a:chOff x="0" y="0"/>
          <a:chExt cx="0" cy="0"/>
        </a:xfrm>
      </p:grpSpPr>
      <p:sp>
        <p:nvSpPr>
          <p:cNvPr id="12" name="Google Shape;1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 name="Google Shape;14;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93372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7"/>
        <p:cNvGrpSpPr/>
        <p:nvPr/>
      </p:nvGrpSpPr>
      <p:grpSpPr>
        <a:xfrm>
          <a:off x="0" y="0"/>
          <a:ext cx="0" cy="0"/>
          <a:chOff x="0" y="0"/>
          <a:chExt cx="0" cy="0"/>
        </a:xfrm>
      </p:grpSpPr>
      <p:sp>
        <p:nvSpPr>
          <p:cNvPr id="18" name="Google Shape;18;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096360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714175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617773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7159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989839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094679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230976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9F5F49-4B64-E247-83EE-B49C0499A6B1}" type="datetimeFigureOut">
              <a:rPr lang="en-NL" smtClean="0"/>
              <a:t>12/05/2024</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5DB3D3B9-AD62-A840-9A91-37FA0590AEB8}" type="slidenum">
              <a:rPr lang="en-NL" smtClean="0"/>
              <a:t>‹#›</a:t>
            </a:fld>
            <a:endParaRPr lang="en-NL"/>
          </a:p>
        </p:txBody>
      </p:sp>
    </p:spTree>
    <p:extLst>
      <p:ext uri="{BB962C8B-B14F-4D97-AF65-F5344CB8AC3E}">
        <p14:creationId xmlns:p14="http://schemas.microsoft.com/office/powerpoint/2010/main" val="31985638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a:spLocks noGrp="1"/>
          </p:cNvSpPr>
          <p:nvPr>
            <p:ph type="pic" idx="2"/>
          </p:nvPr>
        </p:nvSpPr>
        <p:spPr>
          <a:xfrm>
            <a:off x="1792288" y="612775"/>
            <a:ext cx="5486400" cy="4114800"/>
          </a:xfrm>
          <a:prstGeom prst="rect">
            <a:avLst/>
          </a:prstGeom>
          <a:noFill/>
          <a:ln>
            <a:noFill/>
          </a:ln>
        </p:spPr>
      </p:sp>
      <p:sp>
        <p:nvSpPr>
          <p:cNvPr id="64" name="Google Shape;64;p1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6971168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54558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109178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GB"/>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3F9F5F49-4B64-E247-83EE-B49C0499A6B1}" type="datetimeFigureOut">
              <a:rPr lang="en-NL" smtClean="0"/>
              <a:t>12/05/2024</a:t>
            </a:fld>
            <a:endParaRPr lang="en-NL"/>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NL"/>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5DB3D3B9-AD62-A840-9A91-37FA0590AEB8}" type="slidenum">
              <a:rPr lang="en-NL" smtClean="0"/>
              <a:t>‹#›</a:t>
            </a:fld>
            <a:endParaRPr lang="en-NL"/>
          </a:p>
        </p:txBody>
      </p:sp>
    </p:spTree>
    <p:extLst>
      <p:ext uri="{BB962C8B-B14F-4D97-AF65-F5344CB8AC3E}">
        <p14:creationId xmlns:p14="http://schemas.microsoft.com/office/powerpoint/2010/main" val="309933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F9F5F49-4B64-E247-83EE-B49C0499A6B1}" type="datetimeFigureOut">
              <a:rPr lang="en-NL" smtClean="0"/>
              <a:t>12/05/2024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5DB3D3B9-AD62-A840-9A91-37FA0590AEB8}" type="slidenum">
              <a:rPr lang="en-NL" smtClean="0"/>
              <a:t>‹#›</a:t>
            </a:fld>
            <a:endParaRPr lang="en-NL"/>
          </a:p>
        </p:txBody>
      </p:sp>
    </p:spTree>
    <p:extLst>
      <p:ext uri="{BB962C8B-B14F-4D97-AF65-F5344CB8AC3E}">
        <p14:creationId xmlns:p14="http://schemas.microsoft.com/office/powerpoint/2010/main" val="3365385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9F5F49-4B64-E247-83EE-B49C0499A6B1}" type="datetimeFigureOut">
              <a:rPr lang="en-NL" smtClean="0"/>
              <a:t>12/05/2024</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5DB3D3B9-AD62-A840-9A91-37FA0590AEB8}" type="slidenum">
              <a:rPr lang="en-NL" smtClean="0"/>
              <a:t>‹#›</a:t>
            </a:fld>
            <a:endParaRPr lang="en-NL"/>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109957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3F9F5F49-4B64-E247-83EE-B49C0499A6B1}" type="datetimeFigureOut">
              <a:rPr lang="en-NL" smtClean="0"/>
              <a:t>12/05/2024</a:t>
            </a:fld>
            <a:endParaRPr lang="en-NL"/>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NL"/>
          </a:p>
        </p:txBody>
      </p:sp>
      <p:sp>
        <p:nvSpPr>
          <p:cNvPr id="5" name="Slide Number Placeholder 4"/>
          <p:cNvSpPr>
            <a:spLocks noGrp="1"/>
          </p:cNvSpPr>
          <p:nvPr>
            <p:ph type="sldNum" sz="quarter" idx="12"/>
          </p:nvPr>
        </p:nvSpPr>
        <p:spPr/>
        <p:txBody>
          <a:bodyPr/>
          <a:lstStyle/>
          <a:p>
            <a:fld id="{5DB3D3B9-AD62-A840-9A91-37FA0590AEB8}" type="slidenum">
              <a:rPr lang="en-NL" smtClean="0"/>
              <a:t>‹#›</a:t>
            </a:fld>
            <a:endParaRPr lang="en-NL"/>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773474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F5F49-4B64-E247-83EE-B49C0499A6B1}" type="datetimeFigureOut">
              <a:rPr lang="en-NL" smtClean="0"/>
              <a:t>12/05/2024</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5DB3D3B9-AD62-A840-9A91-37FA0590AEB8}" type="slidenum">
              <a:rPr lang="en-NL" smtClean="0"/>
              <a:t>‹#›</a:t>
            </a:fld>
            <a:endParaRPr lang="en-NL"/>
          </a:p>
        </p:txBody>
      </p:sp>
    </p:spTree>
    <p:extLst>
      <p:ext uri="{BB962C8B-B14F-4D97-AF65-F5344CB8AC3E}">
        <p14:creationId xmlns:p14="http://schemas.microsoft.com/office/powerpoint/2010/main" val="231186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GB"/>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fld id="{3F9F5F49-4B64-E247-83EE-B49C0499A6B1}" type="datetimeFigureOut">
              <a:rPr lang="en-NL" smtClean="0"/>
              <a:t>12/05/2024</a:t>
            </a:fld>
            <a:endParaRPr lang="en-NL"/>
          </a:p>
        </p:txBody>
      </p:sp>
      <p:sp>
        <p:nvSpPr>
          <p:cNvPr id="10" name="Footer Placeholder 9"/>
          <p:cNvSpPr>
            <a:spLocks noGrp="1"/>
          </p:cNvSpPr>
          <p:nvPr>
            <p:ph type="ftr" sz="quarter" idx="11"/>
          </p:nvPr>
        </p:nvSpPr>
        <p:spPr/>
        <p:txBody>
          <a:bodyPr/>
          <a:lstStyle/>
          <a:p>
            <a:endParaRPr lang="en-NL"/>
          </a:p>
        </p:txBody>
      </p:sp>
      <p:sp>
        <p:nvSpPr>
          <p:cNvPr id="11" name="Slide Number Placeholder 10"/>
          <p:cNvSpPr>
            <a:spLocks noGrp="1"/>
          </p:cNvSpPr>
          <p:nvPr>
            <p:ph type="sldNum" sz="quarter" idx="12"/>
          </p:nvPr>
        </p:nvSpPr>
        <p:spPr/>
        <p:txBody>
          <a:bodyPr/>
          <a:lstStyle/>
          <a:p>
            <a:fld id="{5DB3D3B9-AD62-A840-9A91-37FA0590AEB8}" type="slidenum">
              <a:rPr lang="en-NL" smtClean="0"/>
              <a:t>‹#›</a:t>
            </a:fld>
            <a:endParaRPr lang="en-NL"/>
          </a:p>
        </p:txBody>
      </p:sp>
    </p:spTree>
    <p:extLst>
      <p:ext uri="{BB962C8B-B14F-4D97-AF65-F5344CB8AC3E}">
        <p14:creationId xmlns:p14="http://schemas.microsoft.com/office/powerpoint/2010/main" val="3151701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GB"/>
              <a:t>Click to edit Master title style</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fld id="{3F9F5F49-4B64-E247-83EE-B49C0499A6B1}" type="datetimeFigureOut">
              <a:rPr lang="en-NL" smtClean="0"/>
              <a:t>12/05/2024</a:t>
            </a:fld>
            <a:endParaRPr lang="en-NL"/>
          </a:p>
        </p:txBody>
      </p:sp>
      <p:sp>
        <p:nvSpPr>
          <p:cNvPr id="10" name="Slide Number Placeholder 9"/>
          <p:cNvSpPr>
            <a:spLocks noGrp="1"/>
          </p:cNvSpPr>
          <p:nvPr>
            <p:ph type="sldNum" sz="quarter" idx="12"/>
          </p:nvPr>
        </p:nvSpPr>
        <p:spPr/>
        <p:txBody>
          <a:bodyPr/>
          <a:lstStyle/>
          <a:p>
            <a:fld id="{5DB3D3B9-AD62-A840-9A91-37FA0590AEB8}" type="slidenum">
              <a:rPr lang="en-NL" smtClean="0"/>
              <a:t>‹#›</a:t>
            </a:fld>
            <a:endParaRPr lang="en-NL"/>
          </a:p>
        </p:txBody>
      </p:sp>
    </p:spTree>
    <p:extLst>
      <p:ext uri="{BB962C8B-B14F-4D97-AF65-F5344CB8AC3E}">
        <p14:creationId xmlns:p14="http://schemas.microsoft.com/office/powerpoint/2010/main" val="2118943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3F9F5F49-4B64-E247-83EE-B49C0499A6B1}" type="datetimeFigureOut">
              <a:rPr lang="en-NL" smtClean="0"/>
              <a:t>12/05/2024</a:t>
            </a:fld>
            <a:endParaRPr lang="en-NL"/>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NL"/>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5DB3D3B9-AD62-A840-9A91-37FA0590AEB8}" type="slidenum">
              <a:rPr lang="en-NL" smtClean="0"/>
              <a:t>‹#›</a:t>
            </a:fld>
            <a:endParaRPr lang="en-NL"/>
          </a:p>
        </p:txBody>
      </p:sp>
    </p:spTree>
    <p:extLst>
      <p:ext uri="{BB962C8B-B14F-4D97-AF65-F5344CB8AC3E}">
        <p14:creationId xmlns:p14="http://schemas.microsoft.com/office/powerpoint/2010/main" val="314297539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2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297701977"/>
      </p:ext>
    </p:extLst>
  </p:cSld>
  <p:clrMap bg1="lt1" tx1="dk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4.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4.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9.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44.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43.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36.png"/><Relationship Id="rId7"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34.png"/><Relationship Id="rId4" Type="http://schemas.openxmlformats.org/officeDocument/2006/relationships/image" Target="../media/image39.png"/><Relationship Id="rId9" Type="http://schemas.openxmlformats.org/officeDocument/2006/relationships/image" Target="../media/image50.png"/></Relationships>
</file>

<file path=ppt/slides/_rels/slide21.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34.png"/><Relationship Id="rId3" Type="http://schemas.openxmlformats.org/officeDocument/2006/relationships/image" Target="../media/image51.png"/><Relationship Id="rId7" Type="http://schemas.openxmlformats.org/officeDocument/2006/relationships/image" Target="../media/image54.png"/><Relationship Id="rId12" Type="http://schemas.openxmlformats.org/officeDocument/2006/relationships/image" Target="../media/image55.png"/><Relationship Id="rId2" Type="http://schemas.openxmlformats.org/officeDocument/2006/relationships/notesSlide" Target="../notesSlides/notesSlide18.xml"/><Relationship Id="rId16" Type="http://schemas.openxmlformats.org/officeDocument/2006/relationships/image" Target="../media/image58.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49.png"/><Relationship Id="rId5" Type="http://schemas.openxmlformats.org/officeDocument/2006/relationships/image" Target="../media/image39.png"/><Relationship Id="rId15" Type="http://schemas.openxmlformats.org/officeDocument/2006/relationships/image" Target="../media/image57.png"/><Relationship Id="rId10" Type="http://schemas.openxmlformats.org/officeDocument/2006/relationships/image" Target="../media/image48.png"/><Relationship Id="rId4" Type="http://schemas.openxmlformats.org/officeDocument/2006/relationships/image" Target="../media/image52.png"/><Relationship Id="rId9" Type="http://schemas.openxmlformats.org/officeDocument/2006/relationships/image" Target="../media/image47.png"/><Relationship Id="rId14" Type="http://schemas.openxmlformats.org/officeDocument/2006/relationships/image" Target="../media/image5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39.png"/><Relationship Id="rId7"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5.png"/><Relationship Id="rId10" Type="http://schemas.openxmlformats.org/officeDocument/2006/relationships/image" Target="../media/image11.png"/><Relationship Id="rId4" Type="http://schemas.openxmlformats.org/officeDocument/2006/relationships/customXml" Target="../ink/ink1.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7713B-77BE-BF69-DF0A-7144D98518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0F37F-16A6-85B9-9726-06C1E8B40B93}"/>
              </a:ext>
            </a:extLst>
          </p:cNvPr>
          <p:cNvSpPr>
            <a:spLocks noGrp="1"/>
          </p:cNvSpPr>
          <p:nvPr>
            <p:ph type="title"/>
          </p:nvPr>
        </p:nvSpPr>
        <p:spPr>
          <a:xfrm>
            <a:off x="643128" y="2331720"/>
            <a:ext cx="7772400" cy="1609344"/>
          </a:xfrm>
        </p:spPr>
        <p:txBody>
          <a:bodyPr>
            <a:normAutofit fontScale="90000"/>
          </a:bodyPr>
          <a:lstStyle/>
          <a:p>
            <a:pPr algn="ctr" rtl="0"/>
            <a:r>
              <a:rPr lang="en-GB" sz="3600" i="0" u="none" strike="noStrike" dirty="0">
                <a:solidFill>
                  <a:srgbClr val="000000"/>
                </a:solidFill>
                <a:effectLst/>
                <a:latin typeface="Arial" panose="020B0604020202020204" pitchFamily="34" charset="0"/>
              </a:rPr>
              <a:t>Advanced topics:</a:t>
            </a:r>
            <a:br>
              <a:rPr lang="en-GB" sz="3600" dirty="0">
                <a:effectLst/>
              </a:rPr>
            </a:br>
            <a:r>
              <a:rPr lang="en-GB" sz="3600" i="0" u="none" strike="noStrike" dirty="0">
                <a:solidFill>
                  <a:srgbClr val="000000"/>
                </a:solidFill>
                <a:effectLst/>
                <a:latin typeface="Arial" panose="020B0604020202020204" pitchFamily="34" charset="0"/>
              </a:rPr>
              <a:t>Semi-static replication using ANNs</a:t>
            </a:r>
            <a:br>
              <a:rPr lang="en-GB" sz="3600" i="0" u="none" strike="noStrike" dirty="0">
                <a:solidFill>
                  <a:srgbClr val="000000"/>
                </a:solidFill>
                <a:effectLst/>
                <a:latin typeface="Arial" panose="020B0604020202020204" pitchFamily="34" charset="0"/>
              </a:rPr>
            </a:br>
            <a:br>
              <a:rPr lang="en-GB" sz="3600" i="0" u="none" strike="noStrike" dirty="0">
                <a:solidFill>
                  <a:srgbClr val="000000"/>
                </a:solidFill>
                <a:effectLst/>
                <a:latin typeface="Arial" panose="020B0604020202020204" pitchFamily="34" charset="0"/>
              </a:rPr>
            </a:br>
            <a:r>
              <a:rPr lang="en-GB" sz="1800" b="0" i="0" u="none" strike="noStrike" dirty="0">
                <a:solidFill>
                  <a:srgbClr val="595959"/>
                </a:solidFill>
                <a:effectLst/>
                <a:latin typeface="Arial" panose="020B0604020202020204" pitchFamily="34" charset="0"/>
              </a:rPr>
              <a:t>Group 4: Divya </a:t>
            </a:r>
            <a:r>
              <a:rPr lang="en-GB" sz="1800" b="0" i="0" u="none" strike="noStrike" dirty="0" err="1">
                <a:solidFill>
                  <a:srgbClr val="595959"/>
                </a:solidFill>
                <a:effectLst/>
                <a:latin typeface="Arial" panose="020B0604020202020204" pitchFamily="34" charset="0"/>
              </a:rPr>
              <a:t>Gajera</a:t>
            </a:r>
            <a:r>
              <a:rPr lang="en-GB" sz="1800" b="0" i="0" u="none" strike="noStrike" dirty="0">
                <a:solidFill>
                  <a:srgbClr val="595959"/>
                </a:solidFill>
                <a:effectLst/>
                <a:latin typeface="Arial" panose="020B0604020202020204" pitchFamily="34" charset="0"/>
              </a:rPr>
              <a:t> (14932644) &amp; Nitai Nijholt (12709018)</a:t>
            </a:r>
            <a:endParaRPr lang="en-GB" sz="3600" dirty="0">
              <a:solidFill>
                <a:schemeClr val="tx1"/>
              </a:solidFill>
              <a:latin typeface="+mn-lt"/>
            </a:endParaRPr>
          </a:p>
        </p:txBody>
      </p:sp>
    </p:spTree>
    <p:extLst>
      <p:ext uri="{BB962C8B-B14F-4D97-AF65-F5344CB8AC3E}">
        <p14:creationId xmlns:p14="http://schemas.microsoft.com/office/powerpoint/2010/main" val="189984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3781B81C-4941-EDC7-98FF-3529B1B5E243}"/>
            </a:ext>
          </a:extLst>
        </p:cNvPr>
        <p:cNvGrpSpPr/>
        <p:nvPr/>
      </p:nvGrpSpPr>
      <p:grpSpPr>
        <a:xfrm>
          <a:off x="0" y="0"/>
          <a:ext cx="0" cy="0"/>
          <a:chOff x="0" y="0"/>
          <a:chExt cx="0" cy="0"/>
        </a:xfrm>
      </p:grpSpPr>
      <p:sp>
        <p:nvSpPr>
          <p:cNvPr id="122" name="Google Shape;122;g314eaba778e_2_37">
            <a:extLst>
              <a:ext uri="{FF2B5EF4-FFF2-40B4-BE49-F238E27FC236}">
                <a16:creationId xmlns:a16="http://schemas.microsoft.com/office/drawing/2014/main" id="{4B074013-1AE9-B716-9DDD-967DFF197D52}"/>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GB" sz="3600" dirty="0">
                <a:solidFill>
                  <a:schemeClr val="tx1"/>
                </a:solidFill>
                <a:latin typeface="+mn-lt"/>
              </a:rPr>
              <a:t>RLNN Algorithm</a:t>
            </a:r>
            <a:endParaRPr sz="3600" dirty="0"/>
          </a:p>
        </p:txBody>
      </p:sp>
      <p:sp>
        <p:nvSpPr>
          <p:cNvPr id="123" name="Google Shape;123;g314eaba778e_2_37">
            <a:extLst>
              <a:ext uri="{FF2B5EF4-FFF2-40B4-BE49-F238E27FC236}">
                <a16:creationId xmlns:a16="http://schemas.microsoft.com/office/drawing/2014/main" id="{B300E6E1-2AC1-3FCC-9546-8F1ED7B26355}"/>
              </a:ext>
            </a:extLst>
          </p:cNvPr>
          <p:cNvSpPr txBox="1">
            <a:spLocks noGrp="1"/>
          </p:cNvSpPr>
          <p:nvPr>
            <p:ph type="body" idx="1"/>
          </p:nvPr>
        </p:nvSpPr>
        <p:spPr>
          <a:xfrm>
            <a:off x="457200" y="1600200"/>
            <a:ext cx="8443200" cy="4526100"/>
          </a:xfrm>
          <a:prstGeom prst="rect">
            <a:avLst/>
          </a:prstGeom>
          <a:noFill/>
          <a:ln>
            <a:noFill/>
          </a:ln>
        </p:spPr>
        <p:txBody>
          <a:bodyPr spcFirstLastPara="1" wrap="square" lIns="91425" tIns="45700" rIns="91425" bIns="45700" anchor="t" anchorCtr="0">
            <a:noAutofit/>
          </a:bodyPr>
          <a:lstStyle/>
          <a:p>
            <a:pPr marL="0" lvl="0" indent="0" algn="l" rtl="0">
              <a:spcBef>
                <a:spcPts val="306"/>
              </a:spcBef>
              <a:spcAft>
                <a:spcPts val="0"/>
              </a:spcAft>
              <a:buClr>
                <a:schemeClr val="dk1"/>
              </a:buClr>
              <a:buSzPts val="1800"/>
              <a:buNone/>
            </a:pPr>
            <a:r>
              <a:rPr lang="en-GB" sz="1400" b="1" u="sng" dirty="0"/>
              <a:t>Main idea</a:t>
            </a:r>
            <a:r>
              <a:rPr lang="en-GB" sz="1400" dirty="0"/>
              <a:t>: Approximate pay-off of complex derivative using linear combination of simple European Options</a:t>
            </a:r>
            <a:endParaRPr sz="1400" dirty="0"/>
          </a:p>
          <a:p>
            <a:pPr marL="0" lvl="0" indent="0" algn="l" rtl="0">
              <a:spcBef>
                <a:spcPts val="300"/>
              </a:spcBef>
              <a:spcAft>
                <a:spcPts val="0"/>
              </a:spcAft>
              <a:buClr>
                <a:schemeClr val="dk1"/>
              </a:buClr>
              <a:buSzPts val="1500"/>
              <a:buNone/>
            </a:pPr>
            <a:endParaRPr sz="1400" b="1" dirty="0"/>
          </a:p>
          <a:p>
            <a:pPr marL="0" lvl="0" indent="0" algn="l" rtl="0">
              <a:spcBef>
                <a:spcPts val="300"/>
              </a:spcBef>
              <a:spcAft>
                <a:spcPts val="0"/>
              </a:spcAft>
              <a:buClr>
                <a:schemeClr val="dk1"/>
              </a:buClr>
              <a:buSzPts val="1500"/>
              <a:buFont typeface="Arial"/>
              <a:buNone/>
            </a:pPr>
            <a:r>
              <a:rPr lang="en-GB" sz="1400" b="1" dirty="0"/>
              <a:t>NN structure:</a:t>
            </a:r>
            <a:endParaRPr sz="1400" b="1" dirty="0"/>
          </a:p>
          <a:p>
            <a:pPr marL="292100" indent="-285750">
              <a:spcBef>
                <a:spcPts val="300"/>
              </a:spcBef>
              <a:buSzPts val="1400"/>
            </a:pPr>
            <a:r>
              <a:rPr lang="en-GB" sz="1400" dirty="0"/>
              <a:t>Hidden Layer Uses </a:t>
            </a:r>
            <a:r>
              <a:rPr lang="en-GB" sz="1400" dirty="0" err="1"/>
              <a:t>ReLU</a:t>
            </a:r>
            <a:r>
              <a:rPr lang="en-GB" sz="1400" dirty="0"/>
              <a:t> activation functions</a:t>
            </a:r>
          </a:p>
          <a:p>
            <a:pPr marL="292100" indent="-285750">
              <a:spcBef>
                <a:spcPts val="300"/>
              </a:spcBef>
              <a:buSzPts val="1400"/>
            </a:pPr>
            <a:r>
              <a:rPr lang="en-GB" sz="1400" dirty="0"/>
              <a:t>Each neuron represents payoff of single European option</a:t>
            </a:r>
            <a:endParaRPr sz="1400" dirty="0"/>
          </a:p>
          <a:p>
            <a:pPr marL="292100" indent="-285750">
              <a:spcBef>
                <a:spcPts val="300"/>
              </a:spcBef>
              <a:buSzPts val="1400"/>
            </a:pPr>
            <a:r>
              <a:rPr lang="en-GB" sz="1400" dirty="0"/>
              <a:t>Portfolio weights correspond to      ; biases     to strike</a:t>
            </a:r>
          </a:p>
          <a:p>
            <a:pPr marL="0" lvl="0" indent="0" algn="l" rtl="0">
              <a:spcBef>
                <a:spcPts val="306"/>
              </a:spcBef>
              <a:spcAft>
                <a:spcPts val="0"/>
              </a:spcAft>
              <a:buClr>
                <a:schemeClr val="dk1"/>
              </a:buClr>
              <a:buSzPts val="1800"/>
              <a:buNone/>
            </a:pPr>
            <a:endParaRPr lang="en-GB" sz="1300" dirty="0"/>
          </a:p>
          <a:p>
            <a:pPr marL="0" lvl="0" indent="0" algn="l" rtl="0">
              <a:spcBef>
                <a:spcPts val="306"/>
              </a:spcBef>
              <a:spcAft>
                <a:spcPts val="0"/>
              </a:spcAft>
              <a:buClr>
                <a:schemeClr val="dk1"/>
              </a:buClr>
              <a:buSzPts val="1800"/>
              <a:buNone/>
            </a:pPr>
            <a:endParaRPr lang="en-GB" sz="1300" dirty="0"/>
          </a:p>
          <a:p>
            <a:pPr marL="0" lvl="0" indent="0" algn="l" rtl="0">
              <a:spcBef>
                <a:spcPts val="306"/>
              </a:spcBef>
              <a:spcAft>
                <a:spcPts val="0"/>
              </a:spcAft>
              <a:buClr>
                <a:schemeClr val="dk1"/>
              </a:buClr>
              <a:buSzPts val="1800"/>
              <a:buNone/>
            </a:pPr>
            <a:endParaRPr lang="en-GB" sz="1300" dirty="0"/>
          </a:p>
          <a:p>
            <a:pPr marL="0" lvl="0" indent="0" algn="l" rtl="0">
              <a:spcBef>
                <a:spcPts val="306"/>
              </a:spcBef>
              <a:spcAft>
                <a:spcPts val="0"/>
              </a:spcAft>
              <a:buClr>
                <a:schemeClr val="dk1"/>
              </a:buClr>
              <a:buSzPts val="1800"/>
              <a:buNone/>
            </a:pPr>
            <a:r>
              <a:rPr lang="en-GB" sz="1300" dirty="0"/>
              <a:t>Regress later because it uses feed forward neural network for the regression at each time step</a:t>
            </a:r>
            <a:endParaRPr sz="1300" dirty="0"/>
          </a:p>
        </p:txBody>
      </p:sp>
      <p:pic>
        <p:nvPicPr>
          <p:cNvPr id="129" name="Google Shape;129;g314eaba778e_2_37">
            <a:extLst>
              <a:ext uri="{FF2B5EF4-FFF2-40B4-BE49-F238E27FC236}">
                <a16:creationId xmlns:a16="http://schemas.microsoft.com/office/drawing/2014/main" id="{C356FEA8-6D02-FF58-0DCE-DFB53D0F91C0}"/>
              </a:ext>
            </a:extLst>
          </p:cNvPr>
          <p:cNvPicPr preferRelativeResize="0"/>
          <p:nvPr/>
        </p:nvPicPr>
        <p:blipFill>
          <a:blip r:embed="rId3">
            <a:alphaModFix/>
          </a:blip>
          <a:stretch>
            <a:fillRect/>
          </a:stretch>
        </p:blipFill>
        <p:spPr>
          <a:xfrm>
            <a:off x="1264361" y="4452001"/>
            <a:ext cx="4119093" cy="1611598"/>
          </a:xfrm>
          <a:prstGeom prst="rect">
            <a:avLst/>
          </a:prstGeom>
          <a:noFill/>
          <a:ln>
            <a:noFill/>
          </a:ln>
        </p:spPr>
      </p:pic>
      <p:sp>
        <p:nvSpPr>
          <p:cNvPr id="130" name="Google Shape;130;g314eaba778e_2_37">
            <a:extLst>
              <a:ext uri="{FF2B5EF4-FFF2-40B4-BE49-F238E27FC236}">
                <a16:creationId xmlns:a16="http://schemas.microsoft.com/office/drawing/2014/main" id="{0CEDB9AA-2922-CD25-5A6B-D6CF4BE820AF}"/>
              </a:ext>
            </a:extLst>
          </p:cNvPr>
          <p:cNvSpPr txBox="1"/>
          <p:nvPr/>
        </p:nvSpPr>
        <p:spPr>
          <a:xfrm>
            <a:off x="542360" y="6552086"/>
            <a:ext cx="9144000" cy="323100"/>
          </a:xfrm>
          <a:prstGeom prst="rect">
            <a:avLst/>
          </a:prstGeom>
          <a:noFill/>
          <a:ln>
            <a:noFill/>
          </a:ln>
        </p:spPr>
        <p:txBody>
          <a:bodyPr spcFirstLastPara="1" wrap="square" lIns="91425" tIns="91425" rIns="91425" bIns="91425" anchor="t" anchorCtr="0">
            <a:spAutoFit/>
          </a:bodyPr>
          <a:lstStyle/>
          <a:p>
            <a:pPr marL="0" lvl="0" indent="0" algn="l" rtl="0">
              <a:spcBef>
                <a:spcPts val="306"/>
              </a:spcBef>
              <a:spcAft>
                <a:spcPts val="0"/>
              </a:spcAft>
              <a:buNone/>
            </a:pPr>
            <a:r>
              <a:rPr lang="en-GB" sz="900" dirty="0">
                <a:solidFill>
                  <a:schemeClr val="dk1"/>
                </a:solidFill>
                <a:latin typeface="Calibri"/>
                <a:ea typeface="Calibri"/>
                <a:cs typeface="Calibri"/>
                <a:sym typeface="Calibri"/>
              </a:rPr>
              <a:t>Image credit: Hoencamp, J. (2024, Fall). </a:t>
            </a:r>
            <a:r>
              <a:rPr lang="en-GB" sz="900" i="1" dirty="0">
                <a:solidFill>
                  <a:schemeClr val="dk1"/>
                </a:solidFill>
                <a:latin typeface="Calibri"/>
                <a:ea typeface="Calibri"/>
                <a:cs typeface="Calibri"/>
                <a:sym typeface="Calibri"/>
              </a:rPr>
              <a:t>Advanced topics: Semi-static replication using ANNs</a:t>
            </a:r>
            <a:r>
              <a:rPr lang="en-GB" sz="900" dirty="0">
                <a:solidFill>
                  <a:schemeClr val="dk1"/>
                </a:solidFill>
                <a:latin typeface="Calibri"/>
                <a:ea typeface="Calibri"/>
                <a:cs typeface="Calibri"/>
                <a:sym typeface="Calibri"/>
              </a:rPr>
              <a:t>. Advanced Topics in Computational Finance, University of Amsterdam.</a:t>
            </a:r>
            <a:endParaRPr sz="1200" dirty="0"/>
          </a:p>
        </p:txBody>
      </p:sp>
      <p:pic>
        <p:nvPicPr>
          <p:cNvPr id="133" name="Google Shape;133;g314eaba778e_2_37">
            <a:extLst>
              <a:ext uri="{FF2B5EF4-FFF2-40B4-BE49-F238E27FC236}">
                <a16:creationId xmlns:a16="http://schemas.microsoft.com/office/drawing/2014/main" id="{0FB0DAFB-F0E8-7803-292F-BE12E67B37B0}"/>
              </a:ext>
            </a:extLst>
          </p:cNvPr>
          <p:cNvPicPr preferRelativeResize="0"/>
          <p:nvPr/>
        </p:nvPicPr>
        <p:blipFill>
          <a:blip r:embed="rId4">
            <a:alphaModFix/>
          </a:blip>
          <a:stretch>
            <a:fillRect/>
          </a:stretch>
        </p:blipFill>
        <p:spPr>
          <a:xfrm>
            <a:off x="3323908" y="3038378"/>
            <a:ext cx="221879" cy="190025"/>
          </a:xfrm>
          <a:prstGeom prst="rect">
            <a:avLst/>
          </a:prstGeom>
          <a:noFill/>
          <a:ln>
            <a:noFill/>
          </a:ln>
        </p:spPr>
      </p:pic>
      <p:pic>
        <p:nvPicPr>
          <p:cNvPr id="134" name="Google Shape;134;g314eaba778e_2_37">
            <a:extLst>
              <a:ext uri="{FF2B5EF4-FFF2-40B4-BE49-F238E27FC236}">
                <a16:creationId xmlns:a16="http://schemas.microsoft.com/office/drawing/2014/main" id="{AE66D08F-2228-1799-03E5-8D2741EF7CFC}"/>
              </a:ext>
            </a:extLst>
          </p:cNvPr>
          <p:cNvPicPr preferRelativeResize="0"/>
          <p:nvPr/>
        </p:nvPicPr>
        <p:blipFill>
          <a:blip r:embed="rId5">
            <a:alphaModFix/>
          </a:blip>
          <a:stretch>
            <a:fillRect/>
          </a:stretch>
        </p:blipFill>
        <p:spPr>
          <a:xfrm>
            <a:off x="4235134" y="3038379"/>
            <a:ext cx="143599" cy="190025"/>
          </a:xfrm>
          <a:prstGeom prst="rect">
            <a:avLst/>
          </a:prstGeom>
          <a:noFill/>
          <a:ln>
            <a:noFill/>
          </a:ln>
        </p:spPr>
      </p:pic>
      <p:pic>
        <p:nvPicPr>
          <p:cNvPr id="3" name="Picture 2">
            <a:extLst>
              <a:ext uri="{FF2B5EF4-FFF2-40B4-BE49-F238E27FC236}">
                <a16:creationId xmlns:a16="http://schemas.microsoft.com/office/drawing/2014/main" id="{DF058692-85E6-A61F-47C0-FE85EBF39F10}"/>
              </a:ext>
            </a:extLst>
          </p:cNvPr>
          <p:cNvPicPr>
            <a:picLocks noChangeAspect="1"/>
          </p:cNvPicPr>
          <p:nvPr/>
        </p:nvPicPr>
        <p:blipFill>
          <a:blip r:embed="rId6"/>
          <a:stretch>
            <a:fillRect/>
          </a:stretch>
        </p:blipFill>
        <p:spPr>
          <a:xfrm>
            <a:off x="5686999" y="4966514"/>
            <a:ext cx="2492267" cy="582572"/>
          </a:xfrm>
          <a:prstGeom prst="rect">
            <a:avLst/>
          </a:prstGeom>
        </p:spPr>
      </p:pic>
    </p:spTree>
    <p:extLst>
      <p:ext uri="{BB962C8B-B14F-4D97-AF65-F5344CB8AC3E}">
        <p14:creationId xmlns:p14="http://schemas.microsoft.com/office/powerpoint/2010/main" val="662809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DCE3889F-AD7D-82A9-670A-261DDE407313}"/>
            </a:ext>
          </a:extLst>
        </p:cNvPr>
        <p:cNvGrpSpPr/>
        <p:nvPr/>
      </p:nvGrpSpPr>
      <p:grpSpPr>
        <a:xfrm>
          <a:off x="0" y="0"/>
          <a:ext cx="0" cy="0"/>
          <a:chOff x="0" y="0"/>
          <a:chExt cx="0" cy="0"/>
        </a:xfrm>
      </p:grpSpPr>
      <p:sp>
        <p:nvSpPr>
          <p:cNvPr id="122" name="Google Shape;122;g314eaba778e_2_37">
            <a:extLst>
              <a:ext uri="{FF2B5EF4-FFF2-40B4-BE49-F238E27FC236}">
                <a16:creationId xmlns:a16="http://schemas.microsoft.com/office/drawing/2014/main" id="{75A6707B-D527-1576-52CA-B9F0A32E2C0B}"/>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GB" sz="3600" dirty="0">
                <a:solidFill>
                  <a:schemeClr val="tx1"/>
                </a:solidFill>
                <a:latin typeface="+mn-lt"/>
              </a:rPr>
              <a:t>Expected value</a:t>
            </a:r>
            <a:endParaRPr sz="3600" dirty="0">
              <a:solidFill>
                <a:schemeClr val="tx1"/>
              </a:solidFill>
            </a:endParaRPr>
          </a:p>
        </p:txBody>
      </p:sp>
      <p:sp>
        <p:nvSpPr>
          <p:cNvPr id="4" name="Google Shape;123;g314eaba778e_2_37">
            <a:extLst>
              <a:ext uri="{FF2B5EF4-FFF2-40B4-BE49-F238E27FC236}">
                <a16:creationId xmlns:a16="http://schemas.microsoft.com/office/drawing/2014/main" id="{25CCC621-4BF0-5CB6-CB73-8C14E3469913}"/>
              </a:ext>
            </a:extLst>
          </p:cNvPr>
          <p:cNvSpPr txBox="1">
            <a:spLocks/>
          </p:cNvSpPr>
          <p:nvPr/>
        </p:nvSpPr>
        <p:spPr>
          <a:xfrm>
            <a:off x="457200" y="2244318"/>
            <a:ext cx="8443200" cy="3863160"/>
          </a:xfrm>
          <a:prstGeom prst="rect">
            <a:avLst/>
          </a:prstGeom>
          <a:noFill/>
          <a:ln>
            <a:noFill/>
          </a:ln>
        </p:spPr>
        <p:txBody>
          <a:bodyPr spcFirstLastPara="1" vert="horz" wrap="square" lIns="91425" tIns="45700" rIns="91425" bIns="45700" rtlCol="0" anchor="t" anchorCtr="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marL="0" indent="0">
              <a:spcBef>
                <a:spcPts val="306"/>
              </a:spcBef>
              <a:buClr>
                <a:schemeClr val="dk1"/>
              </a:buClr>
              <a:buSzPts val="1800"/>
              <a:buFont typeface="Wingdings" pitchFamily="2" charset="2"/>
              <a:buNone/>
            </a:pPr>
            <a:endParaRPr lang="en-GB" sz="1300" dirty="0"/>
          </a:p>
        </p:txBody>
      </p:sp>
      <p:pic>
        <p:nvPicPr>
          <p:cNvPr id="12" name="Google Shape;126;g314eaba778e_2_37">
            <a:extLst>
              <a:ext uri="{FF2B5EF4-FFF2-40B4-BE49-F238E27FC236}">
                <a16:creationId xmlns:a16="http://schemas.microsoft.com/office/drawing/2014/main" id="{95C3B465-432F-AA6C-BC8C-391EBFF3C457}"/>
              </a:ext>
            </a:extLst>
          </p:cNvPr>
          <p:cNvPicPr preferRelativeResize="0"/>
          <p:nvPr/>
        </p:nvPicPr>
        <p:blipFill>
          <a:blip r:embed="rId3">
            <a:alphaModFix/>
          </a:blip>
          <a:stretch>
            <a:fillRect/>
          </a:stretch>
        </p:blipFill>
        <p:spPr>
          <a:xfrm>
            <a:off x="681221" y="1484672"/>
            <a:ext cx="1874654" cy="311895"/>
          </a:xfrm>
          <a:prstGeom prst="rect">
            <a:avLst/>
          </a:prstGeom>
          <a:noFill/>
          <a:ln>
            <a:noFill/>
          </a:ln>
        </p:spPr>
      </p:pic>
      <p:pic>
        <p:nvPicPr>
          <p:cNvPr id="13" name="Picture 12">
            <a:extLst>
              <a:ext uri="{FF2B5EF4-FFF2-40B4-BE49-F238E27FC236}">
                <a16:creationId xmlns:a16="http://schemas.microsoft.com/office/drawing/2014/main" id="{9E814825-0330-3A81-A937-0C79018F4A39}"/>
              </a:ext>
            </a:extLst>
          </p:cNvPr>
          <p:cNvPicPr>
            <a:picLocks noChangeAspect="1"/>
          </p:cNvPicPr>
          <p:nvPr/>
        </p:nvPicPr>
        <p:blipFill>
          <a:blip r:embed="rId4"/>
          <a:stretch>
            <a:fillRect/>
          </a:stretch>
        </p:blipFill>
        <p:spPr>
          <a:xfrm>
            <a:off x="2922144" y="1448609"/>
            <a:ext cx="2072640" cy="414001"/>
          </a:xfrm>
          <a:prstGeom prst="rect">
            <a:avLst/>
          </a:prstGeom>
        </p:spPr>
      </p:pic>
      <p:pic>
        <p:nvPicPr>
          <p:cNvPr id="15" name="Picture 14">
            <a:extLst>
              <a:ext uri="{FF2B5EF4-FFF2-40B4-BE49-F238E27FC236}">
                <a16:creationId xmlns:a16="http://schemas.microsoft.com/office/drawing/2014/main" id="{2D0CF5E0-E401-A9A8-4EC5-1A1AB1EDE766}"/>
              </a:ext>
            </a:extLst>
          </p:cNvPr>
          <p:cNvPicPr>
            <a:picLocks noChangeAspect="1"/>
          </p:cNvPicPr>
          <p:nvPr/>
        </p:nvPicPr>
        <p:blipFill>
          <a:blip r:embed="rId5"/>
          <a:stretch>
            <a:fillRect/>
          </a:stretch>
        </p:blipFill>
        <p:spPr>
          <a:xfrm>
            <a:off x="5361053" y="1429702"/>
            <a:ext cx="2541713" cy="479425"/>
          </a:xfrm>
          <a:prstGeom prst="rect">
            <a:avLst/>
          </a:prstGeom>
        </p:spPr>
      </p:pic>
      <p:cxnSp>
        <p:nvCxnSpPr>
          <p:cNvPr id="21" name="Straight Arrow Connector 20">
            <a:extLst>
              <a:ext uri="{FF2B5EF4-FFF2-40B4-BE49-F238E27FC236}">
                <a16:creationId xmlns:a16="http://schemas.microsoft.com/office/drawing/2014/main" id="{0B595F3E-270C-AE55-C98E-8277BE807B74}"/>
              </a:ext>
            </a:extLst>
          </p:cNvPr>
          <p:cNvCxnSpPr>
            <a:cxnSpLocks/>
          </p:cNvCxnSpPr>
          <p:nvPr/>
        </p:nvCxnSpPr>
        <p:spPr>
          <a:xfrm flipV="1">
            <a:off x="2629121" y="1633084"/>
            <a:ext cx="210185" cy="9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BD01684-0E1E-1E5D-7CF3-BB5CA1BDBE7E}"/>
              </a:ext>
            </a:extLst>
          </p:cNvPr>
          <p:cNvCxnSpPr>
            <a:cxnSpLocks/>
          </p:cNvCxnSpPr>
          <p:nvPr/>
        </p:nvCxnSpPr>
        <p:spPr>
          <a:xfrm flipV="1">
            <a:off x="5090034" y="1632091"/>
            <a:ext cx="210185" cy="9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DBEBF19E-86EF-1F2E-69D4-D4DF0D857CB5}"/>
              </a:ext>
            </a:extLst>
          </p:cNvPr>
          <p:cNvPicPr>
            <a:picLocks noChangeAspect="1"/>
          </p:cNvPicPr>
          <p:nvPr/>
        </p:nvPicPr>
        <p:blipFill>
          <a:blip r:embed="rId6"/>
          <a:stretch>
            <a:fillRect/>
          </a:stretch>
        </p:blipFill>
        <p:spPr>
          <a:xfrm>
            <a:off x="594550" y="2015785"/>
            <a:ext cx="6049425" cy="4916574"/>
          </a:xfrm>
          <a:prstGeom prst="rect">
            <a:avLst/>
          </a:prstGeom>
        </p:spPr>
      </p:pic>
    </p:spTree>
    <p:extLst>
      <p:ext uri="{BB962C8B-B14F-4D97-AF65-F5344CB8AC3E}">
        <p14:creationId xmlns:p14="http://schemas.microsoft.com/office/powerpoint/2010/main" val="470156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3BA767FA-6B21-C5BC-04C6-E3829D03767E}"/>
            </a:ext>
          </a:extLst>
        </p:cNvPr>
        <p:cNvGrpSpPr/>
        <p:nvPr/>
      </p:nvGrpSpPr>
      <p:grpSpPr>
        <a:xfrm>
          <a:off x="0" y="0"/>
          <a:ext cx="0" cy="0"/>
          <a:chOff x="0" y="0"/>
          <a:chExt cx="0" cy="0"/>
        </a:xfrm>
      </p:grpSpPr>
      <p:sp>
        <p:nvSpPr>
          <p:cNvPr id="157" name="Google Shape;157;g2d612082971_0_10">
            <a:extLst>
              <a:ext uri="{FF2B5EF4-FFF2-40B4-BE49-F238E27FC236}">
                <a16:creationId xmlns:a16="http://schemas.microsoft.com/office/drawing/2014/main" id="{B23ECC63-F980-29AF-CFCB-B6B306A423F5}"/>
              </a:ext>
            </a:extLst>
          </p:cNvPr>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600" b="1" dirty="0">
                <a:solidFill>
                  <a:schemeClr val="tx1"/>
                </a:solidFill>
                <a:latin typeface="+mn-lt"/>
              </a:rPr>
              <a:t>Initial Results</a:t>
            </a:r>
            <a:endParaRPr sz="3600" b="1" dirty="0"/>
          </a:p>
        </p:txBody>
      </p:sp>
      <p:pic>
        <p:nvPicPr>
          <p:cNvPr id="7" name="Picture 6">
            <a:extLst>
              <a:ext uri="{FF2B5EF4-FFF2-40B4-BE49-F238E27FC236}">
                <a16:creationId xmlns:a16="http://schemas.microsoft.com/office/drawing/2014/main" id="{2BFA090C-4D2B-90C5-0784-DB6F3E53C0F2}"/>
              </a:ext>
            </a:extLst>
          </p:cNvPr>
          <p:cNvPicPr>
            <a:picLocks noChangeAspect="1"/>
          </p:cNvPicPr>
          <p:nvPr/>
        </p:nvPicPr>
        <p:blipFill>
          <a:blip r:embed="rId3"/>
          <a:stretch>
            <a:fillRect/>
          </a:stretch>
        </p:blipFill>
        <p:spPr>
          <a:xfrm>
            <a:off x="873889" y="6420001"/>
            <a:ext cx="7812911" cy="326721"/>
          </a:xfrm>
          <a:prstGeom prst="rect">
            <a:avLst/>
          </a:prstGeom>
        </p:spPr>
      </p:pic>
      <p:pic>
        <p:nvPicPr>
          <p:cNvPr id="10" name="Picture 9" descr="A graph with a line&#10;&#10;Description automatically generated">
            <a:extLst>
              <a:ext uri="{FF2B5EF4-FFF2-40B4-BE49-F238E27FC236}">
                <a16:creationId xmlns:a16="http://schemas.microsoft.com/office/drawing/2014/main" id="{3279D243-FA1C-F124-8BEB-12C5E99B0646}"/>
              </a:ext>
            </a:extLst>
          </p:cNvPr>
          <p:cNvPicPr>
            <a:picLocks noChangeAspect="1"/>
          </p:cNvPicPr>
          <p:nvPr/>
        </p:nvPicPr>
        <p:blipFill>
          <a:blip r:embed="rId4"/>
          <a:stretch>
            <a:fillRect/>
          </a:stretch>
        </p:blipFill>
        <p:spPr>
          <a:xfrm>
            <a:off x="-295814" y="1281317"/>
            <a:ext cx="9886629" cy="4943314"/>
          </a:xfrm>
          <a:prstGeom prst="rect">
            <a:avLst/>
          </a:prstGeom>
        </p:spPr>
      </p:pic>
    </p:spTree>
    <p:extLst>
      <p:ext uri="{BB962C8B-B14F-4D97-AF65-F5344CB8AC3E}">
        <p14:creationId xmlns:p14="http://schemas.microsoft.com/office/powerpoint/2010/main" val="751905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65A6AF67-7C47-924B-2F92-5D843E176429}"/>
            </a:ext>
          </a:extLst>
        </p:cNvPr>
        <p:cNvGrpSpPr/>
        <p:nvPr/>
      </p:nvGrpSpPr>
      <p:grpSpPr>
        <a:xfrm>
          <a:off x="0" y="0"/>
          <a:ext cx="0" cy="0"/>
          <a:chOff x="0" y="0"/>
          <a:chExt cx="0" cy="0"/>
        </a:xfrm>
      </p:grpSpPr>
      <p:sp>
        <p:nvSpPr>
          <p:cNvPr id="157" name="Google Shape;157;g2d612082971_0_10">
            <a:extLst>
              <a:ext uri="{FF2B5EF4-FFF2-40B4-BE49-F238E27FC236}">
                <a16:creationId xmlns:a16="http://schemas.microsoft.com/office/drawing/2014/main" id="{DFCE660F-12C0-40C5-98B3-4D8A761DAC78}"/>
              </a:ext>
            </a:extLst>
          </p:cNvPr>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600" b="1" dirty="0">
                <a:solidFill>
                  <a:schemeClr val="tx1"/>
                </a:solidFill>
                <a:latin typeface="+mn-lt"/>
              </a:rPr>
              <a:t>Initial Results</a:t>
            </a:r>
            <a:endParaRPr sz="3600" b="1" dirty="0"/>
          </a:p>
        </p:txBody>
      </p:sp>
      <p:pic>
        <p:nvPicPr>
          <p:cNvPr id="5" name="Picture 4">
            <a:extLst>
              <a:ext uri="{FF2B5EF4-FFF2-40B4-BE49-F238E27FC236}">
                <a16:creationId xmlns:a16="http://schemas.microsoft.com/office/drawing/2014/main" id="{8239A015-7963-A5A7-37AD-D3C80013F868}"/>
              </a:ext>
            </a:extLst>
          </p:cNvPr>
          <p:cNvPicPr>
            <a:picLocks noChangeAspect="1"/>
          </p:cNvPicPr>
          <p:nvPr/>
        </p:nvPicPr>
        <p:blipFill>
          <a:blip r:embed="rId3"/>
          <a:stretch>
            <a:fillRect/>
          </a:stretch>
        </p:blipFill>
        <p:spPr>
          <a:xfrm>
            <a:off x="3004860" y="6598144"/>
            <a:ext cx="3848946" cy="206762"/>
          </a:xfrm>
          <a:prstGeom prst="rect">
            <a:avLst/>
          </a:prstGeom>
        </p:spPr>
      </p:pic>
      <p:pic>
        <p:nvPicPr>
          <p:cNvPr id="10" name="Picture 9">
            <a:extLst>
              <a:ext uri="{FF2B5EF4-FFF2-40B4-BE49-F238E27FC236}">
                <a16:creationId xmlns:a16="http://schemas.microsoft.com/office/drawing/2014/main" id="{AFE9824A-131D-978B-9CDC-DCE61605A95B}"/>
              </a:ext>
            </a:extLst>
          </p:cNvPr>
          <p:cNvPicPr>
            <a:picLocks noChangeAspect="1"/>
          </p:cNvPicPr>
          <p:nvPr/>
        </p:nvPicPr>
        <p:blipFill>
          <a:blip r:embed="rId4"/>
          <a:stretch>
            <a:fillRect/>
          </a:stretch>
        </p:blipFill>
        <p:spPr>
          <a:xfrm>
            <a:off x="873889" y="6434783"/>
            <a:ext cx="7812911" cy="326721"/>
          </a:xfrm>
          <a:prstGeom prst="rect">
            <a:avLst/>
          </a:prstGeom>
        </p:spPr>
      </p:pic>
      <p:pic>
        <p:nvPicPr>
          <p:cNvPr id="14" name="Picture 13" descr="A graph of a line&#10;&#10;Description automatically generated with medium confidence">
            <a:extLst>
              <a:ext uri="{FF2B5EF4-FFF2-40B4-BE49-F238E27FC236}">
                <a16:creationId xmlns:a16="http://schemas.microsoft.com/office/drawing/2014/main" id="{C27EBC5F-BA0F-97E9-B90F-A8A2DE697038}"/>
              </a:ext>
            </a:extLst>
          </p:cNvPr>
          <p:cNvPicPr>
            <a:picLocks noChangeAspect="1"/>
          </p:cNvPicPr>
          <p:nvPr/>
        </p:nvPicPr>
        <p:blipFill>
          <a:blip r:embed="rId5"/>
          <a:stretch>
            <a:fillRect/>
          </a:stretch>
        </p:blipFill>
        <p:spPr>
          <a:xfrm>
            <a:off x="198112" y="1580999"/>
            <a:ext cx="9006848" cy="4503423"/>
          </a:xfrm>
          <a:prstGeom prst="rect">
            <a:avLst/>
          </a:prstGeom>
        </p:spPr>
      </p:pic>
    </p:spTree>
    <p:extLst>
      <p:ext uri="{BB962C8B-B14F-4D97-AF65-F5344CB8AC3E}">
        <p14:creationId xmlns:p14="http://schemas.microsoft.com/office/powerpoint/2010/main" val="2459689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212D7A3F-F931-88DC-4E62-749599826F20}"/>
            </a:ext>
          </a:extLst>
        </p:cNvPr>
        <p:cNvGrpSpPr/>
        <p:nvPr/>
      </p:nvGrpSpPr>
      <p:grpSpPr>
        <a:xfrm>
          <a:off x="0" y="0"/>
          <a:ext cx="0" cy="0"/>
          <a:chOff x="0" y="0"/>
          <a:chExt cx="0" cy="0"/>
        </a:xfrm>
      </p:grpSpPr>
      <p:sp>
        <p:nvSpPr>
          <p:cNvPr id="157" name="Google Shape;157;g2d612082971_0_10">
            <a:extLst>
              <a:ext uri="{FF2B5EF4-FFF2-40B4-BE49-F238E27FC236}">
                <a16:creationId xmlns:a16="http://schemas.microsoft.com/office/drawing/2014/main" id="{F8D1CE52-9225-B3DA-E394-4C99C74A0C01}"/>
              </a:ext>
            </a:extLst>
          </p:cNvPr>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600" b="1" dirty="0">
                <a:solidFill>
                  <a:schemeClr val="tx1"/>
                </a:solidFill>
                <a:latin typeface="+mn-lt"/>
              </a:rPr>
              <a:t>Hyperparameter tuning</a:t>
            </a:r>
            <a:endParaRPr sz="3600" b="1" dirty="0"/>
          </a:p>
        </p:txBody>
      </p:sp>
      <p:pic>
        <p:nvPicPr>
          <p:cNvPr id="8" name="Picture 7">
            <a:extLst>
              <a:ext uri="{FF2B5EF4-FFF2-40B4-BE49-F238E27FC236}">
                <a16:creationId xmlns:a16="http://schemas.microsoft.com/office/drawing/2014/main" id="{DC743460-09A2-A1D6-31A1-9951F7F32F4B}"/>
              </a:ext>
            </a:extLst>
          </p:cNvPr>
          <p:cNvPicPr>
            <a:picLocks noChangeAspect="1"/>
          </p:cNvPicPr>
          <p:nvPr/>
        </p:nvPicPr>
        <p:blipFill>
          <a:blip r:embed="rId3"/>
          <a:stretch>
            <a:fillRect/>
          </a:stretch>
        </p:blipFill>
        <p:spPr>
          <a:xfrm>
            <a:off x="2608866" y="6411888"/>
            <a:ext cx="4077269" cy="342948"/>
          </a:xfrm>
          <a:prstGeom prst="rect">
            <a:avLst/>
          </a:prstGeom>
        </p:spPr>
      </p:pic>
      <p:pic>
        <p:nvPicPr>
          <p:cNvPr id="10" name="Picture 9" descr="A graph with a red line&#10;&#10;Description automatically generated">
            <a:extLst>
              <a:ext uri="{FF2B5EF4-FFF2-40B4-BE49-F238E27FC236}">
                <a16:creationId xmlns:a16="http://schemas.microsoft.com/office/drawing/2014/main" id="{B63A43B6-54F2-2B98-BBBD-FA5F7A821861}"/>
              </a:ext>
            </a:extLst>
          </p:cNvPr>
          <p:cNvPicPr>
            <a:picLocks noChangeAspect="1"/>
          </p:cNvPicPr>
          <p:nvPr/>
        </p:nvPicPr>
        <p:blipFill>
          <a:blip r:embed="rId4"/>
          <a:stretch>
            <a:fillRect/>
          </a:stretch>
        </p:blipFill>
        <p:spPr>
          <a:xfrm>
            <a:off x="0" y="1417638"/>
            <a:ext cx="9011285" cy="4505642"/>
          </a:xfrm>
          <a:prstGeom prst="rect">
            <a:avLst/>
          </a:prstGeom>
        </p:spPr>
      </p:pic>
      <p:pic>
        <p:nvPicPr>
          <p:cNvPr id="3" name="Picture 2">
            <a:extLst>
              <a:ext uri="{FF2B5EF4-FFF2-40B4-BE49-F238E27FC236}">
                <a16:creationId xmlns:a16="http://schemas.microsoft.com/office/drawing/2014/main" id="{BBC6D817-2BED-6335-C0F4-E08AB83C7C77}"/>
              </a:ext>
            </a:extLst>
          </p:cNvPr>
          <p:cNvPicPr>
            <a:picLocks noChangeAspect="1"/>
          </p:cNvPicPr>
          <p:nvPr/>
        </p:nvPicPr>
        <p:blipFill>
          <a:blip r:embed="rId5"/>
          <a:stretch>
            <a:fillRect/>
          </a:stretch>
        </p:blipFill>
        <p:spPr>
          <a:xfrm>
            <a:off x="2540948" y="6451512"/>
            <a:ext cx="4610743" cy="247685"/>
          </a:xfrm>
          <a:prstGeom prst="rect">
            <a:avLst/>
          </a:prstGeom>
        </p:spPr>
      </p:pic>
      <p:pic>
        <p:nvPicPr>
          <p:cNvPr id="4" name="Picture 3">
            <a:extLst>
              <a:ext uri="{FF2B5EF4-FFF2-40B4-BE49-F238E27FC236}">
                <a16:creationId xmlns:a16="http://schemas.microsoft.com/office/drawing/2014/main" id="{11A80991-E327-DD2F-21B9-6290EEB5DE88}"/>
              </a:ext>
            </a:extLst>
          </p:cNvPr>
          <p:cNvPicPr>
            <a:picLocks noChangeAspect="1"/>
          </p:cNvPicPr>
          <p:nvPr/>
        </p:nvPicPr>
        <p:blipFill>
          <a:blip r:embed="rId6"/>
          <a:stretch>
            <a:fillRect/>
          </a:stretch>
        </p:blipFill>
        <p:spPr>
          <a:xfrm>
            <a:off x="873889" y="6420918"/>
            <a:ext cx="7812911" cy="326721"/>
          </a:xfrm>
          <a:prstGeom prst="rect">
            <a:avLst/>
          </a:prstGeom>
        </p:spPr>
      </p:pic>
    </p:spTree>
    <p:extLst>
      <p:ext uri="{BB962C8B-B14F-4D97-AF65-F5344CB8AC3E}">
        <p14:creationId xmlns:p14="http://schemas.microsoft.com/office/powerpoint/2010/main" val="2918214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138B1441-443B-8F39-9A74-A7FF83D2FB92}"/>
            </a:ext>
          </a:extLst>
        </p:cNvPr>
        <p:cNvGrpSpPr/>
        <p:nvPr/>
      </p:nvGrpSpPr>
      <p:grpSpPr>
        <a:xfrm>
          <a:off x="0" y="0"/>
          <a:ext cx="0" cy="0"/>
          <a:chOff x="0" y="0"/>
          <a:chExt cx="0" cy="0"/>
        </a:xfrm>
      </p:grpSpPr>
      <p:sp>
        <p:nvSpPr>
          <p:cNvPr id="157" name="Google Shape;157;g2d612082971_0_10">
            <a:extLst>
              <a:ext uri="{FF2B5EF4-FFF2-40B4-BE49-F238E27FC236}">
                <a16:creationId xmlns:a16="http://schemas.microsoft.com/office/drawing/2014/main" id="{FBA266B7-E169-92C5-1D2F-5C2C7E30F7E2}"/>
              </a:ext>
            </a:extLst>
          </p:cNvPr>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600" b="1" dirty="0">
                <a:solidFill>
                  <a:schemeClr val="tx1"/>
                </a:solidFill>
                <a:latin typeface="+mn-lt"/>
              </a:rPr>
              <a:t>Hyperparameter tuning</a:t>
            </a:r>
            <a:endParaRPr sz="3600" b="1" dirty="0"/>
          </a:p>
        </p:txBody>
      </p:sp>
      <p:pic>
        <p:nvPicPr>
          <p:cNvPr id="8" name="Picture 7">
            <a:extLst>
              <a:ext uri="{FF2B5EF4-FFF2-40B4-BE49-F238E27FC236}">
                <a16:creationId xmlns:a16="http://schemas.microsoft.com/office/drawing/2014/main" id="{FFCE077C-115E-F012-5802-75842B0ADD45}"/>
              </a:ext>
            </a:extLst>
          </p:cNvPr>
          <p:cNvPicPr>
            <a:picLocks noChangeAspect="1"/>
          </p:cNvPicPr>
          <p:nvPr/>
        </p:nvPicPr>
        <p:blipFill>
          <a:blip r:embed="rId3"/>
          <a:stretch>
            <a:fillRect/>
          </a:stretch>
        </p:blipFill>
        <p:spPr>
          <a:xfrm>
            <a:off x="2608866" y="6411888"/>
            <a:ext cx="4077269" cy="342948"/>
          </a:xfrm>
          <a:prstGeom prst="rect">
            <a:avLst/>
          </a:prstGeom>
        </p:spPr>
      </p:pic>
      <p:pic>
        <p:nvPicPr>
          <p:cNvPr id="10" name="Picture 9" descr="A graph with a red line&#10;&#10;Description automatically generated">
            <a:extLst>
              <a:ext uri="{FF2B5EF4-FFF2-40B4-BE49-F238E27FC236}">
                <a16:creationId xmlns:a16="http://schemas.microsoft.com/office/drawing/2014/main" id="{C9F93A9B-3FB8-601B-325C-89044F7F0722}"/>
              </a:ext>
            </a:extLst>
          </p:cNvPr>
          <p:cNvPicPr>
            <a:picLocks noChangeAspect="1"/>
          </p:cNvPicPr>
          <p:nvPr/>
        </p:nvPicPr>
        <p:blipFill>
          <a:blip r:embed="rId4"/>
          <a:stretch>
            <a:fillRect/>
          </a:stretch>
        </p:blipFill>
        <p:spPr>
          <a:xfrm>
            <a:off x="0" y="1417638"/>
            <a:ext cx="9011285" cy="4505642"/>
          </a:xfrm>
          <a:prstGeom prst="rect">
            <a:avLst/>
          </a:prstGeom>
        </p:spPr>
      </p:pic>
      <p:pic>
        <p:nvPicPr>
          <p:cNvPr id="11" name="Picture 10">
            <a:extLst>
              <a:ext uri="{FF2B5EF4-FFF2-40B4-BE49-F238E27FC236}">
                <a16:creationId xmlns:a16="http://schemas.microsoft.com/office/drawing/2014/main" id="{E655CF5F-96F4-B43F-2262-F2B9C2F48B9D}"/>
              </a:ext>
            </a:extLst>
          </p:cNvPr>
          <p:cNvPicPr>
            <a:picLocks noChangeAspect="1"/>
          </p:cNvPicPr>
          <p:nvPr/>
        </p:nvPicPr>
        <p:blipFill>
          <a:blip r:embed="rId5"/>
          <a:stretch>
            <a:fillRect/>
          </a:stretch>
        </p:blipFill>
        <p:spPr>
          <a:xfrm>
            <a:off x="873889" y="6411888"/>
            <a:ext cx="7812911" cy="326721"/>
          </a:xfrm>
          <a:prstGeom prst="rect">
            <a:avLst/>
          </a:prstGeom>
        </p:spPr>
      </p:pic>
    </p:spTree>
    <p:extLst>
      <p:ext uri="{BB962C8B-B14F-4D97-AF65-F5344CB8AC3E}">
        <p14:creationId xmlns:p14="http://schemas.microsoft.com/office/powerpoint/2010/main" val="1772865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7FA7EC92-1805-B369-8501-6FCD5C151D6C}"/>
            </a:ext>
          </a:extLst>
        </p:cNvPr>
        <p:cNvGrpSpPr/>
        <p:nvPr/>
      </p:nvGrpSpPr>
      <p:grpSpPr>
        <a:xfrm>
          <a:off x="0" y="0"/>
          <a:ext cx="0" cy="0"/>
          <a:chOff x="0" y="0"/>
          <a:chExt cx="0" cy="0"/>
        </a:xfrm>
      </p:grpSpPr>
      <p:sp>
        <p:nvSpPr>
          <p:cNvPr id="157" name="Google Shape;157;g2d612082971_0_10">
            <a:extLst>
              <a:ext uri="{FF2B5EF4-FFF2-40B4-BE49-F238E27FC236}">
                <a16:creationId xmlns:a16="http://schemas.microsoft.com/office/drawing/2014/main" id="{9C028ACA-A6AB-C123-3A09-5D6B0A572419}"/>
              </a:ext>
            </a:extLst>
          </p:cNvPr>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600" b="1" dirty="0">
                <a:solidFill>
                  <a:schemeClr val="tx1"/>
                </a:solidFill>
                <a:latin typeface="+mn-lt"/>
              </a:rPr>
              <a:t>Hyperparameter tuning</a:t>
            </a:r>
            <a:endParaRPr sz="3600" b="1" dirty="0"/>
          </a:p>
        </p:txBody>
      </p:sp>
      <p:pic>
        <p:nvPicPr>
          <p:cNvPr id="8" name="Picture 7">
            <a:extLst>
              <a:ext uri="{FF2B5EF4-FFF2-40B4-BE49-F238E27FC236}">
                <a16:creationId xmlns:a16="http://schemas.microsoft.com/office/drawing/2014/main" id="{7BC6D9E8-35AA-DC78-DDA6-8AE7A3E8EFD2}"/>
              </a:ext>
            </a:extLst>
          </p:cNvPr>
          <p:cNvPicPr>
            <a:picLocks noChangeAspect="1"/>
          </p:cNvPicPr>
          <p:nvPr/>
        </p:nvPicPr>
        <p:blipFill>
          <a:blip r:embed="rId3"/>
          <a:stretch>
            <a:fillRect/>
          </a:stretch>
        </p:blipFill>
        <p:spPr>
          <a:xfrm>
            <a:off x="2608866" y="6411888"/>
            <a:ext cx="4077269" cy="342948"/>
          </a:xfrm>
          <a:prstGeom prst="rect">
            <a:avLst/>
          </a:prstGeom>
        </p:spPr>
      </p:pic>
      <p:pic>
        <p:nvPicPr>
          <p:cNvPr id="3" name="Picture 2" descr="A graph with a line&#10;&#10;Description automatically generated">
            <a:extLst>
              <a:ext uri="{FF2B5EF4-FFF2-40B4-BE49-F238E27FC236}">
                <a16:creationId xmlns:a16="http://schemas.microsoft.com/office/drawing/2014/main" id="{C6BE31CC-8BBF-FDBB-DA29-E0DC33816428}"/>
              </a:ext>
            </a:extLst>
          </p:cNvPr>
          <p:cNvPicPr>
            <a:picLocks noChangeAspect="1"/>
          </p:cNvPicPr>
          <p:nvPr/>
        </p:nvPicPr>
        <p:blipFill>
          <a:blip r:embed="rId4"/>
          <a:stretch>
            <a:fillRect/>
          </a:stretch>
        </p:blipFill>
        <p:spPr>
          <a:xfrm>
            <a:off x="1301129" y="1276380"/>
            <a:ext cx="6541741" cy="4906306"/>
          </a:xfrm>
          <a:prstGeom prst="rect">
            <a:avLst/>
          </a:prstGeom>
        </p:spPr>
      </p:pic>
      <p:pic>
        <p:nvPicPr>
          <p:cNvPr id="6" name="Picture 5">
            <a:extLst>
              <a:ext uri="{FF2B5EF4-FFF2-40B4-BE49-F238E27FC236}">
                <a16:creationId xmlns:a16="http://schemas.microsoft.com/office/drawing/2014/main" id="{217EDC09-D13C-16D6-B682-5DBCB5D9E76B}"/>
              </a:ext>
            </a:extLst>
          </p:cNvPr>
          <p:cNvPicPr>
            <a:picLocks noChangeAspect="1"/>
          </p:cNvPicPr>
          <p:nvPr/>
        </p:nvPicPr>
        <p:blipFill>
          <a:blip r:embed="rId5"/>
          <a:stretch>
            <a:fillRect/>
          </a:stretch>
        </p:blipFill>
        <p:spPr>
          <a:xfrm>
            <a:off x="2608866" y="6411888"/>
            <a:ext cx="4610743" cy="247685"/>
          </a:xfrm>
          <a:prstGeom prst="rect">
            <a:avLst/>
          </a:prstGeom>
        </p:spPr>
      </p:pic>
      <p:pic>
        <p:nvPicPr>
          <p:cNvPr id="7" name="Picture 6">
            <a:extLst>
              <a:ext uri="{FF2B5EF4-FFF2-40B4-BE49-F238E27FC236}">
                <a16:creationId xmlns:a16="http://schemas.microsoft.com/office/drawing/2014/main" id="{53D70758-1647-30D4-02EF-39498479898E}"/>
              </a:ext>
            </a:extLst>
          </p:cNvPr>
          <p:cNvPicPr>
            <a:picLocks noChangeAspect="1"/>
          </p:cNvPicPr>
          <p:nvPr/>
        </p:nvPicPr>
        <p:blipFill>
          <a:blip r:embed="rId6"/>
          <a:stretch>
            <a:fillRect/>
          </a:stretch>
        </p:blipFill>
        <p:spPr>
          <a:xfrm>
            <a:off x="873889" y="6420001"/>
            <a:ext cx="7812911" cy="326721"/>
          </a:xfrm>
          <a:prstGeom prst="rect">
            <a:avLst/>
          </a:prstGeom>
        </p:spPr>
      </p:pic>
    </p:spTree>
    <p:extLst>
      <p:ext uri="{BB962C8B-B14F-4D97-AF65-F5344CB8AC3E}">
        <p14:creationId xmlns:p14="http://schemas.microsoft.com/office/powerpoint/2010/main" val="788272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8E1797E6-8BF5-027F-FC57-615191B28504}"/>
            </a:ext>
          </a:extLst>
        </p:cNvPr>
        <p:cNvGrpSpPr/>
        <p:nvPr/>
      </p:nvGrpSpPr>
      <p:grpSpPr>
        <a:xfrm>
          <a:off x="0" y="0"/>
          <a:ext cx="0" cy="0"/>
          <a:chOff x="0" y="0"/>
          <a:chExt cx="0" cy="0"/>
        </a:xfrm>
      </p:grpSpPr>
      <p:sp>
        <p:nvSpPr>
          <p:cNvPr id="157" name="Google Shape;157;g2d612082971_0_10">
            <a:extLst>
              <a:ext uri="{FF2B5EF4-FFF2-40B4-BE49-F238E27FC236}">
                <a16:creationId xmlns:a16="http://schemas.microsoft.com/office/drawing/2014/main" id="{CDB202A9-801C-ECC0-7B8B-2E07896C690A}"/>
              </a:ext>
            </a:extLst>
          </p:cNvPr>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600" b="1" dirty="0">
                <a:solidFill>
                  <a:schemeClr val="tx1"/>
                </a:solidFill>
                <a:latin typeface="+mn-lt"/>
              </a:rPr>
              <a:t>Hyperparameter tuning</a:t>
            </a:r>
            <a:endParaRPr sz="3600" b="1" dirty="0"/>
          </a:p>
        </p:txBody>
      </p:sp>
      <p:pic>
        <p:nvPicPr>
          <p:cNvPr id="5" name="Picture 4">
            <a:extLst>
              <a:ext uri="{FF2B5EF4-FFF2-40B4-BE49-F238E27FC236}">
                <a16:creationId xmlns:a16="http://schemas.microsoft.com/office/drawing/2014/main" id="{9D18A44C-45CC-0317-EAB5-E1534CA9126D}"/>
              </a:ext>
            </a:extLst>
          </p:cNvPr>
          <p:cNvPicPr>
            <a:picLocks noChangeAspect="1"/>
          </p:cNvPicPr>
          <p:nvPr/>
        </p:nvPicPr>
        <p:blipFill>
          <a:blip r:embed="rId3"/>
          <a:stretch>
            <a:fillRect/>
          </a:stretch>
        </p:blipFill>
        <p:spPr>
          <a:xfrm>
            <a:off x="2327068" y="5840722"/>
            <a:ext cx="281798" cy="260122"/>
          </a:xfrm>
          <a:prstGeom prst="rect">
            <a:avLst/>
          </a:prstGeom>
        </p:spPr>
      </p:pic>
      <p:pic>
        <p:nvPicPr>
          <p:cNvPr id="6" name="Picture 5">
            <a:extLst>
              <a:ext uri="{FF2B5EF4-FFF2-40B4-BE49-F238E27FC236}">
                <a16:creationId xmlns:a16="http://schemas.microsoft.com/office/drawing/2014/main" id="{E6195607-E8D8-D3E7-4D34-6138770EFD0F}"/>
              </a:ext>
            </a:extLst>
          </p:cNvPr>
          <p:cNvPicPr>
            <a:picLocks noChangeAspect="1"/>
          </p:cNvPicPr>
          <p:nvPr/>
        </p:nvPicPr>
        <p:blipFill>
          <a:blip r:embed="rId3"/>
          <a:stretch>
            <a:fillRect/>
          </a:stretch>
        </p:blipFill>
        <p:spPr>
          <a:xfrm>
            <a:off x="3630088" y="5840722"/>
            <a:ext cx="281798" cy="260122"/>
          </a:xfrm>
          <a:prstGeom prst="rect">
            <a:avLst/>
          </a:prstGeom>
        </p:spPr>
      </p:pic>
      <p:pic>
        <p:nvPicPr>
          <p:cNvPr id="7" name="Picture 6">
            <a:extLst>
              <a:ext uri="{FF2B5EF4-FFF2-40B4-BE49-F238E27FC236}">
                <a16:creationId xmlns:a16="http://schemas.microsoft.com/office/drawing/2014/main" id="{BAE00A1C-85C3-A24B-2319-CB6EF8A49146}"/>
              </a:ext>
            </a:extLst>
          </p:cNvPr>
          <p:cNvPicPr>
            <a:picLocks noChangeAspect="1"/>
          </p:cNvPicPr>
          <p:nvPr/>
        </p:nvPicPr>
        <p:blipFill>
          <a:blip r:embed="rId3"/>
          <a:stretch>
            <a:fillRect/>
          </a:stretch>
        </p:blipFill>
        <p:spPr>
          <a:xfrm>
            <a:off x="4956254" y="5840722"/>
            <a:ext cx="281798" cy="260122"/>
          </a:xfrm>
          <a:prstGeom prst="rect">
            <a:avLst/>
          </a:prstGeom>
        </p:spPr>
      </p:pic>
      <p:pic>
        <p:nvPicPr>
          <p:cNvPr id="9" name="Picture 8">
            <a:extLst>
              <a:ext uri="{FF2B5EF4-FFF2-40B4-BE49-F238E27FC236}">
                <a16:creationId xmlns:a16="http://schemas.microsoft.com/office/drawing/2014/main" id="{614CA101-80D8-6736-17E7-B6EDDF5CA9C9}"/>
              </a:ext>
            </a:extLst>
          </p:cNvPr>
          <p:cNvPicPr>
            <a:picLocks noChangeAspect="1"/>
          </p:cNvPicPr>
          <p:nvPr/>
        </p:nvPicPr>
        <p:blipFill>
          <a:blip r:embed="rId3"/>
          <a:stretch>
            <a:fillRect/>
          </a:stretch>
        </p:blipFill>
        <p:spPr>
          <a:xfrm>
            <a:off x="2479468" y="5993122"/>
            <a:ext cx="281798" cy="260122"/>
          </a:xfrm>
          <a:prstGeom prst="rect">
            <a:avLst/>
          </a:prstGeom>
        </p:spPr>
      </p:pic>
      <p:pic>
        <p:nvPicPr>
          <p:cNvPr id="10" name="Picture 9">
            <a:extLst>
              <a:ext uri="{FF2B5EF4-FFF2-40B4-BE49-F238E27FC236}">
                <a16:creationId xmlns:a16="http://schemas.microsoft.com/office/drawing/2014/main" id="{EA938397-1364-C0A4-4119-92F98FFD614C}"/>
              </a:ext>
            </a:extLst>
          </p:cNvPr>
          <p:cNvPicPr>
            <a:picLocks noChangeAspect="1"/>
          </p:cNvPicPr>
          <p:nvPr/>
        </p:nvPicPr>
        <p:blipFill>
          <a:blip r:embed="rId3"/>
          <a:stretch>
            <a:fillRect/>
          </a:stretch>
        </p:blipFill>
        <p:spPr>
          <a:xfrm>
            <a:off x="6193683" y="5840722"/>
            <a:ext cx="281798" cy="260122"/>
          </a:xfrm>
          <a:prstGeom prst="rect">
            <a:avLst/>
          </a:prstGeom>
        </p:spPr>
      </p:pic>
      <p:pic>
        <p:nvPicPr>
          <p:cNvPr id="2" name="Picture 1">
            <a:extLst>
              <a:ext uri="{FF2B5EF4-FFF2-40B4-BE49-F238E27FC236}">
                <a16:creationId xmlns:a16="http://schemas.microsoft.com/office/drawing/2014/main" id="{2EAC78FE-FE96-D976-9B0A-29EB8C13C64F}"/>
              </a:ext>
            </a:extLst>
          </p:cNvPr>
          <p:cNvPicPr>
            <a:picLocks noChangeAspect="1"/>
          </p:cNvPicPr>
          <p:nvPr/>
        </p:nvPicPr>
        <p:blipFill>
          <a:blip r:embed="rId4"/>
          <a:stretch>
            <a:fillRect/>
          </a:stretch>
        </p:blipFill>
        <p:spPr>
          <a:xfrm>
            <a:off x="5740657" y="2452130"/>
            <a:ext cx="2851139" cy="2256980"/>
          </a:xfrm>
          <a:prstGeom prst="rect">
            <a:avLst/>
          </a:prstGeom>
        </p:spPr>
      </p:pic>
      <p:pic>
        <p:nvPicPr>
          <p:cNvPr id="3" name="Picture 2">
            <a:extLst>
              <a:ext uri="{FF2B5EF4-FFF2-40B4-BE49-F238E27FC236}">
                <a16:creationId xmlns:a16="http://schemas.microsoft.com/office/drawing/2014/main" id="{CD7738CE-DCC1-77AE-87E6-58C4C7D102A6}"/>
              </a:ext>
            </a:extLst>
          </p:cNvPr>
          <p:cNvPicPr>
            <a:picLocks noChangeAspect="1"/>
          </p:cNvPicPr>
          <p:nvPr/>
        </p:nvPicPr>
        <p:blipFill>
          <a:blip r:embed="rId5"/>
          <a:stretch>
            <a:fillRect/>
          </a:stretch>
        </p:blipFill>
        <p:spPr>
          <a:xfrm>
            <a:off x="2945824" y="2452130"/>
            <a:ext cx="2888275" cy="2256980"/>
          </a:xfrm>
          <a:prstGeom prst="rect">
            <a:avLst/>
          </a:prstGeom>
        </p:spPr>
      </p:pic>
      <p:pic>
        <p:nvPicPr>
          <p:cNvPr id="4" name="Picture 3">
            <a:extLst>
              <a:ext uri="{FF2B5EF4-FFF2-40B4-BE49-F238E27FC236}">
                <a16:creationId xmlns:a16="http://schemas.microsoft.com/office/drawing/2014/main" id="{BD6D08BF-BC69-85AF-20B7-D7959E9EDA57}"/>
              </a:ext>
            </a:extLst>
          </p:cNvPr>
          <p:cNvPicPr>
            <a:picLocks noChangeAspect="1"/>
          </p:cNvPicPr>
          <p:nvPr/>
        </p:nvPicPr>
        <p:blipFill>
          <a:blip r:embed="rId6"/>
          <a:stretch>
            <a:fillRect/>
          </a:stretch>
        </p:blipFill>
        <p:spPr>
          <a:xfrm>
            <a:off x="223179" y="2452130"/>
            <a:ext cx="2851139" cy="2256980"/>
          </a:xfrm>
          <a:prstGeom prst="rect">
            <a:avLst/>
          </a:prstGeom>
        </p:spPr>
      </p:pic>
      <p:pic>
        <p:nvPicPr>
          <p:cNvPr id="13" name="Picture 12">
            <a:extLst>
              <a:ext uri="{FF2B5EF4-FFF2-40B4-BE49-F238E27FC236}">
                <a16:creationId xmlns:a16="http://schemas.microsoft.com/office/drawing/2014/main" id="{BC2752C3-2E2B-F1E9-E64C-E6BE467BFBF0}"/>
              </a:ext>
            </a:extLst>
          </p:cNvPr>
          <p:cNvPicPr>
            <a:picLocks noChangeAspect="1"/>
          </p:cNvPicPr>
          <p:nvPr/>
        </p:nvPicPr>
        <p:blipFill>
          <a:blip r:embed="rId7"/>
          <a:stretch>
            <a:fillRect/>
          </a:stretch>
        </p:blipFill>
        <p:spPr>
          <a:xfrm>
            <a:off x="2266628" y="6386769"/>
            <a:ext cx="4610743" cy="247685"/>
          </a:xfrm>
          <a:prstGeom prst="rect">
            <a:avLst/>
          </a:prstGeom>
        </p:spPr>
      </p:pic>
      <p:pic>
        <p:nvPicPr>
          <p:cNvPr id="17" name="Picture 16">
            <a:extLst>
              <a:ext uri="{FF2B5EF4-FFF2-40B4-BE49-F238E27FC236}">
                <a16:creationId xmlns:a16="http://schemas.microsoft.com/office/drawing/2014/main" id="{6CF43A73-10B7-A2EA-C168-AB4A056522A7}"/>
              </a:ext>
            </a:extLst>
          </p:cNvPr>
          <p:cNvPicPr>
            <a:picLocks noChangeAspect="1"/>
          </p:cNvPicPr>
          <p:nvPr/>
        </p:nvPicPr>
        <p:blipFill>
          <a:blip r:embed="rId7"/>
          <a:stretch>
            <a:fillRect/>
          </a:stretch>
        </p:blipFill>
        <p:spPr>
          <a:xfrm>
            <a:off x="2266628" y="6386768"/>
            <a:ext cx="4610743" cy="247685"/>
          </a:xfrm>
          <a:prstGeom prst="rect">
            <a:avLst/>
          </a:prstGeom>
        </p:spPr>
      </p:pic>
      <p:pic>
        <p:nvPicPr>
          <p:cNvPr id="20" name="Picture 19">
            <a:extLst>
              <a:ext uri="{FF2B5EF4-FFF2-40B4-BE49-F238E27FC236}">
                <a16:creationId xmlns:a16="http://schemas.microsoft.com/office/drawing/2014/main" id="{A54CA45D-9A2E-D958-DF46-94270D5F225C}"/>
              </a:ext>
            </a:extLst>
          </p:cNvPr>
          <p:cNvPicPr>
            <a:picLocks noChangeAspect="1"/>
          </p:cNvPicPr>
          <p:nvPr/>
        </p:nvPicPr>
        <p:blipFill>
          <a:blip r:embed="rId8"/>
          <a:stretch>
            <a:fillRect/>
          </a:stretch>
        </p:blipFill>
        <p:spPr>
          <a:xfrm>
            <a:off x="1214396" y="6386767"/>
            <a:ext cx="6849431" cy="266737"/>
          </a:xfrm>
          <a:prstGeom prst="rect">
            <a:avLst/>
          </a:prstGeom>
        </p:spPr>
      </p:pic>
    </p:spTree>
    <p:extLst>
      <p:ext uri="{BB962C8B-B14F-4D97-AF65-F5344CB8AC3E}">
        <p14:creationId xmlns:p14="http://schemas.microsoft.com/office/powerpoint/2010/main" val="3322222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FB43928B-BBF3-1F64-AE7B-FB21881B5506}"/>
            </a:ext>
          </a:extLst>
        </p:cNvPr>
        <p:cNvGrpSpPr/>
        <p:nvPr/>
      </p:nvGrpSpPr>
      <p:grpSpPr>
        <a:xfrm>
          <a:off x="0" y="0"/>
          <a:ext cx="0" cy="0"/>
          <a:chOff x="0" y="0"/>
          <a:chExt cx="0" cy="0"/>
        </a:xfrm>
      </p:grpSpPr>
      <p:sp>
        <p:nvSpPr>
          <p:cNvPr id="157" name="Google Shape;157;g2d612082971_0_10">
            <a:extLst>
              <a:ext uri="{FF2B5EF4-FFF2-40B4-BE49-F238E27FC236}">
                <a16:creationId xmlns:a16="http://schemas.microsoft.com/office/drawing/2014/main" id="{0650F49A-7E4D-AFF4-8B7C-EE1CFA4A9D53}"/>
              </a:ext>
            </a:extLst>
          </p:cNvPr>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600" b="1" dirty="0">
                <a:solidFill>
                  <a:schemeClr val="tx1"/>
                </a:solidFill>
                <a:latin typeface="+mn-lt"/>
              </a:rPr>
              <a:t>Results: Vega</a:t>
            </a:r>
            <a:endParaRPr sz="3600" b="1" dirty="0"/>
          </a:p>
        </p:txBody>
      </p:sp>
      <p:pic>
        <p:nvPicPr>
          <p:cNvPr id="8" name="Picture 7">
            <a:extLst>
              <a:ext uri="{FF2B5EF4-FFF2-40B4-BE49-F238E27FC236}">
                <a16:creationId xmlns:a16="http://schemas.microsoft.com/office/drawing/2014/main" id="{B1FCB8DB-2347-FFCB-2DB5-D7DC89849FC2}"/>
              </a:ext>
            </a:extLst>
          </p:cNvPr>
          <p:cNvPicPr>
            <a:picLocks noChangeAspect="1"/>
          </p:cNvPicPr>
          <p:nvPr/>
        </p:nvPicPr>
        <p:blipFill>
          <a:blip r:embed="rId3"/>
          <a:stretch>
            <a:fillRect/>
          </a:stretch>
        </p:blipFill>
        <p:spPr>
          <a:xfrm>
            <a:off x="2608866" y="6411888"/>
            <a:ext cx="4077269" cy="342948"/>
          </a:xfrm>
          <a:prstGeom prst="rect">
            <a:avLst/>
          </a:prstGeom>
        </p:spPr>
      </p:pic>
      <p:pic>
        <p:nvPicPr>
          <p:cNvPr id="5" name="Picture 4">
            <a:extLst>
              <a:ext uri="{FF2B5EF4-FFF2-40B4-BE49-F238E27FC236}">
                <a16:creationId xmlns:a16="http://schemas.microsoft.com/office/drawing/2014/main" id="{BBF952E2-29C8-C3D8-9E59-58BC95F5ABD4}"/>
              </a:ext>
            </a:extLst>
          </p:cNvPr>
          <p:cNvPicPr>
            <a:picLocks noChangeAspect="1"/>
          </p:cNvPicPr>
          <p:nvPr/>
        </p:nvPicPr>
        <p:blipFill>
          <a:blip r:embed="rId4"/>
          <a:stretch>
            <a:fillRect/>
          </a:stretch>
        </p:blipFill>
        <p:spPr>
          <a:xfrm>
            <a:off x="2327068" y="5840722"/>
            <a:ext cx="281798" cy="260122"/>
          </a:xfrm>
          <a:prstGeom prst="rect">
            <a:avLst/>
          </a:prstGeom>
        </p:spPr>
      </p:pic>
      <p:pic>
        <p:nvPicPr>
          <p:cNvPr id="6" name="Picture 5">
            <a:extLst>
              <a:ext uri="{FF2B5EF4-FFF2-40B4-BE49-F238E27FC236}">
                <a16:creationId xmlns:a16="http://schemas.microsoft.com/office/drawing/2014/main" id="{9F535275-BD8B-CA45-C189-2C7DAE6FC03C}"/>
              </a:ext>
            </a:extLst>
          </p:cNvPr>
          <p:cNvPicPr>
            <a:picLocks noChangeAspect="1"/>
          </p:cNvPicPr>
          <p:nvPr/>
        </p:nvPicPr>
        <p:blipFill>
          <a:blip r:embed="rId4"/>
          <a:stretch>
            <a:fillRect/>
          </a:stretch>
        </p:blipFill>
        <p:spPr>
          <a:xfrm>
            <a:off x="3630088" y="5840722"/>
            <a:ext cx="281798" cy="260122"/>
          </a:xfrm>
          <a:prstGeom prst="rect">
            <a:avLst/>
          </a:prstGeom>
        </p:spPr>
      </p:pic>
      <p:pic>
        <p:nvPicPr>
          <p:cNvPr id="7" name="Picture 6">
            <a:extLst>
              <a:ext uri="{FF2B5EF4-FFF2-40B4-BE49-F238E27FC236}">
                <a16:creationId xmlns:a16="http://schemas.microsoft.com/office/drawing/2014/main" id="{CFE91067-BA66-1551-A179-14B4A2A5BBAE}"/>
              </a:ext>
            </a:extLst>
          </p:cNvPr>
          <p:cNvPicPr>
            <a:picLocks noChangeAspect="1"/>
          </p:cNvPicPr>
          <p:nvPr/>
        </p:nvPicPr>
        <p:blipFill>
          <a:blip r:embed="rId4"/>
          <a:stretch>
            <a:fillRect/>
          </a:stretch>
        </p:blipFill>
        <p:spPr>
          <a:xfrm>
            <a:off x="4956254" y="5840722"/>
            <a:ext cx="281798" cy="260122"/>
          </a:xfrm>
          <a:prstGeom prst="rect">
            <a:avLst/>
          </a:prstGeom>
        </p:spPr>
      </p:pic>
      <p:pic>
        <p:nvPicPr>
          <p:cNvPr id="9" name="Picture 8">
            <a:extLst>
              <a:ext uri="{FF2B5EF4-FFF2-40B4-BE49-F238E27FC236}">
                <a16:creationId xmlns:a16="http://schemas.microsoft.com/office/drawing/2014/main" id="{2979F377-D03C-EE8D-EB9D-D201050E9C86}"/>
              </a:ext>
            </a:extLst>
          </p:cNvPr>
          <p:cNvPicPr>
            <a:picLocks noChangeAspect="1"/>
          </p:cNvPicPr>
          <p:nvPr/>
        </p:nvPicPr>
        <p:blipFill>
          <a:blip r:embed="rId4"/>
          <a:stretch>
            <a:fillRect/>
          </a:stretch>
        </p:blipFill>
        <p:spPr>
          <a:xfrm>
            <a:off x="2479468" y="5993122"/>
            <a:ext cx="281798" cy="260122"/>
          </a:xfrm>
          <a:prstGeom prst="rect">
            <a:avLst/>
          </a:prstGeom>
        </p:spPr>
      </p:pic>
      <p:pic>
        <p:nvPicPr>
          <p:cNvPr id="10" name="Picture 9">
            <a:extLst>
              <a:ext uri="{FF2B5EF4-FFF2-40B4-BE49-F238E27FC236}">
                <a16:creationId xmlns:a16="http://schemas.microsoft.com/office/drawing/2014/main" id="{DB879511-34E3-2716-1073-E870989178B6}"/>
              </a:ext>
            </a:extLst>
          </p:cNvPr>
          <p:cNvPicPr>
            <a:picLocks noChangeAspect="1"/>
          </p:cNvPicPr>
          <p:nvPr/>
        </p:nvPicPr>
        <p:blipFill>
          <a:blip r:embed="rId4"/>
          <a:stretch>
            <a:fillRect/>
          </a:stretch>
        </p:blipFill>
        <p:spPr>
          <a:xfrm>
            <a:off x="6193683" y="5840722"/>
            <a:ext cx="281798" cy="260122"/>
          </a:xfrm>
          <a:prstGeom prst="rect">
            <a:avLst/>
          </a:prstGeom>
        </p:spPr>
      </p:pic>
      <p:pic>
        <p:nvPicPr>
          <p:cNvPr id="3" name="Picture 2">
            <a:extLst>
              <a:ext uri="{FF2B5EF4-FFF2-40B4-BE49-F238E27FC236}">
                <a16:creationId xmlns:a16="http://schemas.microsoft.com/office/drawing/2014/main" id="{D2112417-05FC-0724-2145-1DFA0A58E4FD}"/>
              </a:ext>
            </a:extLst>
          </p:cNvPr>
          <p:cNvPicPr>
            <a:picLocks noChangeAspect="1"/>
          </p:cNvPicPr>
          <p:nvPr/>
        </p:nvPicPr>
        <p:blipFill>
          <a:blip r:embed="rId5"/>
          <a:stretch>
            <a:fillRect/>
          </a:stretch>
        </p:blipFill>
        <p:spPr>
          <a:xfrm>
            <a:off x="663827" y="1201713"/>
            <a:ext cx="8010525" cy="5210175"/>
          </a:xfrm>
          <a:prstGeom prst="rect">
            <a:avLst/>
          </a:prstGeom>
        </p:spPr>
      </p:pic>
      <p:pic>
        <p:nvPicPr>
          <p:cNvPr id="11" name="Picture 10">
            <a:extLst>
              <a:ext uri="{FF2B5EF4-FFF2-40B4-BE49-F238E27FC236}">
                <a16:creationId xmlns:a16="http://schemas.microsoft.com/office/drawing/2014/main" id="{6D7EA0F7-E51D-837C-DD3E-DDC9E161043E}"/>
              </a:ext>
            </a:extLst>
          </p:cNvPr>
          <p:cNvPicPr>
            <a:picLocks noChangeAspect="1"/>
          </p:cNvPicPr>
          <p:nvPr/>
        </p:nvPicPr>
        <p:blipFill>
          <a:blip r:embed="rId6"/>
          <a:stretch>
            <a:fillRect/>
          </a:stretch>
        </p:blipFill>
        <p:spPr>
          <a:xfrm>
            <a:off x="2479468" y="6458807"/>
            <a:ext cx="4610743" cy="247685"/>
          </a:xfrm>
          <a:prstGeom prst="rect">
            <a:avLst/>
          </a:prstGeom>
        </p:spPr>
      </p:pic>
      <p:pic>
        <p:nvPicPr>
          <p:cNvPr id="16" name="Picture 15">
            <a:extLst>
              <a:ext uri="{FF2B5EF4-FFF2-40B4-BE49-F238E27FC236}">
                <a16:creationId xmlns:a16="http://schemas.microsoft.com/office/drawing/2014/main" id="{8FDD3723-595B-8440-C14A-A6B5C2B847C3}"/>
              </a:ext>
            </a:extLst>
          </p:cNvPr>
          <p:cNvPicPr>
            <a:picLocks noChangeAspect="1"/>
          </p:cNvPicPr>
          <p:nvPr/>
        </p:nvPicPr>
        <p:blipFill>
          <a:blip r:embed="rId7"/>
          <a:stretch>
            <a:fillRect/>
          </a:stretch>
        </p:blipFill>
        <p:spPr>
          <a:xfrm>
            <a:off x="1432510" y="6430919"/>
            <a:ext cx="6849431" cy="266737"/>
          </a:xfrm>
          <a:prstGeom prst="rect">
            <a:avLst/>
          </a:prstGeom>
        </p:spPr>
      </p:pic>
    </p:spTree>
    <p:extLst>
      <p:ext uri="{BB962C8B-B14F-4D97-AF65-F5344CB8AC3E}">
        <p14:creationId xmlns:p14="http://schemas.microsoft.com/office/powerpoint/2010/main" val="1550720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25D6A5BC-9E38-F6B2-8509-57197B632EF0}"/>
            </a:ext>
          </a:extLst>
        </p:cNvPr>
        <p:cNvGrpSpPr/>
        <p:nvPr/>
      </p:nvGrpSpPr>
      <p:grpSpPr>
        <a:xfrm>
          <a:off x="0" y="0"/>
          <a:ext cx="0" cy="0"/>
          <a:chOff x="0" y="0"/>
          <a:chExt cx="0" cy="0"/>
        </a:xfrm>
      </p:grpSpPr>
      <p:sp>
        <p:nvSpPr>
          <p:cNvPr id="157" name="Google Shape;157;g2d612082971_0_10">
            <a:extLst>
              <a:ext uri="{FF2B5EF4-FFF2-40B4-BE49-F238E27FC236}">
                <a16:creationId xmlns:a16="http://schemas.microsoft.com/office/drawing/2014/main" id="{7085D534-9078-7EA8-8B11-31EEEECB9D91}"/>
              </a:ext>
            </a:extLst>
          </p:cNvPr>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600" b="1" dirty="0">
                <a:solidFill>
                  <a:schemeClr val="tx1"/>
                </a:solidFill>
                <a:latin typeface="+mn-lt"/>
              </a:rPr>
              <a:t>Results: Vega</a:t>
            </a:r>
            <a:endParaRPr sz="3600" b="1" dirty="0"/>
          </a:p>
        </p:txBody>
      </p:sp>
      <p:pic>
        <p:nvPicPr>
          <p:cNvPr id="5" name="Picture 4">
            <a:extLst>
              <a:ext uri="{FF2B5EF4-FFF2-40B4-BE49-F238E27FC236}">
                <a16:creationId xmlns:a16="http://schemas.microsoft.com/office/drawing/2014/main" id="{335A7195-73AA-5B73-47DC-2AF5CC7CB474}"/>
              </a:ext>
            </a:extLst>
          </p:cNvPr>
          <p:cNvPicPr>
            <a:picLocks noChangeAspect="1"/>
          </p:cNvPicPr>
          <p:nvPr/>
        </p:nvPicPr>
        <p:blipFill>
          <a:blip r:embed="rId3"/>
          <a:stretch>
            <a:fillRect/>
          </a:stretch>
        </p:blipFill>
        <p:spPr>
          <a:xfrm>
            <a:off x="2327068" y="5840722"/>
            <a:ext cx="281798" cy="260122"/>
          </a:xfrm>
          <a:prstGeom prst="rect">
            <a:avLst/>
          </a:prstGeom>
        </p:spPr>
      </p:pic>
      <p:pic>
        <p:nvPicPr>
          <p:cNvPr id="6" name="Picture 5">
            <a:extLst>
              <a:ext uri="{FF2B5EF4-FFF2-40B4-BE49-F238E27FC236}">
                <a16:creationId xmlns:a16="http://schemas.microsoft.com/office/drawing/2014/main" id="{58C0CE72-9945-8295-C295-6C647F647E42}"/>
              </a:ext>
            </a:extLst>
          </p:cNvPr>
          <p:cNvPicPr>
            <a:picLocks noChangeAspect="1"/>
          </p:cNvPicPr>
          <p:nvPr/>
        </p:nvPicPr>
        <p:blipFill>
          <a:blip r:embed="rId3"/>
          <a:stretch>
            <a:fillRect/>
          </a:stretch>
        </p:blipFill>
        <p:spPr>
          <a:xfrm>
            <a:off x="3630088" y="5840722"/>
            <a:ext cx="281798" cy="260122"/>
          </a:xfrm>
          <a:prstGeom prst="rect">
            <a:avLst/>
          </a:prstGeom>
        </p:spPr>
      </p:pic>
      <p:pic>
        <p:nvPicPr>
          <p:cNvPr id="7" name="Picture 6">
            <a:extLst>
              <a:ext uri="{FF2B5EF4-FFF2-40B4-BE49-F238E27FC236}">
                <a16:creationId xmlns:a16="http://schemas.microsoft.com/office/drawing/2014/main" id="{BED00317-5271-34B2-7C71-739AAFC5B7CC}"/>
              </a:ext>
            </a:extLst>
          </p:cNvPr>
          <p:cNvPicPr>
            <a:picLocks noChangeAspect="1"/>
          </p:cNvPicPr>
          <p:nvPr/>
        </p:nvPicPr>
        <p:blipFill>
          <a:blip r:embed="rId3"/>
          <a:stretch>
            <a:fillRect/>
          </a:stretch>
        </p:blipFill>
        <p:spPr>
          <a:xfrm>
            <a:off x="4956254" y="5840722"/>
            <a:ext cx="281798" cy="260122"/>
          </a:xfrm>
          <a:prstGeom prst="rect">
            <a:avLst/>
          </a:prstGeom>
        </p:spPr>
      </p:pic>
      <p:pic>
        <p:nvPicPr>
          <p:cNvPr id="9" name="Picture 8">
            <a:extLst>
              <a:ext uri="{FF2B5EF4-FFF2-40B4-BE49-F238E27FC236}">
                <a16:creationId xmlns:a16="http://schemas.microsoft.com/office/drawing/2014/main" id="{9387F134-3969-B9E6-1EC5-E88190D58A5D}"/>
              </a:ext>
            </a:extLst>
          </p:cNvPr>
          <p:cNvPicPr>
            <a:picLocks noChangeAspect="1"/>
          </p:cNvPicPr>
          <p:nvPr/>
        </p:nvPicPr>
        <p:blipFill>
          <a:blip r:embed="rId3"/>
          <a:stretch>
            <a:fillRect/>
          </a:stretch>
        </p:blipFill>
        <p:spPr>
          <a:xfrm>
            <a:off x="2479468" y="5993122"/>
            <a:ext cx="281798" cy="260122"/>
          </a:xfrm>
          <a:prstGeom prst="rect">
            <a:avLst/>
          </a:prstGeom>
        </p:spPr>
      </p:pic>
      <p:pic>
        <p:nvPicPr>
          <p:cNvPr id="10" name="Picture 9">
            <a:extLst>
              <a:ext uri="{FF2B5EF4-FFF2-40B4-BE49-F238E27FC236}">
                <a16:creationId xmlns:a16="http://schemas.microsoft.com/office/drawing/2014/main" id="{B1460381-75D4-3618-C021-F04BB43B1E50}"/>
              </a:ext>
            </a:extLst>
          </p:cNvPr>
          <p:cNvPicPr>
            <a:picLocks noChangeAspect="1"/>
          </p:cNvPicPr>
          <p:nvPr/>
        </p:nvPicPr>
        <p:blipFill>
          <a:blip r:embed="rId3"/>
          <a:stretch>
            <a:fillRect/>
          </a:stretch>
        </p:blipFill>
        <p:spPr>
          <a:xfrm>
            <a:off x="6193683" y="5840722"/>
            <a:ext cx="281798" cy="260122"/>
          </a:xfrm>
          <a:prstGeom prst="rect">
            <a:avLst/>
          </a:prstGeom>
        </p:spPr>
      </p:pic>
      <p:pic>
        <p:nvPicPr>
          <p:cNvPr id="14" name="Picture 13">
            <a:extLst>
              <a:ext uri="{FF2B5EF4-FFF2-40B4-BE49-F238E27FC236}">
                <a16:creationId xmlns:a16="http://schemas.microsoft.com/office/drawing/2014/main" id="{BC671217-4A25-E53C-F5A2-8195DFAC2513}"/>
              </a:ext>
            </a:extLst>
          </p:cNvPr>
          <p:cNvPicPr>
            <a:picLocks noChangeAspect="1"/>
          </p:cNvPicPr>
          <p:nvPr/>
        </p:nvPicPr>
        <p:blipFill>
          <a:blip r:embed="rId4"/>
          <a:stretch>
            <a:fillRect/>
          </a:stretch>
        </p:blipFill>
        <p:spPr>
          <a:xfrm>
            <a:off x="542925" y="1122391"/>
            <a:ext cx="8058150" cy="5210175"/>
          </a:xfrm>
          <a:prstGeom prst="rect">
            <a:avLst/>
          </a:prstGeom>
        </p:spPr>
      </p:pic>
      <p:pic>
        <p:nvPicPr>
          <p:cNvPr id="23" name="Picture 22">
            <a:extLst>
              <a:ext uri="{FF2B5EF4-FFF2-40B4-BE49-F238E27FC236}">
                <a16:creationId xmlns:a16="http://schemas.microsoft.com/office/drawing/2014/main" id="{5FA886F4-BAA0-3B11-732F-9610BEA4647D}"/>
              </a:ext>
            </a:extLst>
          </p:cNvPr>
          <p:cNvPicPr>
            <a:picLocks noChangeAspect="1"/>
          </p:cNvPicPr>
          <p:nvPr/>
        </p:nvPicPr>
        <p:blipFill>
          <a:blip r:embed="rId5"/>
          <a:stretch>
            <a:fillRect/>
          </a:stretch>
        </p:blipFill>
        <p:spPr>
          <a:xfrm>
            <a:off x="1178654" y="6405644"/>
            <a:ext cx="7228567" cy="281501"/>
          </a:xfrm>
          <a:prstGeom prst="rect">
            <a:avLst/>
          </a:prstGeom>
        </p:spPr>
      </p:pic>
    </p:spTree>
    <p:extLst>
      <p:ext uri="{BB962C8B-B14F-4D97-AF65-F5344CB8AC3E}">
        <p14:creationId xmlns:p14="http://schemas.microsoft.com/office/powerpoint/2010/main" val="8303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A4589-5F5E-8F94-CB01-80F34FDEE6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66161F-14F0-A197-C2C2-B481D4D26F22}"/>
              </a:ext>
            </a:extLst>
          </p:cNvPr>
          <p:cNvSpPr>
            <a:spLocks noGrp="1"/>
          </p:cNvSpPr>
          <p:nvPr>
            <p:ph type="title"/>
          </p:nvPr>
        </p:nvSpPr>
        <p:spPr/>
        <p:txBody>
          <a:bodyPr>
            <a:normAutofit/>
          </a:bodyPr>
          <a:lstStyle/>
          <a:p>
            <a:r>
              <a:rPr lang="en-GB" sz="3600" dirty="0">
                <a:solidFill>
                  <a:schemeClr val="tx1"/>
                </a:solidFill>
                <a:latin typeface="+mn-lt"/>
              </a:rPr>
              <a:t>Objectives</a:t>
            </a:r>
          </a:p>
        </p:txBody>
      </p:sp>
      <p:sp>
        <p:nvSpPr>
          <p:cNvPr id="3" name="Content Placeholder 2">
            <a:extLst>
              <a:ext uri="{FF2B5EF4-FFF2-40B4-BE49-F238E27FC236}">
                <a16:creationId xmlns:a16="http://schemas.microsoft.com/office/drawing/2014/main" id="{C819EC15-0E01-CE7D-F974-6C7500C78682}"/>
              </a:ext>
            </a:extLst>
          </p:cNvPr>
          <p:cNvSpPr>
            <a:spLocks noGrp="1"/>
          </p:cNvSpPr>
          <p:nvPr>
            <p:ph idx="1"/>
          </p:nvPr>
        </p:nvSpPr>
        <p:spPr/>
        <p:txBody>
          <a:bodyPr>
            <a:noAutofit/>
          </a:bodyPr>
          <a:lstStyle/>
          <a:p>
            <a:pPr rtl="0">
              <a:spcBef>
                <a:spcPts val="306"/>
              </a:spcBef>
            </a:pPr>
            <a:r>
              <a:rPr lang="en-GB" sz="1800" b="1" i="0" u="none" strike="noStrike" dirty="0">
                <a:solidFill>
                  <a:srgbClr val="000000"/>
                </a:solidFill>
                <a:effectLst/>
              </a:rPr>
              <a:t>Pricing</a:t>
            </a:r>
            <a:r>
              <a:rPr lang="en-GB" sz="1800" b="0" i="0" u="none" strike="noStrike" dirty="0">
                <a:solidFill>
                  <a:srgbClr val="000000"/>
                </a:solidFill>
                <a:effectLst/>
              </a:rPr>
              <a:t>: Calculate the fair value of the derivative at </a:t>
            </a:r>
            <a:r>
              <a:rPr lang="en-GB" sz="1800" dirty="0">
                <a:solidFill>
                  <a:srgbClr val="000000"/>
                </a:solidFill>
              </a:rPr>
              <a:t>any timepoint</a:t>
            </a:r>
            <a:endParaRPr lang="en-GB" sz="1800" b="0" i="0" u="none" strike="noStrike" dirty="0">
              <a:solidFill>
                <a:srgbClr val="000000"/>
              </a:solidFill>
              <a:effectLst/>
            </a:endParaRPr>
          </a:p>
          <a:p>
            <a:pPr rtl="0">
              <a:spcBef>
                <a:spcPts val="306"/>
              </a:spcBef>
            </a:pPr>
            <a:endParaRPr lang="en-GB" sz="1800" b="0" dirty="0">
              <a:effectLst/>
            </a:endParaRPr>
          </a:p>
          <a:p>
            <a:pPr rtl="0">
              <a:spcBef>
                <a:spcPts val="306"/>
              </a:spcBef>
            </a:pPr>
            <a:r>
              <a:rPr lang="en-GB" sz="1800" b="1" i="0" u="none" strike="noStrike" dirty="0">
                <a:solidFill>
                  <a:srgbClr val="000000"/>
                </a:solidFill>
                <a:effectLst/>
              </a:rPr>
              <a:t>Hedging</a:t>
            </a:r>
            <a:r>
              <a:rPr lang="en-GB" sz="1800" i="0" u="none" strike="noStrike" dirty="0">
                <a:solidFill>
                  <a:srgbClr val="000000"/>
                </a:solidFill>
                <a:effectLst/>
              </a:rPr>
              <a:t>: Construct a semi-static hedge using short-maturity European options that replicate the derivative's payoff.</a:t>
            </a:r>
          </a:p>
          <a:p>
            <a:pPr rtl="0">
              <a:spcBef>
                <a:spcPts val="306"/>
              </a:spcBef>
            </a:pPr>
            <a:endParaRPr lang="en-GB" sz="1800" i="0" u="none" strike="noStrike" dirty="0">
              <a:solidFill>
                <a:srgbClr val="000000"/>
              </a:solidFill>
              <a:effectLst/>
            </a:endParaRPr>
          </a:p>
          <a:p>
            <a:pPr rtl="0">
              <a:spcBef>
                <a:spcPts val="306"/>
              </a:spcBef>
            </a:pPr>
            <a:r>
              <a:rPr lang="en-GB" sz="1800" b="1" dirty="0">
                <a:solidFill>
                  <a:srgbClr val="000000"/>
                </a:solidFill>
              </a:rPr>
              <a:t>Estimate forward path sensitivities</a:t>
            </a:r>
            <a:r>
              <a:rPr lang="en-GB" sz="1800" dirty="0">
                <a:solidFill>
                  <a:srgbClr val="000000"/>
                </a:solidFill>
              </a:rPr>
              <a:t> </a:t>
            </a:r>
            <a:r>
              <a:rPr lang="en-GB" sz="1800" b="1" dirty="0">
                <a:solidFill>
                  <a:srgbClr val="000000"/>
                </a:solidFill>
              </a:rPr>
              <a:t>in complex derivatives</a:t>
            </a:r>
            <a:endParaRPr lang="en-GB" sz="1800" dirty="0">
              <a:effectLst/>
            </a:endParaRPr>
          </a:p>
        </p:txBody>
      </p:sp>
    </p:spTree>
    <p:extLst>
      <p:ext uri="{BB962C8B-B14F-4D97-AF65-F5344CB8AC3E}">
        <p14:creationId xmlns:p14="http://schemas.microsoft.com/office/powerpoint/2010/main" val="3765339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6B7C2A5F-FB4C-758B-38A9-217DABB1F338}"/>
            </a:ext>
          </a:extLst>
        </p:cNvPr>
        <p:cNvGrpSpPr/>
        <p:nvPr/>
      </p:nvGrpSpPr>
      <p:grpSpPr>
        <a:xfrm>
          <a:off x="0" y="0"/>
          <a:ext cx="0" cy="0"/>
          <a:chOff x="0" y="0"/>
          <a:chExt cx="0" cy="0"/>
        </a:xfrm>
      </p:grpSpPr>
      <p:sp>
        <p:nvSpPr>
          <p:cNvPr id="157" name="Google Shape;157;g2d612082971_0_10">
            <a:extLst>
              <a:ext uri="{FF2B5EF4-FFF2-40B4-BE49-F238E27FC236}">
                <a16:creationId xmlns:a16="http://schemas.microsoft.com/office/drawing/2014/main" id="{570D4A1B-7348-1EAF-BB3A-A08B04B1F496}"/>
              </a:ext>
            </a:extLst>
          </p:cNvPr>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600" b="1" dirty="0">
                <a:solidFill>
                  <a:schemeClr val="tx1"/>
                </a:solidFill>
                <a:latin typeface="+mn-lt"/>
              </a:rPr>
              <a:t>Delta Hedging</a:t>
            </a:r>
            <a:endParaRPr sz="3600" b="1" dirty="0"/>
          </a:p>
        </p:txBody>
      </p:sp>
      <p:pic>
        <p:nvPicPr>
          <p:cNvPr id="8" name="Picture 7">
            <a:extLst>
              <a:ext uri="{FF2B5EF4-FFF2-40B4-BE49-F238E27FC236}">
                <a16:creationId xmlns:a16="http://schemas.microsoft.com/office/drawing/2014/main" id="{A74E501B-1747-AE44-3FA9-E033C4666A69}"/>
              </a:ext>
            </a:extLst>
          </p:cNvPr>
          <p:cNvPicPr>
            <a:picLocks noChangeAspect="1"/>
          </p:cNvPicPr>
          <p:nvPr/>
        </p:nvPicPr>
        <p:blipFill>
          <a:blip r:embed="rId3"/>
          <a:stretch>
            <a:fillRect/>
          </a:stretch>
        </p:blipFill>
        <p:spPr>
          <a:xfrm>
            <a:off x="2608866" y="6411888"/>
            <a:ext cx="4077269" cy="342948"/>
          </a:xfrm>
          <a:prstGeom prst="rect">
            <a:avLst/>
          </a:prstGeom>
        </p:spPr>
      </p:pic>
      <p:pic>
        <p:nvPicPr>
          <p:cNvPr id="5" name="Picture 4">
            <a:extLst>
              <a:ext uri="{FF2B5EF4-FFF2-40B4-BE49-F238E27FC236}">
                <a16:creationId xmlns:a16="http://schemas.microsoft.com/office/drawing/2014/main" id="{62B8583C-6B5E-4806-38F0-D522D3CD9E20}"/>
              </a:ext>
            </a:extLst>
          </p:cNvPr>
          <p:cNvPicPr>
            <a:picLocks noChangeAspect="1"/>
          </p:cNvPicPr>
          <p:nvPr/>
        </p:nvPicPr>
        <p:blipFill>
          <a:blip r:embed="rId4"/>
          <a:stretch>
            <a:fillRect/>
          </a:stretch>
        </p:blipFill>
        <p:spPr>
          <a:xfrm>
            <a:off x="2327068" y="5840722"/>
            <a:ext cx="281798" cy="260122"/>
          </a:xfrm>
          <a:prstGeom prst="rect">
            <a:avLst/>
          </a:prstGeom>
        </p:spPr>
      </p:pic>
      <p:pic>
        <p:nvPicPr>
          <p:cNvPr id="6" name="Picture 5">
            <a:extLst>
              <a:ext uri="{FF2B5EF4-FFF2-40B4-BE49-F238E27FC236}">
                <a16:creationId xmlns:a16="http://schemas.microsoft.com/office/drawing/2014/main" id="{80445E6F-206E-D367-40EE-DB72316FBE79}"/>
              </a:ext>
            </a:extLst>
          </p:cNvPr>
          <p:cNvPicPr>
            <a:picLocks noChangeAspect="1"/>
          </p:cNvPicPr>
          <p:nvPr/>
        </p:nvPicPr>
        <p:blipFill>
          <a:blip r:embed="rId4"/>
          <a:stretch>
            <a:fillRect/>
          </a:stretch>
        </p:blipFill>
        <p:spPr>
          <a:xfrm>
            <a:off x="3630088" y="5840722"/>
            <a:ext cx="281798" cy="260122"/>
          </a:xfrm>
          <a:prstGeom prst="rect">
            <a:avLst/>
          </a:prstGeom>
        </p:spPr>
      </p:pic>
      <p:pic>
        <p:nvPicPr>
          <p:cNvPr id="7" name="Picture 6">
            <a:extLst>
              <a:ext uri="{FF2B5EF4-FFF2-40B4-BE49-F238E27FC236}">
                <a16:creationId xmlns:a16="http://schemas.microsoft.com/office/drawing/2014/main" id="{440ABBE4-8AF3-E0FE-5E27-4FBDA4D82424}"/>
              </a:ext>
            </a:extLst>
          </p:cNvPr>
          <p:cNvPicPr>
            <a:picLocks noChangeAspect="1"/>
          </p:cNvPicPr>
          <p:nvPr/>
        </p:nvPicPr>
        <p:blipFill>
          <a:blip r:embed="rId4"/>
          <a:stretch>
            <a:fillRect/>
          </a:stretch>
        </p:blipFill>
        <p:spPr>
          <a:xfrm>
            <a:off x="4956254" y="5840722"/>
            <a:ext cx="281798" cy="260122"/>
          </a:xfrm>
          <a:prstGeom prst="rect">
            <a:avLst/>
          </a:prstGeom>
        </p:spPr>
      </p:pic>
      <p:pic>
        <p:nvPicPr>
          <p:cNvPr id="9" name="Picture 8">
            <a:extLst>
              <a:ext uri="{FF2B5EF4-FFF2-40B4-BE49-F238E27FC236}">
                <a16:creationId xmlns:a16="http://schemas.microsoft.com/office/drawing/2014/main" id="{2DCE269B-9AB3-DBE4-24EB-4C69A4ABC1FA}"/>
              </a:ext>
            </a:extLst>
          </p:cNvPr>
          <p:cNvPicPr>
            <a:picLocks noChangeAspect="1"/>
          </p:cNvPicPr>
          <p:nvPr/>
        </p:nvPicPr>
        <p:blipFill>
          <a:blip r:embed="rId4"/>
          <a:stretch>
            <a:fillRect/>
          </a:stretch>
        </p:blipFill>
        <p:spPr>
          <a:xfrm>
            <a:off x="2479468" y="5993122"/>
            <a:ext cx="281798" cy="260122"/>
          </a:xfrm>
          <a:prstGeom prst="rect">
            <a:avLst/>
          </a:prstGeom>
        </p:spPr>
      </p:pic>
      <p:pic>
        <p:nvPicPr>
          <p:cNvPr id="10" name="Picture 9">
            <a:extLst>
              <a:ext uri="{FF2B5EF4-FFF2-40B4-BE49-F238E27FC236}">
                <a16:creationId xmlns:a16="http://schemas.microsoft.com/office/drawing/2014/main" id="{5F5B0AA7-776E-EF53-B8BC-B5BF431C0B40}"/>
              </a:ext>
            </a:extLst>
          </p:cNvPr>
          <p:cNvPicPr>
            <a:picLocks noChangeAspect="1"/>
          </p:cNvPicPr>
          <p:nvPr/>
        </p:nvPicPr>
        <p:blipFill>
          <a:blip r:embed="rId4"/>
          <a:stretch>
            <a:fillRect/>
          </a:stretch>
        </p:blipFill>
        <p:spPr>
          <a:xfrm>
            <a:off x="6193683" y="5840722"/>
            <a:ext cx="281798" cy="260122"/>
          </a:xfrm>
          <a:prstGeom prst="rect">
            <a:avLst/>
          </a:prstGeom>
        </p:spPr>
      </p:pic>
      <p:pic>
        <p:nvPicPr>
          <p:cNvPr id="3" name="Picture 2">
            <a:extLst>
              <a:ext uri="{FF2B5EF4-FFF2-40B4-BE49-F238E27FC236}">
                <a16:creationId xmlns:a16="http://schemas.microsoft.com/office/drawing/2014/main" id="{79D723BA-79B3-7BA4-D7C0-E0CC834B0D7E}"/>
              </a:ext>
            </a:extLst>
          </p:cNvPr>
          <p:cNvPicPr>
            <a:picLocks noChangeAspect="1"/>
          </p:cNvPicPr>
          <p:nvPr/>
        </p:nvPicPr>
        <p:blipFill>
          <a:blip r:embed="rId5"/>
          <a:stretch>
            <a:fillRect/>
          </a:stretch>
        </p:blipFill>
        <p:spPr>
          <a:xfrm>
            <a:off x="3346617" y="2446211"/>
            <a:ext cx="1528595" cy="1219370"/>
          </a:xfrm>
          <a:prstGeom prst="rect">
            <a:avLst/>
          </a:prstGeom>
        </p:spPr>
      </p:pic>
      <p:pic>
        <p:nvPicPr>
          <p:cNvPr id="29" name="Picture 28">
            <a:extLst>
              <a:ext uri="{FF2B5EF4-FFF2-40B4-BE49-F238E27FC236}">
                <a16:creationId xmlns:a16="http://schemas.microsoft.com/office/drawing/2014/main" id="{CFBE080E-0E9B-35F5-ED94-98E73F6F4F6F}"/>
              </a:ext>
            </a:extLst>
          </p:cNvPr>
          <p:cNvPicPr>
            <a:picLocks noChangeAspect="1"/>
          </p:cNvPicPr>
          <p:nvPr/>
        </p:nvPicPr>
        <p:blipFill>
          <a:blip r:embed="rId6"/>
          <a:stretch>
            <a:fillRect/>
          </a:stretch>
        </p:blipFill>
        <p:spPr>
          <a:xfrm>
            <a:off x="3252544" y="1716105"/>
            <a:ext cx="4134427" cy="685896"/>
          </a:xfrm>
          <a:prstGeom prst="rect">
            <a:avLst/>
          </a:prstGeom>
        </p:spPr>
      </p:pic>
      <p:pic>
        <p:nvPicPr>
          <p:cNvPr id="31" name="Picture 30">
            <a:extLst>
              <a:ext uri="{FF2B5EF4-FFF2-40B4-BE49-F238E27FC236}">
                <a16:creationId xmlns:a16="http://schemas.microsoft.com/office/drawing/2014/main" id="{4EC06F77-0E13-8F22-19C5-8675FBA34F8F}"/>
              </a:ext>
            </a:extLst>
          </p:cNvPr>
          <p:cNvPicPr>
            <a:picLocks noChangeAspect="1"/>
          </p:cNvPicPr>
          <p:nvPr/>
        </p:nvPicPr>
        <p:blipFill>
          <a:blip r:embed="rId6"/>
          <a:stretch>
            <a:fillRect/>
          </a:stretch>
        </p:blipFill>
        <p:spPr>
          <a:xfrm>
            <a:off x="4863570" y="1731600"/>
            <a:ext cx="4134427" cy="685896"/>
          </a:xfrm>
          <a:prstGeom prst="rect">
            <a:avLst/>
          </a:prstGeom>
        </p:spPr>
      </p:pic>
      <p:pic>
        <p:nvPicPr>
          <p:cNvPr id="33" name="Picture 32">
            <a:extLst>
              <a:ext uri="{FF2B5EF4-FFF2-40B4-BE49-F238E27FC236}">
                <a16:creationId xmlns:a16="http://schemas.microsoft.com/office/drawing/2014/main" id="{61F80F19-8C03-7393-6864-3FC717817CA4}"/>
              </a:ext>
            </a:extLst>
          </p:cNvPr>
          <p:cNvPicPr>
            <a:picLocks noChangeAspect="1"/>
          </p:cNvPicPr>
          <p:nvPr/>
        </p:nvPicPr>
        <p:blipFill>
          <a:blip r:embed="rId7"/>
          <a:stretch>
            <a:fillRect/>
          </a:stretch>
        </p:blipFill>
        <p:spPr>
          <a:xfrm>
            <a:off x="8922992" y="2267098"/>
            <a:ext cx="209579" cy="2413143"/>
          </a:xfrm>
          <a:prstGeom prst="rect">
            <a:avLst/>
          </a:prstGeom>
        </p:spPr>
      </p:pic>
      <p:pic>
        <p:nvPicPr>
          <p:cNvPr id="35" name="Picture 34">
            <a:extLst>
              <a:ext uri="{FF2B5EF4-FFF2-40B4-BE49-F238E27FC236}">
                <a16:creationId xmlns:a16="http://schemas.microsoft.com/office/drawing/2014/main" id="{20AC61A0-0866-5418-7903-E8C514D04751}"/>
              </a:ext>
            </a:extLst>
          </p:cNvPr>
          <p:cNvPicPr>
            <a:picLocks noChangeAspect="1"/>
          </p:cNvPicPr>
          <p:nvPr/>
        </p:nvPicPr>
        <p:blipFill>
          <a:blip r:embed="rId7"/>
          <a:stretch>
            <a:fillRect/>
          </a:stretch>
        </p:blipFill>
        <p:spPr>
          <a:xfrm>
            <a:off x="4467210" y="2543051"/>
            <a:ext cx="209579" cy="1771897"/>
          </a:xfrm>
          <a:prstGeom prst="rect">
            <a:avLst/>
          </a:prstGeom>
        </p:spPr>
      </p:pic>
      <p:pic>
        <p:nvPicPr>
          <p:cNvPr id="41" name="Picture 40">
            <a:extLst>
              <a:ext uri="{FF2B5EF4-FFF2-40B4-BE49-F238E27FC236}">
                <a16:creationId xmlns:a16="http://schemas.microsoft.com/office/drawing/2014/main" id="{69BD99BC-13C9-0CE2-DBF3-429F1DA746EA}"/>
              </a:ext>
            </a:extLst>
          </p:cNvPr>
          <p:cNvPicPr>
            <a:picLocks noChangeAspect="1"/>
          </p:cNvPicPr>
          <p:nvPr/>
        </p:nvPicPr>
        <p:blipFill>
          <a:blip r:embed="rId8"/>
          <a:stretch>
            <a:fillRect/>
          </a:stretch>
        </p:blipFill>
        <p:spPr>
          <a:xfrm>
            <a:off x="225407" y="2311907"/>
            <a:ext cx="3053955" cy="134304"/>
          </a:xfrm>
          <a:prstGeom prst="rect">
            <a:avLst/>
          </a:prstGeom>
        </p:spPr>
      </p:pic>
      <p:pic>
        <p:nvPicPr>
          <p:cNvPr id="18" name="Picture 17">
            <a:extLst>
              <a:ext uri="{FF2B5EF4-FFF2-40B4-BE49-F238E27FC236}">
                <a16:creationId xmlns:a16="http://schemas.microsoft.com/office/drawing/2014/main" id="{A54A82C1-0758-43A5-46A9-87CAF13BA91B}"/>
              </a:ext>
            </a:extLst>
          </p:cNvPr>
          <p:cNvPicPr>
            <a:picLocks noChangeAspect="1"/>
          </p:cNvPicPr>
          <p:nvPr/>
        </p:nvPicPr>
        <p:blipFill>
          <a:blip r:embed="rId9"/>
          <a:stretch>
            <a:fillRect/>
          </a:stretch>
        </p:blipFill>
        <p:spPr>
          <a:xfrm>
            <a:off x="714305" y="1495655"/>
            <a:ext cx="5364904" cy="4605189"/>
          </a:xfrm>
          <a:prstGeom prst="rect">
            <a:avLst/>
          </a:prstGeom>
        </p:spPr>
      </p:pic>
      <p:pic>
        <p:nvPicPr>
          <p:cNvPr id="23" name="Picture 22">
            <a:extLst>
              <a:ext uri="{FF2B5EF4-FFF2-40B4-BE49-F238E27FC236}">
                <a16:creationId xmlns:a16="http://schemas.microsoft.com/office/drawing/2014/main" id="{ECB7D3B0-F083-432E-8A7F-652275C5F2E2}"/>
              </a:ext>
            </a:extLst>
          </p:cNvPr>
          <p:cNvPicPr>
            <a:picLocks noChangeAspect="1"/>
          </p:cNvPicPr>
          <p:nvPr/>
        </p:nvPicPr>
        <p:blipFill>
          <a:blip r:embed="rId10"/>
          <a:stretch>
            <a:fillRect/>
          </a:stretch>
        </p:blipFill>
        <p:spPr>
          <a:xfrm>
            <a:off x="2479468" y="6471083"/>
            <a:ext cx="4610743" cy="247685"/>
          </a:xfrm>
          <a:prstGeom prst="rect">
            <a:avLst/>
          </a:prstGeom>
        </p:spPr>
      </p:pic>
    </p:spTree>
    <p:extLst>
      <p:ext uri="{BB962C8B-B14F-4D97-AF65-F5344CB8AC3E}">
        <p14:creationId xmlns:p14="http://schemas.microsoft.com/office/powerpoint/2010/main" val="345508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D16EE9CF-CF0B-3DFF-7033-5BD6C72C7F68}"/>
            </a:ext>
          </a:extLst>
        </p:cNvPr>
        <p:cNvGrpSpPr/>
        <p:nvPr/>
      </p:nvGrpSpPr>
      <p:grpSpPr>
        <a:xfrm>
          <a:off x="0" y="0"/>
          <a:ext cx="0" cy="0"/>
          <a:chOff x="0" y="0"/>
          <a:chExt cx="0" cy="0"/>
        </a:xfrm>
      </p:grpSpPr>
      <p:pic>
        <p:nvPicPr>
          <p:cNvPr id="46" name="Picture 45">
            <a:extLst>
              <a:ext uri="{FF2B5EF4-FFF2-40B4-BE49-F238E27FC236}">
                <a16:creationId xmlns:a16="http://schemas.microsoft.com/office/drawing/2014/main" id="{F3A3368E-4CE6-CC02-F726-07AB4A90A9CA}"/>
              </a:ext>
            </a:extLst>
          </p:cNvPr>
          <p:cNvPicPr>
            <a:picLocks noChangeAspect="1"/>
          </p:cNvPicPr>
          <p:nvPr/>
        </p:nvPicPr>
        <p:blipFill>
          <a:blip r:embed="rId3"/>
          <a:stretch>
            <a:fillRect/>
          </a:stretch>
        </p:blipFill>
        <p:spPr>
          <a:xfrm>
            <a:off x="2378012" y="2204302"/>
            <a:ext cx="5839640" cy="209579"/>
          </a:xfrm>
          <a:prstGeom prst="rect">
            <a:avLst/>
          </a:prstGeom>
        </p:spPr>
      </p:pic>
      <p:pic>
        <p:nvPicPr>
          <p:cNvPr id="20" name="Picture 19">
            <a:extLst>
              <a:ext uri="{FF2B5EF4-FFF2-40B4-BE49-F238E27FC236}">
                <a16:creationId xmlns:a16="http://schemas.microsoft.com/office/drawing/2014/main" id="{7754CF4A-D2A4-C1E1-797C-3FAFBB2591F9}"/>
              </a:ext>
            </a:extLst>
          </p:cNvPr>
          <p:cNvPicPr>
            <a:picLocks noChangeAspect="1"/>
          </p:cNvPicPr>
          <p:nvPr/>
        </p:nvPicPr>
        <p:blipFill>
          <a:blip r:embed="rId4"/>
          <a:stretch>
            <a:fillRect/>
          </a:stretch>
        </p:blipFill>
        <p:spPr>
          <a:xfrm>
            <a:off x="5976490" y="2324939"/>
            <a:ext cx="3085587" cy="2413143"/>
          </a:xfrm>
          <a:prstGeom prst="rect">
            <a:avLst/>
          </a:prstGeom>
        </p:spPr>
      </p:pic>
      <p:pic>
        <p:nvPicPr>
          <p:cNvPr id="19" name="Picture 18">
            <a:extLst>
              <a:ext uri="{FF2B5EF4-FFF2-40B4-BE49-F238E27FC236}">
                <a16:creationId xmlns:a16="http://schemas.microsoft.com/office/drawing/2014/main" id="{124F1618-78CC-CB06-DED3-794E3E68E352}"/>
              </a:ext>
            </a:extLst>
          </p:cNvPr>
          <p:cNvPicPr>
            <a:picLocks noChangeAspect="1"/>
          </p:cNvPicPr>
          <p:nvPr/>
        </p:nvPicPr>
        <p:blipFill>
          <a:blip r:embed="rId4"/>
          <a:stretch>
            <a:fillRect/>
          </a:stretch>
        </p:blipFill>
        <p:spPr>
          <a:xfrm>
            <a:off x="5793194" y="2261466"/>
            <a:ext cx="3151797" cy="2464924"/>
          </a:xfrm>
          <a:prstGeom prst="rect">
            <a:avLst/>
          </a:prstGeom>
        </p:spPr>
      </p:pic>
      <p:sp>
        <p:nvSpPr>
          <p:cNvPr id="157" name="Google Shape;157;g2d612082971_0_10">
            <a:extLst>
              <a:ext uri="{FF2B5EF4-FFF2-40B4-BE49-F238E27FC236}">
                <a16:creationId xmlns:a16="http://schemas.microsoft.com/office/drawing/2014/main" id="{7EE73D1D-70E7-753D-7113-51B0C48360C6}"/>
              </a:ext>
            </a:extLst>
          </p:cNvPr>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600" b="1" dirty="0">
                <a:solidFill>
                  <a:schemeClr val="tx1"/>
                </a:solidFill>
                <a:latin typeface="+mn-lt"/>
              </a:rPr>
              <a:t>Results: Delta Hedging</a:t>
            </a:r>
            <a:endParaRPr sz="3600" b="1" dirty="0"/>
          </a:p>
        </p:txBody>
      </p:sp>
      <p:pic>
        <p:nvPicPr>
          <p:cNvPr id="5" name="Picture 4">
            <a:extLst>
              <a:ext uri="{FF2B5EF4-FFF2-40B4-BE49-F238E27FC236}">
                <a16:creationId xmlns:a16="http://schemas.microsoft.com/office/drawing/2014/main" id="{F0247FB3-C752-682D-4F5A-40550FAD6501}"/>
              </a:ext>
            </a:extLst>
          </p:cNvPr>
          <p:cNvPicPr>
            <a:picLocks noChangeAspect="1"/>
          </p:cNvPicPr>
          <p:nvPr/>
        </p:nvPicPr>
        <p:blipFill>
          <a:blip r:embed="rId5"/>
          <a:stretch>
            <a:fillRect/>
          </a:stretch>
        </p:blipFill>
        <p:spPr>
          <a:xfrm>
            <a:off x="2327068" y="5840722"/>
            <a:ext cx="281798" cy="260122"/>
          </a:xfrm>
          <a:prstGeom prst="rect">
            <a:avLst/>
          </a:prstGeom>
        </p:spPr>
      </p:pic>
      <p:pic>
        <p:nvPicPr>
          <p:cNvPr id="6" name="Picture 5">
            <a:extLst>
              <a:ext uri="{FF2B5EF4-FFF2-40B4-BE49-F238E27FC236}">
                <a16:creationId xmlns:a16="http://schemas.microsoft.com/office/drawing/2014/main" id="{895099B7-B76F-E256-A115-B4B4ECC27788}"/>
              </a:ext>
            </a:extLst>
          </p:cNvPr>
          <p:cNvPicPr>
            <a:picLocks noChangeAspect="1"/>
          </p:cNvPicPr>
          <p:nvPr/>
        </p:nvPicPr>
        <p:blipFill>
          <a:blip r:embed="rId5"/>
          <a:stretch>
            <a:fillRect/>
          </a:stretch>
        </p:blipFill>
        <p:spPr>
          <a:xfrm>
            <a:off x="3630088" y="5840722"/>
            <a:ext cx="281798" cy="260122"/>
          </a:xfrm>
          <a:prstGeom prst="rect">
            <a:avLst/>
          </a:prstGeom>
        </p:spPr>
      </p:pic>
      <p:pic>
        <p:nvPicPr>
          <p:cNvPr id="7" name="Picture 6">
            <a:extLst>
              <a:ext uri="{FF2B5EF4-FFF2-40B4-BE49-F238E27FC236}">
                <a16:creationId xmlns:a16="http://schemas.microsoft.com/office/drawing/2014/main" id="{FB0EEE06-C542-5761-BF87-06C4A42DCE1A}"/>
              </a:ext>
            </a:extLst>
          </p:cNvPr>
          <p:cNvPicPr>
            <a:picLocks noChangeAspect="1"/>
          </p:cNvPicPr>
          <p:nvPr/>
        </p:nvPicPr>
        <p:blipFill>
          <a:blip r:embed="rId5"/>
          <a:stretch>
            <a:fillRect/>
          </a:stretch>
        </p:blipFill>
        <p:spPr>
          <a:xfrm>
            <a:off x="4956254" y="5840722"/>
            <a:ext cx="281798" cy="260122"/>
          </a:xfrm>
          <a:prstGeom prst="rect">
            <a:avLst/>
          </a:prstGeom>
        </p:spPr>
      </p:pic>
      <p:pic>
        <p:nvPicPr>
          <p:cNvPr id="9" name="Picture 8">
            <a:extLst>
              <a:ext uri="{FF2B5EF4-FFF2-40B4-BE49-F238E27FC236}">
                <a16:creationId xmlns:a16="http://schemas.microsoft.com/office/drawing/2014/main" id="{39E715CC-5D79-A850-804C-8B9DD8679C7E}"/>
              </a:ext>
            </a:extLst>
          </p:cNvPr>
          <p:cNvPicPr>
            <a:picLocks noChangeAspect="1"/>
          </p:cNvPicPr>
          <p:nvPr/>
        </p:nvPicPr>
        <p:blipFill>
          <a:blip r:embed="rId5"/>
          <a:stretch>
            <a:fillRect/>
          </a:stretch>
        </p:blipFill>
        <p:spPr>
          <a:xfrm>
            <a:off x="2479468" y="5993122"/>
            <a:ext cx="281798" cy="260122"/>
          </a:xfrm>
          <a:prstGeom prst="rect">
            <a:avLst/>
          </a:prstGeom>
        </p:spPr>
      </p:pic>
      <p:pic>
        <p:nvPicPr>
          <p:cNvPr id="10" name="Picture 9">
            <a:extLst>
              <a:ext uri="{FF2B5EF4-FFF2-40B4-BE49-F238E27FC236}">
                <a16:creationId xmlns:a16="http://schemas.microsoft.com/office/drawing/2014/main" id="{F552E1BE-232A-1CD6-BCD2-4DA3B17E1694}"/>
              </a:ext>
            </a:extLst>
          </p:cNvPr>
          <p:cNvPicPr>
            <a:picLocks noChangeAspect="1"/>
          </p:cNvPicPr>
          <p:nvPr/>
        </p:nvPicPr>
        <p:blipFill>
          <a:blip r:embed="rId5"/>
          <a:stretch>
            <a:fillRect/>
          </a:stretch>
        </p:blipFill>
        <p:spPr>
          <a:xfrm>
            <a:off x="6193683" y="5840722"/>
            <a:ext cx="281798" cy="260122"/>
          </a:xfrm>
          <a:prstGeom prst="rect">
            <a:avLst/>
          </a:prstGeom>
        </p:spPr>
      </p:pic>
      <p:pic>
        <p:nvPicPr>
          <p:cNvPr id="15" name="Picture 14">
            <a:extLst>
              <a:ext uri="{FF2B5EF4-FFF2-40B4-BE49-F238E27FC236}">
                <a16:creationId xmlns:a16="http://schemas.microsoft.com/office/drawing/2014/main" id="{DFA6BF4C-7FAD-EC52-4EE1-0A1EF93E17C8}"/>
              </a:ext>
            </a:extLst>
          </p:cNvPr>
          <p:cNvPicPr>
            <a:picLocks noChangeAspect="1"/>
          </p:cNvPicPr>
          <p:nvPr/>
        </p:nvPicPr>
        <p:blipFill>
          <a:blip r:embed="rId6"/>
          <a:stretch>
            <a:fillRect/>
          </a:stretch>
        </p:blipFill>
        <p:spPr>
          <a:xfrm>
            <a:off x="2992226" y="2267098"/>
            <a:ext cx="3159547" cy="2470984"/>
          </a:xfrm>
          <a:prstGeom prst="rect">
            <a:avLst/>
          </a:prstGeom>
        </p:spPr>
      </p:pic>
      <p:pic>
        <p:nvPicPr>
          <p:cNvPr id="21" name="Picture 20">
            <a:extLst>
              <a:ext uri="{FF2B5EF4-FFF2-40B4-BE49-F238E27FC236}">
                <a16:creationId xmlns:a16="http://schemas.microsoft.com/office/drawing/2014/main" id="{D4030EA6-A442-7F4C-2CA6-0D7FA0C8DA6E}"/>
              </a:ext>
            </a:extLst>
          </p:cNvPr>
          <p:cNvPicPr>
            <a:picLocks noChangeAspect="1"/>
          </p:cNvPicPr>
          <p:nvPr/>
        </p:nvPicPr>
        <p:blipFill>
          <a:blip r:embed="rId6"/>
          <a:stretch>
            <a:fillRect/>
          </a:stretch>
        </p:blipFill>
        <p:spPr>
          <a:xfrm>
            <a:off x="2972777" y="2265167"/>
            <a:ext cx="3147066" cy="2461223"/>
          </a:xfrm>
          <a:prstGeom prst="rect">
            <a:avLst/>
          </a:prstGeom>
        </p:spPr>
      </p:pic>
      <p:pic>
        <p:nvPicPr>
          <p:cNvPr id="11" name="Picture 10">
            <a:extLst>
              <a:ext uri="{FF2B5EF4-FFF2-40B4-BE49-F238E27FC236}">
                <a16:creationId xmlns:a16="http://schemas.microsoft.com/office/drawing/2014/main" id="{C7C5AB50-DD01-D303-8FD2-A0EAB989C684}"/>
              </a:ext>
            </a:extLst>
          </p:cNvPr>
          <p:cNvPicPr>
            <a:picLocks noChangeAspect="1"/>
          </p:cNvPicPr>
          <p:nvPr/>
        </p:nvPicPr>
        <p:blipFill>
          <a:blip r:embed="rId7"/>
          <a:stretch>
            <a:fillRect/>
          </a:stretch>
        </p:blipFill>
        <p:spPr>
          <a:xfrm>
            <a:off x="199009" y="2294089"/>
            <a:ext cx="3085587" cy="2413141"/>
          </a:xfrm>
          <a:prstGeom prst="rect">
            <a:avLst/>
          </a:prstGeom>
        </p:spPr>
      </p:pic>
      <p:pic>
        <p:nvPicPr>
          <p:cNvPr id="3" name="Picture 2">
            <a:extLst>
              <a:ext uri="{FF2B5EF4-FFF2-40B4-BE49-F238E27FC236}">
                <a16:creationId xmlns:a16="http://schemas.microsoft.com/office/drawing/2014/main" id="{C0CA5D44-5EA3-40E5-5D9C-B99AF2B13C42}"/>
              </a:ext>
            </a:extLst>
          </p:cNvPr>
          <p:cNvPicPr>
            <a:picLocks noChangeAspect="1"/>
          </p:cNvPicPr>
          <p:nvPr/>
        </p:nvPicPr>
        <p:blipFill>
          <a:blip r:embed="rId8"/>
          <a:stretch>
            <a:fillRect/>
          </a:stretch>
        </p:blipFill>
        <p:spPr>
          <a:xfrm>
            <a:off x="3346617" y="2446211"/>
            <a:ext cx="1528595" cy="1219370"/>
          </a:xfrm>
          <a:prstGeom prst="rect">
            <a:avLst/>
          </a:prstGeom>
        </p:spPr>
      </p:pic>
      <p:pic>
        <p:nvPicPr>
          <p:cNvPr id="29" name="Picture 28">
            <a:extLst>
              <a:ext uri="{FF2B5EF4-FFF2-40B4-BE49-F238E27FC236}">
                <a16:creationId xmlns:a16="http://schemas.microsoft.com/office/drawing/2014/main" id="{BB29B260-D6C5-F5A1-73C7-333496FC147F}"/>
              </a:ext>
            </a:extLst>
          </p:cNvPr>
          <p:cNvPicPr>
            <a:picLocks noChangeAspect="1"/>
          </p:cNvPicPr>
          <p:nvPr/>
        </p:nvPicPr>
        <p:blipFill>
          <a:blip r:embed="rId9"/>
          <a:stretch>
            <a:fillRect/>
          </a:stretch>
        </p:blipFill>
        <p:spPr>
          <a:xfrm>
            <a:off x="3252544" y="1716105"/>
            <a:ext cx="4134427" cy="685896"/>
          </a:xfrm>
          <a:prstGeom prst="rect">
            <a:avLst/>
          </a:prstGeom>
        </p:spPr>
      </p:pic>
      <p:pic>
        <p:nvPicPr>
          <p:cNvPr id="31" name="Picture 30">
            <a:extLst>
              <a:ext uri="{FF2B5EF4-FFF2-40B4-BE49-F238E27FC236}">
                <a16:creationId xmlns:a16="http://schemas.microsoft.com/office/drawing/2014/main" id="{A7F772B3-4B2F-CF8A-DEB1-FBD509D8A976}"/>
              </a:ext>
            </a:extLst>
          </p:cNvPr>
          <p:cNvPicPr>
            <a:picLocks noChangeAspect="1"/>
          </p:cNvPicPr>
          <p:nvPr/>
        </p:nvPicPr>
        <p:blipFill>
          <a:blip r:embed="rId9"/>
          <a:stretch>
            <a:fillRect/>
          </a:stretch>
        </p:blipFill>
        <p:spPr>
          <a:xfrm>
            <a:off x="4863570" y="1731600"/>
            <a:ext cx="4134427" cy="685896"/>
          </a:xfrm>
          <a:prstGeom prst="rect">
            <a:avLst/>
          </a:prstGeom>
        </p:spPr>
      </p:pic>
      <p:pic>
        <p:nvPicPr>
          <p:cNvPr id="33" name="Picture 32">
            <a:extLst>
              <a:ext uri="{FF2B5EF4-FFF2-40B4-BE49-F238E27FC236}">
                <a16:creationId xmlns:a16="http://schemas.microsoft.com/office/drawing/2014/main" id="{03656A34-7AF2-12D5-218F-A3C5F6EAAECB}"/>
              </a:ext>
            </a:extLst>
          </p:cNvPr>
          <p:cNvPicPr>
            <a:picLocks noChangeAspect="1"/>
          </p:cNvPicPr>
          <p:nvPr/>
        </p:nvPicPr>
        <p:blipFill>
          <a:blip r:embed="rId10"/>
          <a:stretch>
            <a:fillRect/>
          </a:stretch>
        </p:blipFill>
        <p:spPr>
          <a:xfrm>
            <a:off x="8922992" y="2267098"/>
            <a:ext cx="209579" cy="2413143"/>
          </a:xfrm>
          <a:prstGeom prst="rect">
            <a:avLst/>
          </a:prstGeom>
        </p:spPr>
      </p:pic>
      <p:pic>
        <p:nvPicPr>
          <p:cNvPr id="35" name="Picture 34">
            <a:extLst>
              <a:ext uri="{FF2B5EF4-FFF2-40B4-BE49-F238E27FC236}">
                <a16:creationId xmlns:a16="http://schemas.microsoft.com/office/drawing/2014/main" id="{C6A1B88C-0382-7426-C185-28B544C3DFDB}"/>
              </a:ext>
            </a:extLst>
          </p:cNvPr>
          <p:cNvPicPr>
            <a:picLocks noChangeAspect="1"/>
          </p:cNvPicPr>
          <p:nvPr/>
        </p:nvPicPr>
        <p:blipFill>
          <a:blip r:embed="rId10"/>
          <a:stretch>
            <a:fillRect/>
          </a:stretch>
        </p:blipFill>
        <p:spPr>
          <a:xfrm>
            <a:off x="4467210" y="2543051"/>
            <a:ext cx="209579" cy="1771897"/>
          </a:xfrm>
          <a:prstGeom prst="rect">
            <a:avLst/>
          </a:prstGeom>
        </p:spPr>
      </p:pic>
      <p:pic>
        <p:nvPicPr>
          <p:cNvPr id="41" name="Picture 40">
            <a:extLst>
              <a:ext uri="{FF2B5EF4-FFF2-40B4-BE49-F238E27FC236}">
                <a16:creationId xmlns:a16="http://schemas.microsoft.com/office/drawing/2014/main" id="{4CD5E9F5-AC11-4242-9981-5FC0D316A205}"/>
              </a:ext>
            </a:extLst>
          </p:cNvPr>
          <p:cNvPicPr>
            <a:picLocks noChangeAspect="1"/>
          </p:cNvPicPr>
          <p:nvPr/>
        </p:nvPicPr>
        <p:blipFill>
          <a:blip r:embed="rId11"/>
          <a:stretch>
            <a:fillRect/>
          </a:stretch>
        </p:blipFill>
        <p:spPr>
          <a:xfrm>
            <a:off x="225407" y="2311907"/>
            <a:ext cx="3053955" cy="134304"/>
          </a:xfrm>
          <a:prstGeom prst="rect">
            <a:avLst/>
          </a:prstGeom>
        </p:spPr>
      </p:pic>
      <p:sp>
        <p:nvSpPr>
          <p:cNvPr id="42" name="Content Placeholder 2">
            <a:extLst>
              <a:ext uri="{FF2B5EF4-FFF2-40B4-BE49-F238E27FC236}">
                <a16:creationId xmlns:a16="http://schemas.microsoft.com/office/drawing/2014/main" id="{8B378316-DBBE-57EE-64D3-D147DF47BBA1}"/>
              </a:ext>
            </a:extLst>
          </p:cNvPr>
          <p:cNvSpPr txBox="1">
            <a:spLocks/>
          </p:cNvSpPr>
          <p:nvPr/>
        </p:nvSpPr>
        <p:spPr>
          <a:xfrm>
            <a:off x="1219570" y="2153621"/>
            <a:ext cx="8376297" cy="14183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274320" lvl="1" indent="0" algn="just">
              <a:buFont typeface="Arial"/>
              <a:buNone/>
            </a:pPr>
            <a:r>
              <a:rPr lang="el-GR" sz="1100"/>
              <a:t>σ</a:t>
            </a:r>
            <a:r>
              <a:rPr lang="en-GB" sz="1100"/>
              <a:t> = 0.05</a:t>
            </a:r>
            <a:endParaRPr lang="en-GB" sz="1600" kern="0" dirty="0"/>
          </a:p>
        </p:txBody>
      </p:sp>
      <p:pic>
        <p:nvPicPr>
          <p:cNvPr id="48" name="Picture 47">
            <a:extLst>
              <a:ext uri="{FF2B5EF4-FFF2-40B4-BE49-F238E27FC236}">
                <a16:creationId xmlns:a16="http://schemas.microsoft.com/office/drawing/2014/main" id="{6E3C19D6-FDB4-C137-62CC-D2D4A267EAD7}"/>
              </a:ext>
            </a:extLst>
          </p:cNvPr>
          <p:cNvPicPr>
            <a:picLocks noChangeAspect="1"/>
          </p:cNvPicPr>
          <p:nvPr/>
        </p:nvPicPr>
        <p:blipFill>
          <a:blip r:embed="rId12"/>
          <a:stretch>
            <a:fillRect/>
          </a:stretch>
        </p:blipFill>
        <p:spPr>
          <a:xfrm>
            <a:off x="3389912" y="2080459"/>
            <a:ext cx="1419423" cy="333422"/>
          </a:xfrm>
          <a:prstGeom prst="rect">
            <a:avLst/>
          </a:prstGeom>
        </p:spPr>
      </p:pic>
      <p:sp>
        <p:nvSpPr>
          <p:cNvPr id="49" name="Content Placeholder 2">
            <a:extLst>
              <a:ext uri="{FF2B5EF4-FFF2-40B4-BE49-F238E27FC236}">
                <a16:creationId xmlns:a16="http://schemas.microsoft.com/office/drawing/2014/main" id="{6DC31A7A-B83C-28AD-01FD-10913EBD50F6}"/>
              </a:ext>
            </a:extLst>
          </p:cNvPr>
          <p:cNvSpPr txBox="1">
            <a:spLocks/>
          </p:cNvSpPr>
          <p:nvPr/>
        </p:nvSpPr>
        <p:spPr>
          <a:xfrm>
            <a:off x="4166871" y="2114861"/>
            <a:ext cx="8376297" cy="14183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274320" lvl="1" indent="0" algn="just">
              <a:buFont typeface="Arial"/>
              <a:buNone/>
            </a:pPr>
            <a:r>
              <a:rPr lang="el-GR" sz="1100" dirty="0"/>
              <a:t>σ</a:t>
            </a:r>
            <a:r>
              <a:rPr lang="en-GB" sz="1100" dirty="0"/>
              <a:t> = 0.1</a:t>
            </a:r>
            <a:endParaRPr lang="en-GB" sz="1600" kern="0" dirty="0"/>
          </a:p>
        </p:txBody>
      </p:sp>
      <p:sp>
        <p:nvSpPr>
          <p:cNvPr id="50" name="Content Placeholder 2">
            <a:extLst>
              <a:ext uri="{FF2B5EF4-FFF2-40B4-BE49-F238E27FC236}">
                <a16:creationId xmlns:a16="http://schemas.microsoft.com/office/drawing/2014/main" id="{B3E3BB45-589C-1B25-95BD-C5493CAE71D3}"/>
              </a:ext>
            </a:extLst>
          </p:cNvPr>
          <p:cNvSpPr txBox="1">
            <a:spLocks/>
          </p:cNvSpPr>
          <p:nvPr/>
        </p:nvSpPr>
        <p:spPr>
          <a:xfrm>
            <a:off x="6894471" y="2120493"/>
            <a:ext cx="8376297" cy="14183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274320" lvl="1" indent="0" algn="just">
              <a:buFont typeface="Arial"/>
              <a:buNone/>
            </a:pPr>
            <a:r>
              <a:rPr lang="el-GR" sz="1100" dirty="0"/>
              <a:t>σ</a:t>
            </a:r>
            <a:r>
              <a:rPr lang="en-GB" sz="1100" dirty="0"/>
              <a:t> = 0.2</a:t>
            </a:r>
            <a:endParaRPr lang="en-GB" sz="1600" kern="0" dirty="0"/>
          </a:p>
        </p:txBody>
      </p:sp>
      <p:sp>
        <p:nvSpPr>
          <p:cNvPr id="51" name="Content Placeholder 2">
            <a:extLst>
              <a:ext uri="{FF2B5EF4-FFF2-40B4-BE49-F238E27FC236}">
                <a16:creationId xmlns:a16="http://schemas.microsoft.com/office/drawing/2014/main" id="{8BF7BA97-3325-95AE-428C-5F687D333E2A}"/>
              </a:ext>
            </a:extLst>
          </p:cNvPr>
          <p:cNvSpPr txBox="1">
            <a:spLocks/>
          </p:cNvSpPr>
          <p:nvPr/>
        </p:nvSpPr>
        <p:spPr>
          <a:xfrm>
            <a:off x="1788341" y="1763656"/>
            <a:ext cx="8376297" cy="14183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274320" lvl="1" indent="0" algn="just">
              <a:buFont typeface="Arial"/>
              <a:buNone/>
            </a:pPr>
            <a:r>
              <a:rPr lang="en-GB" sz="1800" b="1" dirty="0"/>
              <a:t>Profit &amp; Loss RLNN Statis Hedge vs. Binomial Tree Hedge</a:t>
            </a:r>
            <a:endParaRPr lang="en-GB" b="1" kern="0" dirty="0"/>
          </a:p>
        </p:txBody>
      </p:sp>
      <p:pic>
        <p:nvPicPr>
          <p:cNvPr id="54" name="Picture 53">
            <a:extLst>
              <a:ext uri="{FF2B5EF4-FFF2-40B4-BE49-F238E27FC236}">
                <a16:creationId xmlns:a16="http://schemas.microsoft.com/office/drawing/2014/main" id="{3995F630-504F-24AD-D769-82DFAAB63263}"/>
              </a:ext>
            </a:extLst>
          </p:cNvPr>
          <p:cNvPicPr>
            <a:picLocks noChangeAspect="1"/>
          </p:cNvPicPr>
          <p:nvPr/>
        </p:nvPicPr>
        <p:blipFill>
          <a:blip r:embed="rId13"/>
          <a:stretch>
            <a:fillRect/>
          </a:stretch>
        </p:blipFill>
        <p:spPr>
          <a:xfrm>
            <a:off x="2650882" y="5846940"/>
            <a:ext cx="4610743" cy="247685"/>
          </a:xfrm>
          <a:prstGeom prst="rect">
            <a:avLst/>
          </a:prstGeom>
        </p:spPr>
      </p:pic>
      <p:pic>
        <p:nvPicPr>
          <p:cNvPr id="55" name="Picture 54">
            <a:extLst>
              <a:ext uri="{FF2B5EF4-FFF2-40B4-BE49-F238E27FC236}">
                <a16:creationId xmlns:a16="http://schemas.microsoft.com/office/drawing/2014/main" id="{B653037E-8EE7-136C-4122-568C042F66E7}"/>
              </a:ext>
            </a:extLst>
          </p:cNvPr>
          <p:cNvPicPr>
            <a:picLocks noChangeAspect="1"/>
          </p:cNvPicPr>
          <p:nvPr/>
        </p:nvPicPr>
        <p:blipFill>
          <a:blip r:embed="rId14"/>
          <a:stretch>
            <a:fillRect/>
          </a:stretch>
        </p:blipFill>
        <p:spPr>
          <a:xfrm>
            <a:off x="5745742" y="5858632"/>
            <a:ext cx="1459477" cy="213441"/>
          </a:xfrm>
          <a:prstGeom prst="rect">
            <a:avLst/>
          </a:prstGeom>
        </p:spPr>
      </p:pic>
      <p:pic>
        <p:nvPicPr>
          <p:cNvPr id="58" name="Picture 57">
            <a:extLst>
              <a:ext uri="{FF2B5EF4-FFF2-40B4-BE49-F238E27FC236}">
                <a16:creationId xmlns:a16="http://schemas.microsoft.com/office/drawing/2014/main" id="{4D309F94-4A2E-248D-1970-4C6F4E621E1A}"/>
              </a:ext>
            </a:extLst>
          </p:cNvPr>
          <p:cNvPicPr>
            <a:picLocks noChangeAspect="1"/>
          </p:cNvPicPr>
          <p:nvPr/>
        </p:nvPicPr>
        <p:blipFill>
          <a:blip r:embed="rId15"/>
          <a:stretch>
            <a:fillRect/>
          </a:stretch>
        </p:blipFill>
        <p:spPr>
          <a:xfrm>
            <a:off x="2552417" y="5838647"/>
            <a:ext cx="5167897" cy="336030"/>
          </a:xfrm>
          <a:prstGeom prst="rect">
            <a:avLst/>
          </a:prstGeom>
        </p:spPr>
      </p:pic>
      <p:pic>
        <p:nvPicPr>
          <p:cNvPr id="60" name="Picture 59">
            <a:extLst>
              <a:ext uri="{FF2B5EF4-FFF2-40B4-BE49-F238E27FC236}">
                <a16:creationId xmlns:a16="http://schemas.microsoft.com/office/drawing/2014/main" id="{7A20ADD8-1B70-280A-BEFE-DC0257760A86}"/>
              </a:ext>
            </a:extLst>
          </p:cNvPr>
          <p:cNvPicPr>
            <a:picLocks noChangeAspect="1"/>
          </p:cNvPicPr>
          <p:nvPr/>
        </p:nvPicPr>
        <p:blipFill>
          <a:blip r:embed="rId16"/>
          <a:stretch>
            <a:fillRect/>
          </a:stretch>
        </p:blipFill>
        <p:spPr>
          <a:xfrm>
            <a:off x="1098027" y="6421154"/>
            <a:ext cx="7157523" cy="300455"/>
          </a:xfrm>
          <a:prstGeom prst="rect">
            <a:avLst/>
          </a:prstGeom>
        </p:spPr>
      </p:pic>
    </p:spTree>
    <p:extLst>
      <p:ext uri="{BB962C8B-B14F-4D97-AF65-F5344CB8AC3E}">
        <p14:creationId xmlns:p14="http://schemas.microsoft.com/office/powerpoint/2010/main" val="932330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F3E86-3B81-F7DF-DC33-87E98B533A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0AFFDF-A55D-6004-36A4-4C0F8F2AA159}"/>
              </a:ext>
            </a:extLst>
          </p:cNvPr>
          <p:cNvSpPr>
            <a:spLocks noGrp="1"/>
          </p:cNvSpPr>
          <p:nvPr>
            <p:ph type="title"/>
          </p:nvPr>
        </p:nvSpPr>
        <p:spPr/>
        <p:txBody>
          <a:bodyPr>
            <a:normAutofit/>
          </a:bodyPr>
          <a:lstStyle/>
          <a:p>
            <a:r>
              <a:rPr lang="en-GB" sz="3600" dirty="0">
                <a:solidFill>
                  <a:schemeClr val="tx1"/>
                </a:solidFill>
                <a:latin typeface="+mn-lt"/>
              </a:rPr>
              <a:t>Extensions</a:t>
            </a:r>
          </a:p>
        </p:txBody>
      </p:sp>
      <p:sp>
        <p:nvSpPr>
          <p:cNvPr id="3" name="Content Placeholder 2">
            <a:extLst>
              <a:ext uri="{FF2B5EF4-FFF2-40B4-BE49-F238E27FC236}">
                <a16:creationId xmlns:a16="http://schemas.microsoft.com/office/drawing/2014/main" id="{365B36FB-4972-0DBE-D8B7-DF7A384353D4}"/>
              </a:ext>
            </a:extLst>
          </p:cNvPr>
          <p:cNvSpPr>
            <a:spLocks noGrp="1"/>
          </p:cNvSpPr>
          <p:nvPr>
            <p:ph idx="1"/>
          </p:nvPr>
        </p:nvSpPr>
        <p:spPr/>
        <p:txBody>
          <a:bodyPr>
            <a:noAutofit/>
          </a:bodyPr>
          <a:lstStyle/>
          <a:p>
            <a:pPr>
              <a:spcBef>
                <a:spcPts val="340"/>
              </a:spcBef>
            </a:pPr>
            <a:r>
              <a:rPr lang="en-GB" sz="1800" b="1" dirty="0">
                <a:effectLst/>
              </a:rPr>
              <a:t>Multi asset derivatives</a:t>
            </a:r>
          </a:p>
        </p:txBody>
      </p:sp>
    </p:spTree>
    <p:extLst>
      <p:ext uri="{BB962C8B-B14F-4D97-AF65-F5344CB8AC3E}">
        <p14:creationId xmlns:p14="http://schemas.microsoft.com/office/powerpoint/2010/main" val="2850578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47155-9810-ED3F-46C6-85C21E63A1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4850FD-3DFE-7030-AB69-58A5ED4215D8}"/>
              </a:ext>
            </a:extLst>
          </p:cNvPr>
          <p:cNvSpPr>
            <a:spLocks noGrp="1"/>
          </p:cNvSpPr>
          <p:nvPr>
            <p:ph type="title"/>
          </p:nvPr>
        </p:nvSpPr>
        <p:spPr/>
        <p:txBody>
          <a:bodyPr>
            <a:normAutofit/>
          </a:bodyPr>
          <a:lstStyle/>
          <a:p>
            <a:r>
              <a:rPr lang="en-GB" sz="3600" b="1" dirty="0">
                <a:solidFill>
                  <a:schemeClr val="tx1"/>
                </a:solidFill>
                <a:latin typeface="+mn-lt"/>
              </a:rPr>
              <a:t>Appendix: Further extensions if time allows</a:t>
            </a:r>
            <a:endParaRPr lang="en-GB" sz="3600" dirty="0">
              <a:solidFill>
                <a:schemeClr val="tx1"/>
              </a:solidFill>
            </a:endParaRPr>
          </a:p>
        </p:txBody>
      </p:sp>
      <p:sp>
        <p:nvSpPr>
          <p:cNvPr id="3" name="Content Placeholder 2">
            <a:extLst>
              <a:ext uri="{FF2B5EF4-FFF2-40B4-BE49-F238E27FC236}">
                <a16:creationId xmlns:a16="http://schemas.microsoft.com/office/drawing/2014/main" id="{DCDCBFD2-8AB8-6588-5A8F-3B8E5F8F36D5}"/>
              </a:ext>
            </a:extLst>
          </p:cNvPr>
          <p:cNvSpPr>
            <a:spLocks noGrp="1"/>
          </p:cNvSpPr>
          <p:nvPr>
            <p:ph idx="1"/>
          </p:nvPr>
        </p:nvSpPr>
        <p:spPr/>
        <p:txBody>
          <a:bodyPr>
            <a:noAutofit/>
          </a:bodyPr>
          <a:lstStyle/>
          <a:p>
            <a:pPr>
              <a:spcBef>
                <a:spcPts val="340"/>
              </a:spcBef>
            </a:pPr>
            <a:r>
              <a:rPr lang="en-GB" sz="1800" b="1" dirty="0">
                <a:effectLst/>
              </a:rPr>
              <a:t>GPU implementation </a:t>
            </a:r>
            <a:r>
              <a:rPr lang="en-GB" sz="1800" dirty="0">
                <a:effectLst/>
              </a:rPr>
              <a:t>(inc. computational efficiency assessment)</a:t>
            </a:r>
          </a:p>
          <a:p>
            <a:pPr>
              <a:spcBef>
                <a:spcPts val="340"/>
              </a:spcBef>
            </a:pPr>
            <a:r>
              <a:rPr lang="en-GB" sz="1800" b="1" dirty="0" err="1"/>
              <a:t>Backtesting</a:t>
            </a:r>
            <a:r>
              <a:rPr lang="en-GB" sz="1800" b="1" dirty="0"/>
              <a:t> </a:t>
            </a:r>
            <a:r>
              <a:rPr lang="en-GB" sz="1800" dirty="0"/>
              <a:t>(assess feasibility of static hedge in practice)</a:t>
            </a:r>
          </a:p>
          <a:p>
            <a:pPr>
              <a:spcBef>
                <a:spcPts val="340"/>
              </a:spcBef>
            </a:pPr>
            <a:endParaRPr lang="en-GB" sz="1800" b="1" dirty="0"/>
          </a:p>
          <a:p>
            <a:pPr>
              <a:spcBef>
                <a:spcPts val="340"/>
              </a:spcBef>
            </a:pPr>
            <a:endParaRPr lang="en-GB" sz="1800" b="1" dirty="0">
              <a:effectLst/>
            </a:endParaRPr>
          </a:p>
          <a:p>
            <a:pPr>
              <a:spcBef>
                <a:spcPts val="340"/>
              </a:spcBef>
            </a:pPr>
            <a:endParaRPr lang="en-GB" sz="1800" b="1" dirty="0">
              <a:effectLst/>
            </a:endParaRPr>
          </a:p>
          <a:p>
            <a:pPr>
              <a:spcBef>
                <a:spcPts val="340"/>
              </a:spcBef>
            </a:pPr>
            <a:endParaRPr lang="en-GB" sz="1800" b="1" dirty="0">
              <a:effectLst/>
            </a:endParaRPr>
          </a:p>
          <a:p>
            <a:pPr>
              <a:spcBef>
                <a:spcPts val="340"/>
              </a:spcBef>
            </a:pPr>
            <a:endParaRPr lang="en-GB" sz="1800" b="1" dirty="0">
              <a:effectLst/>
            </a:endParaRPr>
          </a:p>
        </p:txBody>
      </p:sp>
    </p:spTree>
    <p:extLst>
      <p:ext uri="{BB962C8B-B14F-4D97-AF65-F5344CB8AC3E}">
        <p14:creationId xmlns:p14="http://schemas.microsoft.com/office/powerpoint/2010/main" val="584084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3A60DB63-FE1B-6D26-E1C2-E70278943B6C}"/>
            </a:ext>
          </a:extLst>
        </p:cNvPr>
        <p:cNvGrpSpPr/>
        <p:nvPr/>
      </p:nvGrpSpPr>
      <p:grpSpPr>
        <a:xfrm>
          <a:off x="0" y="0"/>
          <a:ext cx="0" cy="0"/>
          <a:chOff x="0" y="0"/>
          <a:chExt cx="0" cy="0"/>
        </a:xfrm>
      </p:grpSpPr>
      <p:sp>
        <p:nvSpPr>
          <p:cNvPr id="157" name="Google Shape;157;g2d612082971_0_10">
            <a:extLst>
              <a:ext uri="{FF2B5EF4-FFF2-40B4-BE49-F238E27FC236}">
                <a16:creationId xmlns:a16="http://schemas.microsoft.com/office/drawing/2014/main" id="{583E1A24-6C76-D0A3-3A5C-38D028E87BCA}"/>
              </a:ext>
            </a:extLst>
          </p:cNvPr>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600" b="1" dirty="0">
                <a:solidFill>
                  <a:schemeClr val="tx1"/>
                </a:solidFill>
                <a:latin typeface="+mn-lt"/>
              </a:rPr>
              <a:t>Appendix: Bounds Computation</a:t>
            </a:r>
            <a:endParaRPr sz="3600" b="1" dirty="0"/>
          </a:p>
        </p:txBody>
      </p:sp>
      <p:pic>
        <p:nvPicPr>
          <p:cNvPr id="5" name="Picture 4">
            <a:extLst>
              <a:ext uri="{FF2B5EF4-FFF2-40B4-BE49-F238E27FC236}">
                <a16:creationId xmlns:a16="http://schemas.microsoft.com/office/drawing/2014/main" id="{D71C0185-3FB5-2669-DA6C-BD7ED52DC059}"/>
              </a:ext>
            </a:extLst>
          </p:cNvPr>
          <p:cNvPicPr>
            <a:picLocks noChangeAspect="1"/>
          </p:cNvPicPr>
          <p:nvPr/>
        </p:nvPicPr>
        <p:blipFill>
          <a:blip r:embed="rId3"/>
          <a:stretch>
            <a:fillRect/>
          </a:stretch>
        </p:blipFill>
        <p:spPr>
          <a:xfrm>
            <a:off x="2327068" y="5840722"/>
            <a:ext cx="281798" cy="260122"/>
          </a:xfrm>
          <a:prstGeom prst="rect">
            <a:avLst/>
          </a:prstGeom>
        </p:spPr>
      </p:pic>
      <p:pic>
        <p:nvPicPr>
          <p:cNvPr id="6" name="Picture 5">
            <a:extLst>
              <a:ext uri="{FF2B5EF4-FFF2-40B4-BE49-F238E27FC236}">
                <a16:creationId xmlns:a16="http://schemas.microsoft.com/office/drawing/2014/main" id="{503B3B48-8E9B-2483-CB06-3B8B66036198}"/>
              </a:ext>
            </a:extLst>
          </p:cNvPr>
          <p:cNvPicPr>
            <a:picLocks noChangeAspect="1"/>
          </p:cNvPicPr>
          <p:nvPr/>
        </p:nvPicPr>
        <p:blipFill>
          <a:blip r:embed="rId3"/>
          <a:stretch>
            <a:fillRect/>
          </a:stretch>
        </p:blipFill>
        <p:spPr>
          <a:xfrm>
            <a:off x="3630088" y="5840722"/>
            <a:ext cx="281798" cy="260122"/>
          </a:xfrm>
          <a:prstGeom prst="rect">
            <a:avLst/>
          </a:prstGeom>
        </p:spPr>
      </p:pic>
      <p:pic>
        <p:nvPicPr>
          <p:cNvPr id="7" name="Picture 6">
            <a:extLst>
              <a:ext uri="{FF2B5EF4-FFF2-40B4-BE49-F238E27FC236}">
                <a16:creationId xmlns:a16="http://schemas.microsoft.com/office/drawing/2014/main" id="{EC357E88-FD6B-3F11-CF65-1ACC64110B06}"/>
              </a:ext>
            </a:extLst>
          </p:cNvPr>
          <p:cNvPicPr>
            <a:picLocks noChangeAspect="1"/>
          </p:cNvPicPr>
          <p:nvPr/>
        </p:nvPicPr>
        <p:blipFill>
          <a:blip r:embed="rId3"/>
          <a:stretch>
            <a:fillRect/>
          </a:stretch>
        </p:blipFill>
        <p:spPr>
          <a:xfrm>
            <a:off x="4956254" y="5840722"/>
            <a:ext cx="281798" cy="260122"/>
          </a:xfrm>
          <a:prstGeom prst="rect">
            <a:avLst/>
          </a:prstGeom>
        </p:spPr>
      </p:pic>
      <p:pic>
        <p:nvPicPr>
          <p:cNvPr id="9" name="Picture 8">
            <a:extLst>
              <a:ext uri="{FF2B5EF4-FFF2-40B4-BE49-F238E27FC236}">
                <a16:creationId xmlns:a16="http://schemas.microsoft.com/office/drawing/2014/main" id="{639F7A51-2E08-813F-9615-A661DCE5398E}"/>
              </a:ext>
            </a:extLst>
          </p:cNvPr>
          <p:cNvPicPr>
            <a:picLocks noChangeAspect="1"/>
          </p:cNvPicPr>
          <p:nvPr/>
        </p:nvPicPr>
        <p:blipFill>
          <a:blip r:embed="rId3"/>
          <a:stretch>
            <a:fillRect/>
          </a:stretch>
        </p:blipFill>
        <p:spPr>
          <a:xfrm>
            <a:off x="2479468" y="5993122"/>
            <a:ext cx="281798" cy="260122"/>
          </a:xfrm>
          <a:prstGeom prst="rect">
            <a:avLst/>
          </a:prstGeom>
        </p:spPr>
      </p:pic>
      <p:pic>
        <p:nvPicPr>
          <p:cNvPr id="10" name="Picture 9">
            <a:extLst>
              <a:ext uri="{FF2B5EF4-FFF2-40B4-BE49-F238E27FC236}">
                <a16:creationId xmlns:a16="http://schemas.microsoft.com/office/drawing/2014/main" id="{5365A894-1736-77DC-882A-7784E193CDF2}"/>
              </a:ext>
            </a:extLst>
          </p:cNvPr>
          <p:cNvPicPr>
            <a:picLocks noChangeAspect="1"/>
          </p:cNvPicPr>
          <p:nvPr/>
        </p:nvPicPr>
        <p:blipFill>
          <a:blip r:embed="rId3"/>
          <a:stretch>
            <a:fillRect/>
          </a:stretch>
        </p:blipFill>
        <p:spPr>
          <a:xfrm>
            <a:off x="6193683" y="5840722"/>
            <a:ext cx="281798" cy="260122"/>
          </a:xfrm>
          <a:prstGeom prst="rect">
            <a:avLst/>
          </a:prstGeom>
        </p:spPr>
      </p:pic>
      <p:pic>
        <p:nvPicPr>
          <p:cNvPr id="3" name="Picture 2">
            <a:extLst>
              <a:ext uri="{FF2B5EF4-FFF2-40B4-BE49-F238E27FC236}">
                <a16:creationId xmlns:a16="http://schemas.microsoft.com/office/drawing/2014/main" id="{C54D4E96-7631-9361-029E-E6A2708A1528}"/>
              </a:ext>
            </a:extLst>
          </p:cNvPr>
          <p:cNvPicPr>
            <a:picLocks noChangeAspect="1"/>
          </p:cNvPicPr>
          <p:nvPr/>
        </p:nvPicPr>
        <p:blipFill>
          <a:blip r:embed="rId4"/>
          <a:stretch>
            <a:fillRect/>
          </a:stretch>
        </p:blipFill>
        <p:spPr>
          <a:xfrm>
            <a:off x="3346617" y="2446211"/>
            <a:ext cx="1528595" cy="1219370"/>
          </a:xfrm>
          <a:prstGeom prst="rect">
            <a:avLst/>
          </a:prstGeom>
        </p:spPr>
      </p:pic>
      <p:pic>
        <p:nvPicPr>
          <p:cNvPr id="29" name="Picture 28">
            <a:extLst>
              <a:ext uri="{FF2B5EF4-FFF2-40B4-BE49-F238E27FC236}">
                <a16:creationId xmlns:a16="http://schemas.microsoft.com/office/drawing/2014/main" id="{982F35D6-3EF8-94ED-F8AC-50117F4BF8F0}"/>
              </a:ext>
            </a:extLst>
          </p:cNvPr>
          <p:cNvPicPr>
            <a:picLocks noChangeAspect="1"/>
          </p:cNvPicPr>
          <p:nvPr/>
        </p:nvPicPr>
        <p:blipFill>
          <a:blip r:embed="rId5"/>
          <a:stretch>
            <a:fillRect/>
          </a:stretch>
        </p:blipFill>
        <p:spPr>
          <a:xfrm>
            <a:off x="3252544" y="1716105"/>
            <a:ext cx="4134427" cy="685896"/>
          </a:xfrm>
          <a:prstGeom prst="rect">
            <a:avLst/>
          </a:prstGeom>
        </p:spPr>
      </p:pic>
      <p:pic>
        <p:nvPicPr>
          <p:cNvPr id="31" name="Picture 30">
            <a:extLst>
              <a:ext uri="{FF2B5EF4-FFF2-40B4-BE49-F238E27FC236}">
                <a16:creationId xmlns:a16="http://schemas.microsoft.com/office/drawing/2014/main" id="{CF3E197D-09DF-CD5B-8127-0ED8046EAF50}"/>
              </a:ext>
            </a:extLst>
          </p:cNvPr>
          <p:cNvPicPr>
            <a:picLocks noChangeAspect="1"/>
          </p:cNvPicPr>
          <p:nvPr/>
        </p:nvPicPr>
        <p:blipFill>
          <a:blip r:embed="rId5"/>
          <a:stretch>
            <a:fillRect/>
          </a:stretch>
        </p:blipFill>
        <p:spPr>
          <a:xfrm>
            <a:off x="4863570" y="1731600"/>
            <a:ext cx="4134427" cy="685896"/>
          </a:xfrm>
          <a:prstGeom prst="rect">
            <a:avLst/>
          </a:prstGeom>
        </p:spPr>
      </p:pic>
      <p:pic>
        <p:nvPicPr>
          <p:cNvPr id="33" name="Picture 32">
            <a:extLst>
              <a:ext uri="{FF2B5EF4-FFF2-40B4-BE49-F238E27FC236}">
                <a16:creationId xmlns:a16="http://schemas.microsoft.com/office/drawing/2014/main" id="{ABD9CB9D-A326-F3C2-1BD4-EB3EF8D80524}"/>
              </a:ext>
            </a:extLst>
          </p:cNvPr>
          <p:cNvPicPr>
            <a:picLocks noChangeAspect="1"/>
          </p:cNvPicPr>
          <p:nvPr/>
        </p:nvPicPr>
        <p:blipFill>
          <a:blip r:embed="rId6"/>
          <a:stretch>
            <a:fillRect/>
          </a:stretch>
        </p:blipFill>
        <p:spPr>
          <a:xfrm>
            <a:off x="8922992" y="2267098"/>
            <a:ext cx="209579" cy="2413143"/>
          </a:xfrm>
          <a:prstGeom prst="rect">
            <a:avLst/>
          </a:prstGeom>
        </p:spPr>
      </p:pic>
      <p:pic>
        <p:nvPicPr>
          <p:cNvPr id="35" name="Picture 34">
            <a:extLst>
              <a:ext uri="{FF2B5EF4-FFF2-40B4-BE49-F238E27FC236}">
                <a16:creationId xmlns:a16="http://schemas.microsoft.com/office/drawing/2014/main" id="{D805F3A6-9252-9A1C-8021-976589CF4403}"/>
              </a:ext>
            </a:extLst>
          </p:cNvPr>
          <p:cNvPicPr>
            <a:picLocks noChangeAspect="1"/>
          </p:cNvPicPr>
          <p:nvPr/>
        </p:nvPicPr>
        <p:blipFill>
          <a:blip r:embed="rId6"/>
          <a:stretch>
            <a:fillRect/>
          </a:stretch>
        </p:blipFill>
        <p:spPr>
          <a:xfrm>
            <a:off x="4467210" y="2543051"/>
            <a:ext cx="209579" cy="1771897"/>
          </a:xfrm>
          <a:prstGeom prst="rect">
            <a:avLst/>
          </a:prstGeom>
        </p:spPr>
      </p:pic>
      <p:pic>
        <p:nvPicPr>
          <p:cNvPr id="41" name="Picture 40">
            <a:extLst>
              <a:ext uri="{FF2B5EF4-FFF2-40B4-BE49-F238E27FC236}">
                <a16:creationId xmlns:a16="http://schemas.microsoft.com/office/drawing/2014/main" id="{8CDBEDDA-CFC1-88B3-2412-8484942D6449}"/>
              </a:ext>
            </a:extLst>
          </p:cNvPr>
          <p:cNvPicPr>
            <a:picLocks noChangeAspect="1"/>
          </p:cNvPicPr>
          <p:nvPr/>
        </p:nvPicPr>
        <p:blipFill>
          <a:blip r:embed="rId7"/>
          <a:stretch>
            <a:fillRect/>
          </a:stretch>
        </p:blipFill>
        <p:spPr>
          <a:xfrm>
            <a:off x="225407" y="2311907"/>
            <a:ext cx="3053955" cy="134304"/>
          </a:xfrm>
          <a:prstGeom prst="rect">
            <a:avLst/>
          </a:prstGeom>
        </p:spPr>
      </p:pic>
      <p:pic>
        <p:nvPicPr>
          <p:cNvPr id="4" name="Picture 3">
            <a:extLst>
              <a:ext uri="{FF2B5EF4-FFF2-40B4-BE49-F238E27FC236}">
                <a16:creationId xmlns:a16="http://schemas.microsoft.com/office/drawing/2014/main" id="{EDC3B4CC-D20F-1510-EBA0-18DA31A59A5A}"/>
              </a:ext>
            </a:extLst>
          </p:cNvPr>
          <p:cNvPicPr>
            <a:picLocks noChangeAspect="1"/>
          </p:cNvPicPr>
          <p:nvPr/>
        </p:nvPicPr>
        <p:blipFill>
          <a:blip r:embed="rId8"/>
          <a:stretch>
            <a:fillRect/>
          </a:stretch>
        </p:blipFill>
        <p:spPr>
          <a:xfrm>
            <a:off x="458249" y="1389054"/>
            <a:ext cx="4773867" cy="4787990"/>
          </a:xfrm>
          <a:prstGeom prst="rect">
            <a:avLst/>
          </a:prstGeom>
        </p:spPr>
      </p:pic>
    </p:spTree>
    <p:extLst>
      <p:ext uri="{BB962C8B-B14F-4D97-AF65-F5344CB8AC3E}">
        <p14:creationId xmlns:p14="http://schemas.microsoft.com/office/powerpoint/2010/main" val="2468807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305AF9CC-4BD5-6C4E-9C65-9886BCFE93D1}"/>
            </a:ext>
          </a:extLst>
        </p:cNvPr>
        <p:cNvGrpSpPr/>
        <p:nvPr/>
      </p:nvGrpSpPr>
      <p:grpSpPr>
        <a:xfrm>
          <a:off x="0" y="0"/>
          <a:ext cx="0" cy="0"/>
          <a:chOff x="0" y="0"/>
          <a:chExt cx="0" cy="0"/>
        </a:xfrm>
      </p:grpSpPr>
      <p:sp>
        <p:nvSpPr>
          <p:cNvPr id="157" name="Google Shape;157;g2d612082971_0_10">
            <a:extLst>
              <a:ext uri="{FF2B5EF4-FFF2-40B4-BE49-F238E27FC236}">
                <a16:creationId xmlns:a16="http://schemas.microsoft.com/office/drawing/2014/main" id="{E90ACB9D-6B9F-0AFB-E0F4-A4CD90A824BB}"/>
              </a:ext>
            </a:extLst>
          </p:cNvPr>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600" b="1" dirty="0">
                <a:solidFill>
                  <a:schemeClr val="tx1"/>
                </a:solidFill>
                <a:latin typeface="+mn-lt"/>
              </a:rPr>
              <a:t>References</a:t>
            </a:r>
            <a:endParaRPr sz="3600" b="1" dirty="0"/>
          </a:p>
        </p:txBody>
      </p:sp>
      <p:pic>
        <p:nvPicPr>
          <p:cNvPr id="5" name="Picture 4">
            <a:extLst>
              <a:ext uri="{FF2B5EF4-FFF2-40B4-BE49-F238E27FC236}">
                <a16:creationId xmlns:a16="http://schemas.microsoft.com/office/drawing/2014/main" id="{7594B9A9-6FF4-B075-E6E9-CD0D835EABFA}"/>
              </a:ext>
            </a:extLst>
          </p:cNvPr>
          <p:cNvPicPr>
            <a:picLocks noChangeAspect="1"/>
          </p:cNvPicPr>
          <p:nvPr/>
        </p:nvPicPr>
        <p:blipFill>
          <a:blip r:embed="rId3"/>
          <a:stretch>
            <a:fillRect/>
          </a:stretch>
        </p:blipFill>
        <p:spPr>
          <a:xfrm>
            <a:off x="2327068" y="5840722"/>
            <a:ext cx="281798" cy="260122"/>
          </a:xfrm>
          <a:prstGeom prst="rect">
            <a:avLst/>
          </a:prstGeom>
        </p:spPr>
      </p:pic>
      <p:pic>
        <p:nvPicPr>
          <p:cNvPr id="6" name="Picture 5">
            <a:extLst>
              <a:ext uri="{FF2B5EF4-FFF2-40B4-BE49-F238E27FC236}">
                <a16:creationId xmlns:a16="http://schemas.microsoft.com/office/drawing/2014/main" id="{45E095F6-84CE-876A-A32F-5478B43BB04B}"/>
              </a:ext>
            </a:extLst>
          </p:cNvPr>
          <p:cNvPicPr>
            <a:picLocks noChangeAspect="1"/>
          </p:cNvPicPr>
          <p:nvPr/>
        </p:nvPicPr>
        <p:blipFill>
          <a:blip r:embed="rId3"/>
          <a:stretch>
            <a:fillRect/>
          </a:stretch>
        </p:blipFill>
        <p:spPr>
          <a:xfrm>
            <a:off x="3630088" y="5840722"/>
            <a:ext cx="281798" cy="260122"/>
          </a:xfrm>
          <a:prstGeom prst="rect">
            <a:avLst/>
          </a:prstGeom>
        </p:spPr>
      </p:pic>
      <p:pic>
        <p:nvPicPr>
          <p:cNvPr id="7" name="Picture 6">
            <a:extLst>
              <a:ext uri="{FF2B5EF4-FFF2-40B4-BE49-F238E27FC236}">
                <a16:creationId xmlns:a16="http://schemas.microsoft.com/office/drawing/2014/main" id="{ACB16BF1-4DFD-C6DD-6505-B9272C65C77B}"/>
              </a:ext>
            </a:extLst>
          </p:cNvPr>
          <p:cNvPicPr>
            <a:picLocks noChangeAspect="1"/>
          </p:cNvPicPr>
          <p:nvPr/>
        </p:nvPicPr>
        <p:blipFill>
          <a:blip r:embed="rId3"/>
          <a:stretch>
            <a:fillRect/>
          </a:stretch>
        </p:blipFill>
        <p:spPr>
          <a:xfrm>
            <a:off x="4956254" y="5840722"/>
            <a:ext cx="281798" cy="260122"/>
          </a:xfrm>
          <a:prstGeom prst="rect">
            <a:avLst/>
          </a:prstGeom>
        </p:spPr>
      </p:pic>
      <p:pic>
        <p:nvPicPr>
          <p:cNvPr id="9" name="Picture 8">
            <a:extLst>
              <a:ext uri="{FF2B5EF4-FFF2-40B4-BE49-F238E27FC236}">
                <a16:creationId xmlns:a16="http://schemas.microsoft.com/office/drawing/2014/main" id="{C81AEE10-B4A2-C72F-125D-89DA382D1E94}"/>
              </a:ext>
            </a:extLst>
          </p:cNvPr>
          <p:cNvPicPr>
            <a:picLocks noChangeAspect="1"/>
          </p:cNvPicPr>
          <p:nvPr/>
        </p:nvPicPr>
        <p:blipFill>
          <a:blip r:embed="rId3"/>
          <a:stretch>
            <a:fillRect/>
          </a:stretch>
        </p:blipFill>
        <p:spPr>
          <a:xfrm>
            <a:off x="2479468" y="5993122"/>
            <a:ext cx="281798" cy="260122"/>
          </a:xfrm>
          <a:prstGeom prst="rect">
            <a:avLst/>
          </a:prstGeom>
        </p:spPr>
      </p:pic>
      <p:pic>
        <p:nvPicPr>
          <p:cNvPr id="10" name="Picture 9">
            <a:extLst>
              <a:ext uri="{FF2B5EF4-FFF2-40B4-BE49-F238E27FC236}">
                <a16:creationId xmlns:a16="http://schemas.microsoft.com/office/drawing/2014/main" id="{3B033CE9-40E5-3D26-9528-1778D43B68B2}"/>
              </a:ext>
            </a:extLst>
          </p:cNvPr>
          <p:cNvPicPr>
            <a:picLocks noChangeAspect="1"/>
          </p:cNvPicPr>
          <p:nvPr/>
        </p:nvPicPr>
        <p:blipFill>
          <a:blip r:embed="rId3"/>
          <a:stretch>
            <a:fillRect/>
          </a:stretch>
        </p:blipFill>
        <p:spPr>
          <a:xfrm>
            <a:off x="6193683" y="5840722"/>
            <a:ext cx="281798" cy="260122"/>
          </a:xfrm>
          <a:prstGeom prst="rect">
            <a:avLst/>
          </a:prstGeom>
        </p:spPr>
      </p:pic>
      <p:pic>
        <p:nvPicPr>
          <p:cNvPr id="3" name="Picture 2">
            <a:extLst>
              <a:ext uri="{FF2B5EF4-FFF2-40B4-BE49-F238E27FC236}">
                <a16:creationId xmlns:a16="http://schemas.microsoft.com/office/drawing/2014/main" id="{C73F0D67-E5F3-8948-41F4-36C7E9CA83F9}"/>
              </a:ext>
            </a:extLst>
          </p:cNvPr>
          <p:cNvPicPr>
            <a:picLocks noChangeAspect="1"/>
          </p:cNvPicPr>
          <p:nvPr/>
        </p:nvPicPr>
        <p:blipFill>
          <a:blip r:embed="rId4"/>
          <a:stretch>
            <a:fillRect/>
          </a:stretch>
        </p:blipFill>
        <p:spPr>
          <a:xfrm>
            <a:off x="3346617" y="2446211"/>
            <a:ext cx="1528595" cy="1219370"/>
          </a:xfrm>
          <a:prstGeom prst="rect">
            <a:avLst/>
          </a:prstGeom>
        </p:spPr>
      </p:pic>
      <p:pic>
        <p:nvPicPr>
          <p:cNvPr id="29" name="Picture 28">
            <a:extLst>
              <a:ext uri="{FF2B5EF4-FFF2-40B4-BE49-F238E27FC236}">
                <a16:creationId xmlns:a16="http://schemas.microsoft.com/office/drawing/2014/main" id="{6D316242-DC69-BA31-3721-3F1B9A27C8B9}"/>
              </a:ext>
            </a:extLst>
          </p:cNvPr>
          <p:cNvPicPr>
            <a:picLocks noChangeAspect="1"/>
          </p:cNvPicPr>
          <p:nvPr/>
        </p:nvPicPr>
        <p:blipFill>
          <a:blip r:embed="rId5"/>
          <a:stretch>
            <a:fillRect/>
          </a:stretch>
        </p:blipFill>
        <p:spPr>
          <a:xfrm>
            <a:off x="3252544" y="1716105"/>
            <a:ext cx="4134427" cy="685896"/>
          </a:xfrm>
          <a:prstGeom prst="rect">
            <a:avLst/>
          </a:prstGeom>
        </p:spPr>
      </p:pic>
      <p:pic>
        <p:nvPicPr>
          <p:cNvPr id="31" name="Picture 30">
            <a:extLst>
              <a:ext uri="{FF2B5EF4-FFF2-40B4-BE49-F238E27FC236}">
                <a16:creationId xmlns:a16="http://schemas.microsoft.com/office/drawing/2014/main" id="{AD8436F0-65CB-CDA2-E879-800EC44DF302}"/>
              </a:ext>
            </a:extLst>
          </p:cNvPr>
          <p:cNvPicPr>
            <a:picLocks noChangeAspect="1"/>
          </p:cNvPicPr>
          <p:nvPr/>
        </p:nvPicPr>
        <p:blipFill>
          <a:blip r:embed="rId5"/>
          <a:stretch>
            <a:fillRect/>
          </a:stretch>
        </p:blipFill>
        <p:spPr>
          <a:xfrm>
            <a:off x="4863570" y="1731600"/>
            <a:ext cx="4134427" cy="685896"/>
          </a:xfrm>
          <a:prstGeom prst="rect">
            <a:avLst/>
          </a:prstGeom>
        </p:spPr>
      </p:pic>
      <p:pic>
        <p:nvPicPr>
          <p:cNvPr id="33" name="Picture 32">
            <a:extLst>
              <a:ext uri="{FF2B5EF4-FFF2-40B4-BE49-F238E27FC236}">
                <a16:creationId xmlns:a16="http://schemas.microsoft.com/office/drawing/2014/main" id="{6D488EB9-6915-1A7A-17E6-567F40E1DAA5}"/>
              </a:ext>
            </a:extLst>
          </p:cNvPr>
          <p:cNvPicPr>
            <a:picLocks noChangeAspect="1"/>
          </p:cNvPicPr>
          <p:nvPr/>
        </p:nvPicPr>
        <p:blipFill>
          <a:blip r:embed="rId6"/>
          <a:stretch>
            <a:fillRect/>
          </a:stretch>
        </p:blipFill>
        <p:spPr>
          <a:xfrm>
            <a:off x="8922992" y="2267098"/>
            <a:ext cx="209579" cy="2413143"/>
          </a:xfrm>
          <a:prstGeom prst="rect">
            <a:avLst/>
          </a:prstGeom>
        </p:spPr>
      </p:pic>
      <p:pic>
        <p:nvPicPr>
          <p:cNvPr id="35" name="Picture 34">
            <a:extLst>
              <a:ext uri="{FF2B5EF4-FFF2-40B4-BE49-F238E27FC236}">
                <a16:creationId xmlns:a16="http://schemas.microsoft.com/office/drawing/2014/main" id="{51A52ECD-DADF-4F36-2B42-F83AA7D53799}"/>
              </a:ext>
            </a:extLst>
          </p:cNvPr>
          <p:cNvPicPr>
            <a:picLocks noChangeAspect="1"/>
          </p:cNvPicPr>
          <p:nvPr/>
        </p:nvPicPr>
        <p:blipFill>
          <a:blip r:embed="rId6"/>
          <a:stretch>
            <a:fillRect/>
          </a:stretch>
        </p:blipFill>
        <p:spPr>
          <a:xfrm>
            <a:off x="4467210" y="2543051"/>
            <a:ext cx="209579" cy="1771897"/>
          </a:xfrm>
          <a:prstGeom prst="rect">
            <a:avLst/>
          </a:prstGeom>
        </p:spPr>
      </p:pic>
      <p:pic>
        <p:nvPicPr>
          <p:cNvPr id="41" name="Picture 40">
            <a:extLst>
              <a:ext uri="{FF2B5EF4-FFF2-40B4-BE49-F238E27FC236}">
                <a16:creationId xmlns:a16="http://schemas.microsoft.com/office/drawing/2014/main" id="{3C2EF5C6-E9BF-FDEA-27E5-745B79283A89}"/>
              </a:ext>
            </a:extLst>
          </p:cNvPr>
          <p:cNvPicPr>
            <a:picLocks noChangeAspect="1"/>
          </p:cNvPicPr>
          <p:nvPr/>
        </p:nvPicPr>
        <p:blipFill>
          <a:blip r:embed="rId7"/>
          <a:stretch>
            <a:fillRect/>
          </a:stretch>
        </p:blipFill>
        <p:spPr>
          <a:xfrm>
            <a:off x="225407" y="2311907"/>
            <a:ext cx="3053955" cy="134304"/>
          </a:xfrm>
          <a:prstGeom prst="rect">
            <a:avLst/>
          </a:prstGeom>
        </p:spPr>
      </p:pic>
      <p:sp>
        <p:nvSpPr>
          <p:cNvPr id="8" name="TextBox 7">
            <a:extLst>
              <a:ext uri="{FF2B5EF4-FFF2-40B4-BE49-F238E27FC236}">
                <a16:creationId xmlns:a16="http://schemas.microsoft.com/office/drawing/2014/main" id="{3349FC60-FC95-A83D-FF84-AF752D959866}"/>
              </a:ext>
            </a:extLst>
          </p:cNvPr>
          <p:cNvSpPr txBox="1"/>
          <p:nvPr/>
        </p:nvSpPr>
        <p:spPr>
          <a:xfrm>
            <a:off x="496100" y="1404896"/>
            <a:ext cx="8465792" cy="830997"/>
          </a:xfrm>
          <a:prstGeom prst="rect">
            <a:avLst/>
          </a:prstGeom>
          <a:noFill/>
        </p:spPr>
        <p:txBody>
          <a:bodyPr wrap="square">
            <a:spAutoFit/>
          </a:bodyPr>
          <a:lstStyle/>
          <a:p>
            <a:r>
              <a:rPr lang="en-GB" sz="1600" dirty="0">
                <a:solidFill>
                  <a:srgbClr val="222222"/>
                </a:solidFill>
                <a:latin typeface="Arial" panose="020B0604020202020204" pitchFamily="34" charset="0"/>
              </a:rPr>
              <a:t>[1] </a:t>
            </a:r>
            <a:r>
              <a:rPr lang="en-GB" sz="1600" b="0" i="0" dirty="0" err="1">
                <a:solidFill>
                  <a:srgbClr val="222222"/>
                </a:solidFill>
                <a:effectLst/>
                <a:latin typeface="Arial" panose="020B0604020202020204" pitchFamily="34" charset="0"/>
              </a:rPr>
              <a:t>Lokeshwar</a:t>
            </a:r>
            <a:r>
              <a:rPr lang="en-GB" sz="1600" b="0" i="0" dirty="0">
                <a:solidFill>
                  <a:srgbClr val="222222"/>
                </a:solidFill>
                <a:effectLst/>
                <a:latin typeface="Arial" panose="020B0604020202020204" pitchFamily="34" charset="0"/>
              </a:rPr>
              <a:t>, V., Bharadwaj, V., &amp; Jain, S. (2022). Explainable neural network for pricing and universal static hedging of contingent claims. </a:t>
            </a:r>
            <a:r>
              <a:rPr lang="en-GB" sz="1600" b="0" i="1" dirty="0">
                <a:solidFill>
                  <a:srgbClr val="222222"/>
                </a:solidFill>
                <a:effectLst/>
                <a:latin typeface="Arial" panose="020B0604020202020204" pitchFamily="34" charset="0"/>
              </a:rPr>
              <a:t>Applied Mathematics and Computation</a:t>
            </a:r>
            <a:r>
              <a:rPr lang="en-GB" sz="1600" b="0" i="0" dirty="0">
                <a:solidFill>
                  <a:srgbClr val="222222"/>
                </a:solidFill>
                <a:effectLst/>
                <a:latin typeface="Arial" panose="020B0604020202020204" pitchFamily="34" charset="0"/>
              </a:rPr>
              <a:t>, </a:t>
            </a:r>
            <a:r>
              <a:rPr lang="en-GB" sz="1600" b="0" i="1" dirty="0">
                <a:solidFill>
                  <a:srgbClr val="222222"/>
                </a:solidFill>
                <a:effectLst/>
                <a:latin typeface="Arial" panose="020B0604020202020204" pitchFamily="34" charset="0"/>
              </a:rPr>
              <a:t>417</a:t>
            </a:r>
            <a:r>
              <a:rPr lang="en-GB" sz="1600" b="0" i="0" dirty="0">
                <a:solidFill>
                  <a:srgbClr val="222222"/>
                </a:solidFill>
                <a:effectLst/>
                <a:latin typeface="Arial" panose="020B0604020202020204" pitchFamily="34" charset="0"/>
              </a:rPr>
              <a:t>, 126775.</a:t>
            </a:r>
            <a:endParaRPr lang="en-GB" sz="1600" dirty="0"/>
          </a:p>
        </p:txBody>
      </p:sp>
    </p:spTree>
    <p:extLst>
      <p:ext uri="{BB962C8B-B14F-4D97-AF65-F5344CB8AC3E}">
        <p14:creationId xmlns:p14="http://schemas.microsoft.com/office/powerpoint/2010/main" val="534660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58FE6-0084-7C5F-4EF1-68952A4ED3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A24B5C-6BA2-B2B5-C018-22060D8E369B}"/>
              </a:ext>
            </a:extLst>
          </p:cNvPr>
          <p:cNvSpPr>
            <a:spLocks noGrp="1"/>
          </p:cNvSpPr>
          <p:nvPr>
            <p:ph type="title"/>
          </p:nvPr>
        </p:nvSpPr>
        <p:spPr/>
        <p:txBody>
          <a:bodyPr>
            <a:normAutofit/>
          </a:bodyPr>
          <a:lstStyle/>
          <a:p>
            <a:r>
              <a:rPr lang="en-GB" sz="3600" dirty="0">
                <a:solidFill>
                  <a:schemeClr val="tx1"/>
                </a:solidFill>
                <a:latin typeface="+mn-lt"/>
              </a:rPr>
              <a:t>Bermudan Option</a:t>
            </a:r>
          </a:p>
        </p:txBody>
      </p:sp>
      <p:pic>
        <p:nvPicPr>
          <p:cNvPr id="1026" name="Picture 2">
            <a:extLst>
              <a:ext uri="{FF2B5EF4-FFF2-40B4-BE49-F238E27FC236}">
                <a16:creationId xmlns:a16="http://schemas.microsoft.com/office/drawing/2014/main" id="{FBBA3CD6-BE7A-4E50-CE99-97A9DAEC39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440827"/>
            <a:ext cx="7772400" cy="3411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25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4245"/>
          </a:schemeClr>
        </a:solidFill>
        <a:effectLst/>
      </p:bgPr>
    </p:bg>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83E12FD9-0B9F-9533-9652-450FF3F6596D}"/>
              </a:ext>
            </a:extLst>
          </p:cNvPr>
          <p:cNvSpPr>
            <a:spLocks noGrp="1"/>
          </p:cNvSpPr>
          <p:nvPr>
            <p:ph type="title"/>
          </p:nvPr>
        </p:nvSpPr>
        <p:spPr>
          <a:xfrm>
            <a:off x="655982" y="365127"/>
            <a:ext cx="7859367" cy="1210288"/>
          </a:xfrm>
        </p:spPr>
        <p:txBody>
          <a:bodyPr>
            <a:normAutofit/>
          </a:bodyPr>
          <a:lstStyle/>
          <a:p>
            <a:r>
              <a:rPr lang="en-NL" sz="3600" dirty="0">
                <a:solidFill>
                  <a:schemeClr val="tx1"/>
                </a:solidFill>
                <a:latin typeface="Arial" panose="020B0604020202020204" pitchFamily="34" charset="0"/>
                <a:cs typeface="Arial" panose="020B0604020202020204" pitchFamily="34" charset="0"/>
              </a:rPr>
              <a:t>Binomial Method</a:t>
            </a:r>
          </a:p>
        </p:txBody>
      </p:sp>
      <p:pic>
        <p:nvPicPr>
          <p:cNvPr id="12" name="Content Placeholder 11" descr="A diagram of a network&#10;&#10;Description automatically generated">
            <a:extLst>
              <a:ext uri="{FF2B5EF4-FFF2-40B4-BE49-F238E27FC236}">
                <a16:creationId xmlns:a16="http://schemas.microsoft.com/office/drawing/2014/main" id="{88116E88-9B23-8410-55A9-4017B2776410}"/>
              </a:ext>
            </a:extLst>
          </p:cNvPr>
          <p:cNvPicPr>
            <a:picLocks noGrp="1" noChangeAspect="1"/>
          </p:cNvPicPr>
          <p:nvPr>
            <p:ph idx="1"/>
          </p:nvPr>
        </p:nvPicPr>
        <p:blipFill>
          <a:blip r:embed="rId3"/>
          <a:stretch>
            <a:fillRect/>
          </a:stretch>
        </p:blipFill>
        <p:spPr>
          <a:xfrm>
            <a:off x="2562485" y="1885706"/>
            <a:ext cx="4822554" cy="4051300"/>
          </a:xfrm>
        </p:spPr>
      </p:pic>
      <p:cxnSp>
        <p:nvCxnSpPr>
          <p:cNvPr id="15" name="Straight Connector 14">
            <a:extLst>
              <a:ext uri="{FF2B5EF4-FFF2-40B4-BE49-F238E27FC236}">
                <a16:creationId xmlns:a16="http://schemas.microsoft.com/office/drawing/2014/main" id="{2A9B459A-47C0-889E-904E-3D05F3655C22}"/>
              </a:ext>
            </a:extLst>
          </p:cNvPr>
          <p:cNvCxnSpPr>
            <a:cxnSpLocks/>
          </p:cNvCxnSpPr>
          <p:nvPr/>
        </p:nvCxnSpPr>
        <p:spPr>
          <a:xfrm>
            <a:off x="3086119" y="5937006"/>
            <a:ext cx="3838989"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99A12756-8882-9D82-D739-B88CA636A1AC}"/>
                  </a:ext>
                </a:extLst>
              </p14:cNvPr>
              <p14:cNvContentPartPr/>
              <p14:nvPr/>
            </p14:nvContentPartPr>
            <p14:xfrm>
              <a:off x="1835084" y="5278019"/>
              <a:ext cx="270" cy="270"/>
            </p14:xfrm>
          </p:contentPart>
        </mc:Choice>
        <mc:Fallback xmlns="">
          <p:pic>
            <p:nvPicPr>
              <p:cNvPr id="20" name="Ink 19">
                <a:extLst>
                  <a:ext uri="{FF2B5EF4-FFF2-40B4-BE49-F238E27FC236}">
                    <a16:creationId xmlns:a16="http://schemas.microsoft.com/office/drawing/2014/main" id="{99A12756-8882-9D82-D739-B88CA636A1AC}"/>
                  </a:ext>
                </a:extLst>
              </p:cNvPr>
              <p:cNvPicPr/>
              <p:nvPr/>
            </p:nvPicPr>
            <p:blipFill>
              <a:blip r:embed="rId5"/>
              <a:stretch>
                <a:fillRect/>
              </a:stretch>
            </p:blipFill>
            <p:spPr>
              <a:xfrm>
                <a:off x="1830494" y="5273429"/>
                <a:ext cx="9450" cy="9450"/>
              </a:xfrm>
              <a:prstGeom prst="rect">
                <a:avLst/>
              </a:prstGeom>
            </p:spPr>
          </p:pic>
        </mc:Fallback>
      </mc:AlternateContent>
      <p:cxnSp>
        <p:nvCxnSpPr>
          <p:cNvPr id="27" name="Straight Connector 26">
            <a:extLst>
              <a:ext uri="{FF2B5EF4-FFF2-40B4-BE49-F238E27FC236}">
                <a16:creationId xmlns:a16="http://schemas.microsoft.com/office/drawing/2014/main" id="{BCEAD534-5ECB-6666-6FD9-8A9A5A076A0F}"/>
              </a:ext>
            </a:extLst>
          </p:cNvPr>
          <p:cNvCxnSpPr>
            <a:cxnSpLocks/>
          </p:cNvCxnSpPr>
          <p:nvPr/>
        </p:nvCxnSpPr>
        <p:spPr>
          <a:xfrm>
            <a:off x="3083647" y="5836372"/>
            <a:ext cx="0" cy="201267"/>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AF8154F-4994-E70F-ECE8-7FCB99C24148}"/>
              </a:ext>
            </a:extLst>
          </p:cNvPr>
          <p:cNvCxnSpPr>
            <a:cxnSpLocks/>
          </p:cNvCxnSpPr>
          <p:nvPr/>
        </p:nvCxnSpPr>
        <p:spPr>
          <a:xfrm>
            <a:off x="5005967" y="5850378"/>
            <a:ext cx="0" cy="201267"/>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0E451EF5-D4ED-33D1-21AE-4579290E56B1}"/>
              </a:ext>
            </a:extLst>
          </p:cNvPr>
          <p:cNvCxnSpPr>
            <a:cxnSpLocks/>
          </p:cNvCxnSpPr>
          <p:nvPr/>
        </p:nvCxnSpPr>
        <p:spPr>
          <a:xfrm>
            <a:off x="6836350" y="5788428"/>
            <a:ext cx="0" cy="201267"/>
          </a:xfrm>
          <a:prstGeom prst="line">
            <a:avLst/>
          </a:prstGeom>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73FB2109-D8D0-D1ED-4E4E-9C7627996340}"/>
              </a:ext>
            </a:extLst>
          </p:cNvPr>
          <p:cNvSpPr txBox="1"/>
          <p:nvPr/>
        </p:nvSpPr>
        <p:spPr>
          <a:xfrm flipH="1">
            <a:off x="6564271" y="6025709"/>
            <a:ext cx="544157" cy="300082"/>
          </a:xfrm>
          <a:prstGeom prst="rect">
            <a:avLst/>
          </a:prstGeom>
          <a:noFill/>
        </p:spPr>
        <p:txBody>
          <a:bodyPr wrap="square" rtlCol="0">
            <a:spAutoFit/>
          </a:bodyPr>
          <a:lstStyle/>
          <a:p>
            <a:r>
              <a:rPr lang="en-GB" sz="1350" dirty="0"/>
              <a:t>t = T</a:t>
            </a:r>
            <a:endParaRPr lang="en-NL" sz="1350" dirty="0"/>
          </a:p>
        </p:txBody>
      </p:sp>
      <p:sp>
        <p:nvSpPr>
          <p:cNvPr id="39" name="TextBox 38">
            <a:extLst>
              <a:ext uri="{FF2B5EF4-FFF2-40B4-BE49-F238E27FC236}">
                <a16:creationId xmlns:a16="http://schemas.microsoft.com/office/drawing/2014/main" id="{8CDDFCDE-18B1-1AE4-48B7-42AA91496573}"/>
              </a:ext>
            </a:extLst>
          </p:cNvPr>
          <p:cNvSpPr txBox="1"/>
          <p:nvPr/>
        </p:nvSpPr>
        <p:spPr>
          <a:xfrm flipH="1">
            <a:off x="4646752" y="6078863"/>
            <a:ext cx="857246" cy="300082"/>
          </a:xfrm>
          <a:prstGeom prst="rect">
            <a:avLst/>
          </a:prstGeom>
          <a:noFill/>
        </p:spPr>
        <p:txBody>
          <a:bodyPr wrap="square" rtlCol="0">
            <a:spAutoFit/>
          </a:bodyPr>
          <a:lstStyle/>
          <a:p>
            <a:r>
              <a:rPr lang="en-GB" sz="1350" dirty="0"/>
              <a:t>t = T/2</a:t>
            </a:r>
            <a:endParaRPr lang="en-NL" sz="1350" dirty="0"/>
          </a:p>
        </p:txBody>
      </p:sp>
      <p:sp>
        <p:nvSpPr>
          <p:cNvPr id="45" name="Oval 44">
            <a:extLst>
              <a:ext uri="{FF2B5EF4-FFF2-40B4-BE49-F238E27FC236}">
                <a16:creationId xmlns:a16="http://schemas.microsoft.com/office/drawing/2014/main" id="{E5ECF7DA-616A-C636-45F8-291A7CF82AF9}"/>
              </a:ext>
            </a:extLst>
          </p:cNvPr>
          <p:cNvSpPr/>
          <p:nvPr/>
        </p:nvSpPr>
        <p:spPr>
          <a:xfrm>
            <a:off x="6376747" y="1955038"/>
            <a:ext cx="768894" cy="361577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NL" sz="1350" dirty="0"/>
          </a:p>
        </p:txBody>
      </p:sp>
      <p:sp>
        <p:nvSpPr>
          <p:cNvPr id="54" name="Oval 53">
            <a:extLst>
              <a:ext uri="{FF2B5EF4-FFF2-40B4-BE49-F238E27FC236}">
                <a16:creationId xmlns:a16="http://schemas.microsoft.com/office/drawing/2014/main" id="{39CBA059-3ABB-7747-0949-67A37697C51B}"/>
              </a:ext>
            </a:extLst>
          </p:cNvPr>
          <p:cNvSpPr/>
          <p:nvPr/>
        </p:nvSpPr>
        <p:spPr>
          <a:xfrm>
            <a:off x="4576992" y="2628401"/>
            <a:ext cx="703177" cy="232526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NL" sz="1350"/>
          </a:p>
        </p:txBody>
      </p:sp>
      <p:sp>
        <p:nvSpPr>
          <p:cNvPr id="57" name="TextBox 56">
            <a:extLst>
              <a:ext uri="{FF2B5EF4-FFF2-40B4-BE49-F238E27FC236}">
                <a16:creationId xmlns:a16="http://schemas.microsoft.com/office/drawing/2014/main" id="{F059C617-3F99-6A63-070A-81AE2EFFA237}"/>
              </a:ext>
            </a:extLst>
          </p:cNvPr>
          <p:cNvSpPr txBox="1"/>
          <p:nvPr/>
        </p:nvSpPr>
        <p:spPr>
          <a:xfrm flipH="1">
            <a:off x="2724159" y="6128161"/>
            <a:ext cx="544157" cy="300082"/>
          </a:xfrm>
          <a:prstGeom prst="rect">
            <a:avLst/>
          </a:prstGeom>
          <a:noFill/>
        </p:spPr>
        <p:txBody>
          <a:bodyPr wrap="square" rtlCol="0">
            <a:spAutoFit/>
          </a:bodyPr>
          <a:lstStyle/>
          <a:p>
            <a:r>
              <a:rPr lang="en-GB" sz="1350" dirty="0"/>
              <a:t>t = 0</a:t>
            </a:r>
            <a:endParaRPr lang="en-NL" sz="1350" dirty="0"/>
          </a:p>
        </p:txBody>
      </p:sp>
      <p:cxnSp>
        <p:nvCxnSpPr>
          <p:cNvPr id="59" name="Straight Arrow Connector 58">
            <a:extLst>
              <a:ext uri="{FF2B5EF4-FFF2-40B4-BE49-F238E27FC236}">
                <a16:creationId xmlns:a16="http://schemas.microsoft.com/office/drawing/2014/main" id="{99440F08-E8E1-00D3-7C46-57228594A75F}"/>
              </a:ext>
            </a:extLst>
          </p:cNvPr>
          <p:cNvCxnSpPr>
            <a:cxnSpLocks/>
          </p:cNvCxnSpPr>
          <p:nvPr/>
        </p:nvCxnSpPr>
        <p:spPr>
          <a:xfrm flipH="1" flipV="1">
            <a:off x="4014857" y="2358919"/>
            <a:ext cx="677865" cy="5433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CA2840AC-1EFE-7A84-DAAF-787E102580A4}"/>
              </a:ext>
            </a:extLst>
          </p:cNvPr>
          <p:cNvCxnSpPr>
            <a:cxnSpLocks/>
          </p:cNvCxnSpPr>
          <p:nvPr/>
        </p:nvCxnSpPr>
        <p:spPr>
          <a:xfrm flipV="1">
            <a:off x="7109974" y="1825083"/>
            <a:ext cx="256463" cy="7845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0A5C9199-F208-A3FD-0194-9E1915FA4F49}"/>
              </a:ext>
            </a:extLst>
          </p:cNvPr>
          <p:cNvPicPr>
            <a:picLocks noChangeAspect="1"/>
          </p:cNvPicPr>
          <p:nvPr/>
        </p:nvPicPr>
        <p:blipFill>
          <a:blip r:embed="rId6"/>
          <a:stretch>
            <a:fillRect/>
          </a:stretch>
        </p:blipFill>
        <p:spPr>
          <a:xfrm>
            <a:off x="407101" y="1681533"/>
            <a:ext cx="2494595" cy="318798"/>
          </a:xfrm>
          <a:prstGeom prst="rect">
            <a:avLst/>
          </a:prstGeom>
        </p:spPr>
      </p:pic>
      <p:pic>
        <p:nvPicPr>
          <p:cNvPr id="5" name="Picture 4">
            <a:extLst>
              <a:ext uri="{FF2B5EF4-FFF2-40B4-BE49-F238E27FC236}">
                <a16:creationId xmlns:a16="http://schemas.microsoft.com/office/drawing/2014/main" id="{501128F8-D859-893B-F8A1-99AE3944E299}"/>
              </a:ext>
            </a:extLst>
          </p:cNvPr>
          <p:cNvPicPr>
            <a:picLocks noChangeAspect="1"/>
          </p:cNvPicPr>
          <p:nvPr/>
        </p:nvPicPr>
        <p:blipFill>
          <a:blip r:embed="rId7"/>
          <a:stretch>
            <a:fillRect/>
          </a:stretch>
        </p:blipFill>
        <p:spPr>
          <a:xfrm>
            <a:off x="6345635" y="1451669"/>
            <a:ext cx="2169714" cy="294126"/>
          </a:xfrm>
          <a:prstGeom prst="rect">
            <a:avLst/>
          </a:prstGeom>
        </p:spPr>
      </p:pic>
      <p:pic>
        <p:nvPicPr>
          <p:cNvPr id="7" name="Picture 6">
            <a:extLst>
              <a:ext uri="{FF2B5EF4-FFF2-40B4-BE49-F238E27FC236}">
                <a16:creationId xmlns:a16="http://schemas.microsoft.com/office/drawing/2014/main" id="{06AC013A-DC29-4EDE-4B99-E904F42FDC09}"/>
              </a:ext>
            </a:extLst>
          </p:cNvPr>
          <p:cNvPicPr>
            <a:picLocks noChangeAspect="1"/>
          </p:cNvPicPr>
          <p:nvPr/>
        </p:nvPicPr>
        <p:blipFill>
          <a:blip r:embed="rId8"/>
          <a:stretch>
            <a:fillRect/>
          </a:stretch>
        </p:blipFill>
        <p:spPr>
          <a:xfrm>
            <a:off x="431799" y="1970322"/>
            <a:ext cx="3485510" cy="329592"/>
          </a:xfrm>
          <a:prstGeom prst="rect">
            <a:avLst/>
          </a:prstGeom>
        </p:spPr>
      </p:pic>
      <p:pic>
        <p:nvPicPr>
          <p:cNvPr id="9" name="Picture 8">
            <a:extLst>
              <a:ext uri="{FF2B5EF4-FFF2-40B4-BE49-F238E27FC236}">
                <a16:creationId xmlns:a16="http://schemas.microsoft.com/office/drawing/2014/main" id="{6C0F4845-350E-505C-5314-272B71B4C9E2}"/>
              </a:ext>
            </a:extLst>
          </p:cNvPr>
          <p:cNvPicPr>
            <a:picLocks noChangeAspect="1"/>
          </p:cNvPicPr>
          <p:nvPr/>
        </p:nvPicPr>
        <p:blipFill>
          <a:blip r:embed="rId9"/>
          <a:stretch>
            <a:fillRect/>
          </a:stretch>
        </p:blipFill>
        <p:spPr>
          <a:xfrm>
            <a:off x="431799" y="2301294"/>
            <a:ext cx="2890573" cy="250835"/>
          </a:xfrm>
          <a:prstGeom prst="rect">
            <a:avLst/>
          </a:prstGeom>
        </p:spPr>
      </p:pic>
      <p:pic>
        <p:nvPicPr>
          <p:cNvPr id="11" name="Picture 10">
            <a:extLst>
              <a:ext uri="{FF2B5EF4-FFF2-40B4-BE49-F238E27FC236}">
                <a16:creationId xmlns:a16="http://schemas.microsoft.com/office/drawing/2014/main" id="{E53F0020-53C1-509D-A1FF-5F717944DAEF}"/>
              </a:ext>
            </a:extLst>
          </p:cNvPr>
          <p:cNvPicPr>
            <a:picLocks noChangeAspect="1"/>
          </p:cNvPicPr>
          <p:nvPr/>
        </p:nvPicPr>
        <p:blipFill>
          <a:blip r:embed="rId10"/>
          <a:stretch>
            <a:fillRect/>
          </a:stretch>
        </p:blipFill>
        <p:spPr>
          <a:xfrm>
            <a:off x="345305" y="3444254"/>
            <a:ext cx="2278977" cy="857051"/>
          </a:xfrm>
          <a:prstGeom prst="rect">
            <a:avLst/>
          </a:prstGeom>
        </p:spPr>
      </p:pic>
    </p:spTree>
    <p:extLst>
      <p:ext uri="{BB962C8B-B14F-4D97-AF65-F5344CB8AC3E}">
        <p14:creationId xmlns:p14="http://schemas.microsoft.com/office/powerpoint/2010/main" val="415527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5" grpId="0" animBg="1"/>
      <p:bldP spid="54" grpId="0" animBg="1"/>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967D07-485E-511B-EC6D-BB6B2DA8CA74}"/>
              </a:ext>
            </a:extLst>
          </p:cNvPr>
          <p:cNvSpPr>
            <a:spLocks noGrp="1"/>
          </p:cNvSpPr>
          <p:nvPr>
            <p:ph type="body" idx="1"/>
          </p:nvPr>
        </p:nvSpPr>
        <p:spPr>
          <a:xfrm>
            <a:off x="755373" y="1252330"/>
            <a:ext cx="8120269" cy="944218"/>
          </a:xfrm>
        </p:spPr>
        <p:txBody>
          <a:bodyPr>
            <a:normAutofit/>
          </a:bodyPr>
          <a:lstStyle/>
          <a:p>
            <a:r>
              <a:rPr lang="en-GB" sz="1400" b="0" dirty="0">
                <a:solidFill>
                  <a:schemeClr val="tx1"/>
                </a:solidFill>
              </a:rPr>
              <a:t>Monte Carlo Approach to approximate Bermudan option price consists of three main components:</a:t>
            </a:r>
          </a:p>
        </p:txBody>
      </p:sp>
      <p:pic>
        <p:nvPicPr>
          <p:cNvPr id="1026" name="Picture 2" descr="paths">
            <a:extLst>
              <a:ext uri="{FF2B5EF4-FFF2-40B4-BE49-F238E27FC236}">
                <a16:creationId xmlns:a16="http://schemas.microsoft.com/office/drawing/2014/main" id="{D483EA5C-90EF-DC02-F9CB-6509E3C09B3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0" y="3856461"/>
            <a:ext cx="3269975"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a:extLst>
              <a:ext uri="{FF2B5EF4-FFF2-40B4-BE49-F238E27FC236}">
                <a16:creationId xmlns:a16="http://schemas.microsoft.com/office/drawing/2014/main" id="{914F8667-4007-0DAC-1BDC-639C1C8DE022}"/>
              </a:ext>
            </a:extLst>
          </p:cNvPr>
          <p:cNvPicPr>
            <a:picLocks noGrp="1" noChangeAspect="1"/>
          </p:cNvPicPr>
          <p:nvPr>
            <p:ph sz="quarter" idx="4"/>
          </p:nvPr>
        </p:nvPicPr>
        <p:blipFill>
          <a:blip r:embed="rId4"/>
          <a:stretch>
            <a:fillRect/>
          </a:stretch>
        </p:blipFill>
        <p:spPr>
          <a:xfrm>
            <a:off x="6082749" y="4065104"/>
            <a:ext cx="3061251" cy="2077357"/>
          </a:xfrm>
        </p:spPr>
      </p:pic>
      <p:sp>
        <p:nvSpPr>
          <p:cNvPr id="2" name="Title 1">
            <a:extLst>
              <a:ext uri="{FF2B5EF4-FFF2-40B4-BE49-F238E27FC236}">
                <a16:creationId xmlns:a16="http://schemas.microsoft.com/office/drawing/2014/main" id="{8B2F661C-DD9A-400A-E34A-2D8AE2706673}"/>
              </a:ext>
            </a:extLst>
          </p:cNvPr>
          <p:cNvSpPr>
            <a:spLocks noGrp="1"/>
          </p:cNvSpPr>
          <p:nvPr>
            <p:ph type="title"/>
          </p:nvPr>
        </p:nvSpPr>
        <p:spPr>
          <a:xfrm>
            <a:off x="685800" y="258418"/>
            <a:ext cx="7772400" cy="1067145"/>
          </a:xfrm>
        </p:spPr>
        <p:txBody>
          <a:bodyPr>
            <a:normAutofit/>
          </a:bodyPr>
          <a:lstStyle/>
          <a:p>
            <a:r>
              <a:rPr lang="en-NL" sz="3600" dirty="0">
                <a:solidFill>
                  <a:schemeClr val="tx1"/>
                </a:solidFill>
                <a:latin typeface="+mn-lt"/>
              </a:rPr>
              <a:t>Monte Car</a:t>
            </a:r>
            <a:r>
              <a:rPr lang="en-GB" sz="3600" dirty="0">
                <a:solidFill>
                  <a:schemeClr val="tx1"/>
                </a:solidFill>
                <a:latin typeface="+mn-lt"/>
              </a:rPr>
              <a:t>l</a:t>
            </a:r>
            <a:r>
              <a:rPr lang="en-NL" sz="3600" dirty="0">
                <a:solidFill>
                  <a:schemeClr val="tx1"/>
                </a:solidFill>
                <a:latin typeface="+mn-lt"/>
              </a:rPr>
              <a:t>o Approach</a:t>
            </a:r>
          </a:p>
        </p:txBody>
      </p:sp>
      <p:pic>
        <p:nvPicPr>
          <p:cNvPr id="10" name="Picture 9" descr="A graph with a line&#10;&#10;Description automatically generated">
            <a:extLst>
              <a:ext uri="{FF2B5EF4-FFF2-40B4-BE49-F238E27FC236}">
                <a16:creationId xmlns:a16="http://schemas.microsoft.com/office/drawing/2014/main" id="{8B305D8F-5CBB-22D5-5137-077B14B7D686}"/>
              </a:ext>
            </a:extLst>
          </p:cNvPr>
          <p:cNvPicPr>
            <a:picLocks noChangeAspect="1"/>
          </p:cNvPicPr>
          <p:nvPr/>
        </p:nvPicPr>
        <p:blipFill>
          <a:blip r:embed="rId5"/>
          <a:stretch>
            <a:fillRect/>
          </a:stretch>
        </p:blipFill>
        <p:spPr>
          <a:xfrm>
            <a:off x="3297305" y="4134678"/>
            <a:ext cx="2549389" cy="2077357"/>
          </a:xfrm>
          <a:prstGeom prst="rect">
            <a:avLst/>
          </a:prstGeom>
        </p:spPr>
      </p:pic>
      <p:sp>
        <p:nvSpPr>
          <p:cNvPr id="11" name="Text Placeholder 4">
            <a:extLst>
              <a:ext uri="{FF2B5EF4-FFF2-40B4-BE49-F238E27FC236}">
                <a16:creationId xmlns:a16="http://schemas.microsoft.com/office/drawing/2014/main" id="{6ED0EF88-DA60-0853-0DF8-A658326672DA}"/>
              </a:ext>
            </a:extLst>
          </p:cNvPr>
          <p:cNvSpPr txBox="1">
            <a:spLocks/>
          </p:cNvSpPr>
          <p:nvPr/>
        </p:nvSpPr>
        <p:spPr>
          <a:xfrm>
            <a:off x="6132444" y="2342533"/>
            <a:ext cx="2882348" cy="136794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600" b="1" kern="1200">
                <a:solidFill>
                  <a:schemeClr val="tx1"/>
                </a:solidFill>
                <a:latin typeface="+mn-lt"/>
                <a:ea typeface="+mn-ea"/>
                <a:cs typeface="+mn-cs"/>
              </a:defRPr>
            </a:lvl9pPr>
          </a:lstStyle>
          <a:p>
            <a:pPr algn="just"/>
            <a:r>
              <a:rPr lang="en-GB" sz="1100" dirty="0"/>
              <a:t>Dynamic Programming </a:t>
            </a:r>
            <a:r>
              <a:rPr lang="en-GB" sz="1100" b="0" dirty="0">
                <a:solidFill>
                  <a:schemeClr val="tx1"/>
                </a:solidFill>
              </a:rPr>
              <a:t>- backward induction process that determines the optimal exercise strategy.</a:t>
            </a:r>
            <a:endParaRPr lang="en-NL" sz="1200" b="0" dirty="0">
              <a:solidFill>
                <a:schemeClr val="tx1"/>
              </a:solidFill>
            </a:endParaRPr>
          </a:p>
        </p:txBody>
      </p:sp>
      <p:sp>
        <p:nvSpPr>
          <p:cNvPr id="12" name="Text Placeholder 4">
            <a:extLst>
              <a:ext uri="{FF2B5EF4-FFF2-40B4-BE49-F238E27FC236}">
                <a16:creationId xmlns:a16="http://schemas.microsoft.com/office/drawing/2014/main" id="{069DC4AA-D1EB-724F-9520-D41330102151}"/>
              </a:ext>
            </a:extLst>
          </p:cNvPr>
          <p:cNvSpPr txBox="1">
            <a:spLocks/>
          </p:cNvSpPr>
          <p:nvPr/>
        </p:nvSpPr>
        <p:spPr>
          <a:xfrm>
            <a:off x="129210" y="2630931"/>
            <a:ext cx="2882348" cy="993911"/>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600" b="1" kern="1200">
                <a:solidFill>
                  <a:schemeClr val="tx1"/>
                </a:solidFill>
                <a:latin typeface="+mn-lt"/>
                <a:ea typeface="+mn-ea"/>
                <a:cs typeface="+mn-cs"/>
              </a:defRPr>
            </a:lvl9pPr>
          </a:lstStyle>
          <a:p>
            <a:pPr algn="just"/>
            <a:r>
              <a:rPr lang="en-GB" sz="1100" dirty="0"/>
              <a:t>Simulations </a:t>
            </a:r>
            <a:r>
              <a:rPr lang="en-GB" sz="1100" b="0" dirty="0">
                <a:solidFill>
                  <a:schemeClr val="tx1"/>
                </a:solidFill>
              </a:rPr>
              <a:t>- Simulate a large number of price paths for the underlying asset using stochastic processes (e.g., Geometric Brownian Motion)</a:t>
            </a:r>
            <a:endParaRPr lang="en-NL" sz="1200" b="0" dirty="0">
              <a:solidFill>
                <a:schemeClr val="tx1"/>
              </a:solidFill>
            </a:endParaRPr>
          </a:p>
        </p:txBody>
      </p:sp>
      <p:sp>
        <p:nvSpPr>
          <p:cNvPr id="14" name="Text Placeholder 4">
            <a:extLst>
              <a:ext uri="{FF2B5EF4-FFF2-40B4-BE49-F238E27FC236}">
                <a16:creationId xmlns:a16="http://schemas.microsoft.com/office/drawing/2014/main" id="{72B246EB-336E-3004-3197-65AFD0CDEFDC}"/>
              </a:ext>
            </a:extLst>
          </p:cNvPr>
          <p:cNvSpPr txBox="1">
            <a:spLocks/>
          </p:cNvSpPr>
          <p:nvPr/>
        </p:nvSpPr>
        <p:spPr>
          <a:xfrm>
            <a:off x="3200401" y="2529549"/>
            <a:ext cx="2882348" cy="993911"/>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buClr>
              <a:buSzPct val="85000"/>
              <a:buFont typeface="Wingdings" pitchFamily="2" charset="2"/>
              <a:buNone/>
              <a:defRPr sz="1600" b="1" kern="1200">
                <a:solidFill>
                  <a:schemeClr val="tx1"/>
                </a:solidFill>
                <a:latin typeface="+mn-lt"/>
                <a:ea typeface="+mn-ea"/>
                <a:cs typeface="+mn-cs"/>
              </a:defRPr>
            </a:lvl9pPr>
          </a:lstStyle>
          <a:p>
            <a:pPr algn="just"/>
            <a:r>
              <a:rPr lang="en-GB" sz="1100" dirty="0"/>
              <a:t>Regression </a:t>
            </a:r>
            <a:r>
              <a:rPr lang="en-GB" sz="1100" b="0" dirty="0">
                <a:solidFill>
                  <a:schemeClr val="tx1"/>
                </a:solidFill>
              </a:rPr>
              <a:t>- It fits the simulated future payoffs (from Monte Carlo paths) to the state variables (e.g., current asset prices).</a:t>
            </a:r>
            <a:endParaRPr lang="en-NL" sz="1100" b="0" dirty="0">
              <a:solidFill>
                <a:schemeClr val="tx1"/>
              </a:solidFill>
            </a:endParaRPr>
          </a:p>
        </p:txBody>
      </p:sp>
    </p:spTree>
    <p:extLst>
      <p:ext uri="{BB962C8B-B14F-4D97-AF65-F5344CB8AC3E}">
        <p14:creationId xmlns:p14="http://schemas.microsoft.com/office/powerpoint/2010/main" val="410516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dissolv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8228B9B-3B58-E407-F256-E64CC5B9C2AD}"/>
              </a:ext>
            </a:extLst>
          </p:cNvPr>
          <p:cNvSpPr>
            <a:spLocks noGrp="1"/>
          </p:cNvSpPr>
          <p:nvPr>
            <p:ph type="title"/>
          </p:nvPr>
        </p:nvSpPr>
        <p:spPr>
          <a:xfrm>
            <a:off x="685800" y="484632"/>
            <a:ext cx="7772400" cy="648709"/>
          </a:xfrm>
        </p:spPr>
        <p:txBody>
          <a:bodyPr>
            <a:normAutofit/>
          </a:bodyPr>
          <a:lstStyle/>
          <a:p>
            <a:r>
              <a:rPr lang="en-NL" sz="3600" dirty="0">
                <a:solidFill>
                  <a:schemeClr val="tx1"/>
                </a:solidFill>
                <a:latin typeface="+mn-lt"/>
              </a:rPr>
              <a:t>Monte Car</a:t>
            </a:r>
            <a:r>
              <a:rPr lang="en-GB" sz="3600" dirty="0">
                <a:solidFill>
                  <a:schemeClr val="tx1"/>
                </a:solidFill>
                <a:latin typeface="+mn-lt"/>
              </a:rPr>
              <a:t>l</a:t>
            </a:r>
            <a:r>
              <a:rPr lang="en-NL" sz="3600" dirty="0">
                <a:solidFill>
                  <a:schemeClr val="tx1"/>
                </a:solidFill>
                <a:latin typeface="+mn-lt"/>
              </a:rPr>
              <a:t>o Approach</a:t>
            </a:r>
            <a:endParaRPr lang="en-NL" sz="4400" dirty="0"/>
          </a:p>
        </p:txBody>
      </p:sp>
      <p:sp>
        <p:nvSpPr>
          <p:cNvPr id="8" name="Content Placeholder 7">
            <a:extLst>
              <a:ext uri="{FF2B5EF4-FFF2-40B4-BE49-F238E27FC236}">
                <a16:creationId xmlns:a16="http://schemas.microsoft.com/office/drawing/2014/main" id="{FC18072A-40EC-BA6E-59DF-D1710570EDBA}"/>
              </a:ext>
            </a:extLst>
          </p:cNvPr>
          <p:cNvSpPr>
            <a:spLocks noGrp="1"/>
          </p:cNvSpPr>
          <p:nvPr>
            <p:ph idx="1"/>
          </p:nvPr>
        </p:nvSpPr>
        <p:spPr>
          <a:xfrm>
            <a:off x="685800" y="1133341"/>
            <a:ext cx="7772400" cy="5038859"/>
          </a:xfrm>
        </p:spPr>
        <p:txBody>
          <a:bodyPr>
            <a:normAutofit/>
          </a:bodyPr>
          <a:lstStyle/>
          <a:p>
            <a:pPr marL="0" indent="0">
              <a:buNone/>
            </a:pPr>
            <a:endParaRPr lang="en-GB" sz="1800" b="0" dirty="0">
              <a:solidFill>
                <a:srgbClr val="000000"/>
              </a:solidFill>
              <a:effectLst/>
            </a:endParaRPr>
          </a:p>
          <a:p>
            <a:pPr marL="0" indent="0" algn="just">
              <a:buNone/>
            </a:pPr>
            <a:r>
              <a:rPr lang="en-GB" sz="1800" b="0" dirty="0">
                <a:solidFill>
                  <a:srgbClr val="000000"/>
                </a:solidFill>
                <a:effectLst/>
              </a:rPr>
              <a:t>The Monte Carlo methods for pricing Bermudan style options can be broadly divided in two categories :</a:t>
            </a:r>
          </a:p>
          <a:p>
            <a:pPr marL="0" indent="0">
              <a:buNone/>
            </a:pPr>
            <a:endParaRPr lang="en-GB" sz="1800" b="0" dirty="0">
              <a:solidFill>
                <a:srgbClr val="000000"/>
              </a:solidFill>
              <a:effectLst/>
            </a:endParaRPr>
          </a:p>
          <a:p>
            <a:pPr marL="274320" lvl="1" indent="0" algn="just">
              <a:buNone/>
            </a:pPr>
            <a:r>
              <a:rPr lang="en-GB" sz="1600" dirty="0">
                <a:solidFill>
                  <a:srgbClr val="000000"/>
                </a:solidFill>
              </a:rPr>
              <a:t>1. </a:t>
            </a:r>
            <a:r>
              <a:rPr lang="en-GB" sz="1600" b="1" dirty="0">
                <a:solidFill>
                  <a:schemeClr val="accent1">
                    <a:lumMod val="75000"/>
                  </a:schemeClr>
                </a:solidFill>
              </a:rPr>
              <a:t>Regress Now </a:t>
            </a:r>
            <a:r>
              <a:rPr lang="en-GB" sz="1600" dirty="0">
                <a:solidFill>
                  <a:srgbClr val="000000"/>
                </a:solidFill>
              </a:rPr>
              <a:t>- </a:t>
            </a:r>
            <a:r>
              <a:rPr lang="en-GB" sz="1600" dirty="0"/>
              <a:t>Regression is performed at each exercise date using the 	current state variables (e.g., asset prices at that date) to approximate the 	continuation value. The continuation value at     ​ is calculated directly based on the regression results.</a:t>
            </a:r>
          </a:p>
          <a:p>
            <a:pPr marL="274320" lvl="1" indent="0">
              <a:buNone/>
            </a:pPr>
            <a:endParaRPr lang="en-GB" sz="1600" dirty="0">
              <a:solidFill>
                <a:srgbClr val="000000"/>
              </a:solidFill>
            </a:endParaRPr>
          </a:p>
          <a:p>
            <a:pPr marL="274320" lvl="1" indent="0" algn="just">
              <a:buNone/>
            </a:pPr>
            <a:r>
              <a:rPr lang="en-GB" sz="1600" b="0" dirty="0">
                <a:solidFill>
                  <a:srgbClr val="000000"/>
                </a:solidFill>
                <a:effectLst/>
              </a:rPr>
              <a:t>2</a:t>
            </a:r>
            <a:r>
              <a:rPr lang="en-GB" sz="1600" b="1" dirty="0">
                <a:solidFill>
                  <a:srgbClr val="000000"/>
                </a:solidFill>
                <a:effectLst/>
              </a:rPr>
              <a:t>. </a:t>
            </a:r>
            <a:r>
              <a:rPr lang="en-GB" sz="1600" b="1" dirty="0">
                <a:solidFill>
                  <a:schemeClr val="accent1">
                    <a:lumMod val="75000"/>
                  </a:schemeClr>
                </a:solidFill>
                <a:effectLst/>
              </a:rPr>
              <a:t>Regress Later </a:t>
            </a:r>
            <a:r>
              <a:rPr lang="en-GB" sz="1600" b="1" dirty="0">
                <a:solidFill>
                  <a:srgbClr val="000000"/>
                </a:solidFill>
                <a:effectLst/>
              </a:rPr>
              <a:t>- </a:t>
            </a:r>
            <a:r>
              <a:rPr lang="en-GB" sz="1600" dirty="0"/>
              <a:t>Regression is deferred to later times, estimating the 	continuation value in terms of future states (e.g., payoffs at a future time 	step). The regression result at      is used retrospectively to decide the exercise policy at    ​</a:t>
            </a:r>
            <a:endParaRPr lang="en-NL" sz="1600" dirty="0"/>
          </a:p>
        </p:txBody>
      </p:sp>
      <p:pic>
        <p:nvPicPr>
          <p:cNvPr id="3" name="Picture 2">
            <a:extLst>
              <a:ext uri="{FF2B5EF4-FFF2-40B4-BE49-F238E27FC236}">
                <a16:creationId xmlns:a16="http://schemas.microsoft.com/office/drawing/2014/main" id="{80DD8378-E0F3-9EB6-9B45-9C1EF05A8FA2}"/>
              </a:ext>
            </a:extLst>
          </p:cNvPr>
          <p:cNvPicPr>
            <a:picLocks noChangeAspect="1"/>
          </p:cNvPicPr>
          <p:nvPr/>
        </p:nvPicPr>
        <p:blipFill>
          <a:blip r:embed="rId3"/>
          <a:stretch>
            <a:fillRect/>
          </a:stretch>
        </p:blipFill>
        <p:spPr>
          <a:xfrm>
            <a:off x="6047085" y="2951480"/>
            <a:ext cx="214476" cy="235924"/>
          </a:xfrm>
          <a:prstGeom prst="rect">
            <a:avLst/>
          </a:prstGeom>
        </p:spPr>
      </p:pic>
      <p:pic>
        <p:nvPicPr>
          <p:cNvPr id="5" name="Picture 4">
            <a:extLst>
              <a:ext uri="{FF2B5EF4-FFF2-40B4-BE49-F238E27FC236}">
                <a16:creationId xmlns:a16="http://schemas.microsoft.com/office/drawing/2014/main" id="{A2D977FF-0F35-D6D7-1BD4-1274230917F7}"/>
              </a:ext>
            </a:extLst>
          </p:cNvPr>
          <p:cNvPicPr>
            <a:picLocks noChangeAspect="1"/>
          </p:cNvPicPr>
          <p:nvPr/>
        </p:nvPicPr>
        <p:blipFill>
          <a:blip r:embed="rId4"/>
          <a:stretch>
            <a:fillRect/>
          </a:stretch>
        </p:blipFill>
        <p:spPr>
          <a:xfrm>
            <a:off x="4572000" y="4230985"/>
            <a:ext cx="331009" cy="194711"/>
          </a:xfrm>
          <a:prstGeom prst="rect">
            <a:avLst/>
          </a:prstGeom>
        </p:spPr>
      </p:pic>
      <p:pic>
        <p:nvPicPr>
          <p:cNvPr id="9" name="Picture 8">
            <a:extLst>
              <a:ext uri="{FF2B5EF4-FFF2-40B4-BE49-F238E27FC236}">
                <a16:creationId xmlns:a16="http://schemas.microsoft.com/office/drawing/2014/main" id="{5821881A-44EA-D8DF-CCC0-D7E0B480EF5E}"/>
              </a:ext>
            </a:extLst>
          </p:cNvPr>
          <p:cNvPicPr>
            <a:picLocks noChangeAspect="1"/>
          </p:cNvPicPr>
          <p:nvPr/>
        </p:nvPicPr>
        <p:blipFill>
          <a:blip r:embed="rId5"/>
          <a:stretch>
            <a:fillRect/>
          </a:stretch>
        </p:blipFill>
        <p:spPr>
          <a:xfrm>
            <a:off x="2659932" y="4468369"/>
            <a:ext cx="186900" cy="219124"/>
          </a:xfrm>
          <a:prstGeom prst="rect">
            <a:avLst/>
          </a:prstGeom>
        </p:spPr>
      </p:pic>
    </p:spTree>
    <p:extLst>
      <p:ext uri="{BB962C8B-B14F-4D97-AF65-F5344CB8AC3E}">
        <p14:creationId xmlns:p14="http://schemas.microsoft.com/office/powerpoint/2010/main" val="338763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73A6-7397-6735-974F-538BCEF0401E}"/>
              </a:ext>
            </a:extLst>
          </p:cNvPr>
          <p:cNvSpPr>
            <a:spLocks noGrp="1"/>
          </p:cNvSpPr>
          <p:nvPr>
            <p:ph type="title"/>
          </p:nvPr>
        </p:nvSpPr>
        <p:spPr>
          <a:xfrm>
            <a:off x="685800" y="484632"/>
            <a:ext cx="7772400" cy="1266895"/>
          </a:xfrm>
        </p:spPr>
        <p:txBody>
          <a:bodyPr>
            <a:normAutofit/>
          </a:bodyPr>
          <a:lstStyle/>
          <a:p>
            <a:r>
              <a:rPr lang="en-GB" sz="3600" dirty="0">
                <a:solidFill>
                  <a:schemeClr val="tx1"/>
                </a:solidFill>
                <a:latin typeface="+mn-lt"/>
              </a:rPr>
              <a:t>Motivation RLNN</a:t>
            </a:r>
            <a:endParaRPr lang="en-NL" sz="3600" dirty="0">
              <a:solidFill>
                <a:schemeClr val="tx1"/>
              </a:solidFill>
              <a:latin typeface="+mn-lt"/>
            </a:endParaRPr>
          </a:p>
        </p:txBody>
      </p:sp>
      <p:sp>
        <p:nvSpPr>
          <p:cNvPr id="3" name="Content Placeholder 2">
            <a:extLst>
              <a:ext uri="{FF2B5EF4-FFF2-40B4-BE49-F238E27FC236}">
                <a16:creationId xmlns:a16="http://schemas.microsoft.com/office/drawing/2014/main" id="{B867F09E-1ADB-2632-113D-8842EBBEB2E3}"/>
              </a:ext>
            </a:extLst>
          </p:cNvPr>
          <p:cNvSpPr>
            <a:spLocks noGrp="1"/>
          </p:cNvSpPr>
          <p:nvPr>
            <p:ph idx="1"/>
          </p:nvPr>
        </p:nvSpPr>
        <p:spPr>
          <a:xfrm>
            <a:off x="685800" y="1854558"/>
            <a:ext cx="7772400" cy="4317642"/>
          </a:xfrm>
        </p:spPr>
        <p:txBody>
          <a:bodyPr>
            <a:normAutofit/>
          </a:bodyPr>
          <a:lstStyle/>
          <a:p>
            <a:pPr marL="0" indent="0" fontAlgn="base">
              <a:buNone/>
            </a:pPr>
            <a:r>
              <a:rPr lang="en-GB" sz="1600" b="1" dirty="0"/>
              <a:t>Challenges in pricing complex derivatives</a:t>
            </a:r>
            <a:endParaRPr lang="en-GB" sz="1600" b="1" i="0" u="none" strike="noStrike" dirty="0">
              <a:effectLst/>
            </a:endParaRPr>
          </a:p>
          <a:p>
            <a:pPr fontAlgn="base">
              <a:lnSpc>
                <a:spcPct val="200000"/>
              </a:lnSpc>
            </a:pPr>
            <a:r>
              <a:rPr lang="en-GB" sz="1600" b="0" i="0" u="none" strike="noStrike" dirty="0">
                <a:effectLst/>
              </a:rPr>
              <a:t>Finite difference or Tree methods suffers from Curse of dimensionality</a:t>
            </a:r>
          </a:p>
          <a:p>
            <a:pPr fontAlgn="base">
              <a:lnSpc>
                <a:spcPct val="200000"/>
              </a:lnSpc>
            </a:pPr>
            <a:r>
              <a:rPr lang="en-GB" sz="1600" b="0" i="0" u="none" strike="noStrike" dirty="0">
                <a:effectLst/>
              </a:rPr>
              <a:t>Monte Carlo performs better, but high computational cost</a:t>
            </a:r>
          </a:p>
          <a:p>
            <a:pPr fontAlgn="base">
              <a:lnSpc>
                <a:spcPct val="200000"/>
              </a:lnSpc>
            </a:pPr>
            <a:r>
              <a:rPr lang="en-GB" sz="1600" b="0" i="0" u="none" strike="noStrike" dirty="0">
                <a:effectLst/>
              </a:rPr>
              <a:t>Dynamic hedging breaks down in low liquidity environment</a:t>
            </a:r>
          </a:p>
          <a:p>
            <a:pPr marL="0" indent="0">
              <a:spcBef>
                <a:spcPts val="1200"/>
              </a:spcBef>
              <a:buNone/>
            </a:pPr>
            <a:endParaRPr lang="en-GB" sz="1600" b="1" dirty="0"/>
          </a:p>
          <a:p>
            <a:pPr marL="0" indent="0">
              <a:spcBef>
                <a:spcPts val="1200"/>
              </a:spcBef>
              <a:buNone/>
            </a:pPr>
            <a:endParaRPr lang="en-GB" sz="1600" b="1" dirty="0"/>
          </a:p>
          <a:p>
            <a:pPr marL="274320" lvl="1" indent="0" algn="just">
              <a:buNone/>
            </a:pPr>
            <a:endParaRPr lang="en-GB" sz="1600" dirty="0"/>
          </a:p>
        </p:txBody>
      </p:sp>
    </p:spTree>
    <p:extLst>
      <p:ext uri="{BB962C8B-B14F-4D97-AF65-F5344CB8AC3E}">
        <p14:creationId xmlns:p14="http://schemas.microsoft.com/office/powerpoint/2010/main" val="45433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C93AD-D6B9-48ED-E09D-B4C423C57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13546A-9E21-001C-6CB1-D6CEE72078CB}"/>
              </a:ext>
            </a:extLst>
          </p:cNvPr>
          <p:cNvSpPr>
            <a:spLocks noGrp="1"/>
          </p:cNvSpPr>
          <p:nvPr>
            <p:ph type="title"/>
          </p:nvPr>
        </p:nvSpPr>
        <p:spPr>
          <a:xfrm>
            <a:off x="685800" y="484632"/>
            <a:ext cx="7772400" cy="1266895"/>
          </a:xfrm>
        </p:spPr>
        <p:txBody>
          <a:bodyPr>
            <a:normAutofit/>
          </a:bodyPr>
          <a:lstStyle/>
          <a:p>
            <a:r>
              <a:rPr lang="en-GB" sz="3600" dirty="0">
                <a:solidFill>
                  <a:schemeClr val="tx1"/>
                </a:solidFill>
                <a:latin typeface="+mn-lt"/>
              </a:rPr>
              <a:t>Motivation RLNN</a:t>
            </a:r>
            <a:endParaRPr lang="en-NL" sz="3600" dirty="0">
              <a:solidFill>
                <a:schemeClr val="tx1"/>
              </a:solidFill>
              <a:latin typeface="+mn-lt"/>
            </a:endParaRPr>
          </a:p>
        </p:txBody>
      </p:sp>
      <p:sp>
        <p:nvSpPr>
          <p:cNvPr id="3" name="Content Placeholder 2">
            <a:extLst>
              <a:ext uri="{FF2B5EF4-FFF2-40B4-BE49-F238E27FC236}">
                <a16:creationId xmlns:a16="http://schemas.microsoft.com/office/drawing/2014/main" id="{AD2FDB56-9AE3-38DD-2808-470210E4923E}"/>
              </a:ext>
            </a:extLst>
          </p:cNvPr>
          <p:cNvSpPr>
            <a:spLocks noGrp="1"/>
          </p:cNvSpPr>
          <p:nvPr>
            <p:ph idx="1"/>
          </p:nvPr>
        </p:nvSpPr>
        <p:spPr>
          <a:xfrm>
            <a:off x="685800" y="1854558"/>
            <a:ext cx="7772400" cy="4317642"/>
          </a:xfrm>
        </p:spPr>
        <p:txBody>
          <a:bodyPr>
            <a:normAutofit/>
          </a:bodyPr>
          <a:lstStyle/>
          <a:p>
            <a:pPr marL="0" indent="0" fontAlgn="base">
              <a:spcAft>
                <a:spcPts val="1200"/>
              </a:spcAft>
              <a:buNone/>
            </a:pPr>
            <a:r>
              <a:rPr lang="en-GB" sz="1600" b="1" i="0" u="none" strike="noStrike" dirty="0">
                <a:effectLst/>
              </a:rPr>
              <a:t>Advantages RLLN: </a:t>
            </a:r>
          </a:p>
          <a:p>
            <a:pPr fontAlgn="base">
              <a:spcAft>
                <a:spcPts val="1200"/>
              </a:spcAft>
            </a:pPr>
            <a:r>
              <a:rPr lang="en-GB" sz="1600" b="0" i="0" u="none" strike="noStrike" dirty="0">
                <a:effectLst/>
              </a:rPr>
              <a:t>(Semi) Static Hedging</a:t>
            </a:r>
          </a:p>
          <a:p>
            <a:pPr fontAlgn="base">
              <a:spcAft>
                <a:spcPts val="1200"/>
              </a:spcAft>
            </a:pPr>
            <a:r>
              <a:rPr lang="en-GB" sz="1600" b="0" i="0" u="none" strike="noStrike" dirty="0">
                <a:effectLst/>
              </a:rPr>
              <a:t>Interpretability</a:t>
            </a:r>
          </a:p>
          <a:p>
            <a:pPr fontAlgn="base">
              <a:spcAft>
                <a:spcPts val="1200"/>
              </a:spcAft>
            </a:pPr>
            <a:r>
              <a:rPr lang="en-GB" sz="1600" b="0" i="0" u="none" strike="noStrike" dirty="0">
                <a:effectLst/>
              </a:rPr>
              <a:t>Lower Computational Cost</a:t>
            </a:r>
          </a:p>
          <a:p>
            <a:pPr fontAlgn="base">
              <a:spcAft>
                <a:spcPts val="1200"/>
              </a:spcAft>
            </a:pPr>
            <a:r>
              <a:rPr lang="en-GB" sz="1600" b="0" i="0" u="none" strike="noStrike" dirty="0">
                <a:effectLst/>
              </a:rPr>
              <a:t>Universal Approximation Theorem</a:t>
            </a:r>
          </a:p>
          <a:p>
            <a:pPr fontAlgn="base">
              <a:spcAft>
                <a:spcPts val="1200"/>
              </a:spcAft>
            </a:pPr>
            <a:endParaRPr lang="en-GB" sz="1600" b="0" i="0" u="none" strike="noStrike" dirty="0">
              <a:effectLst/>
            </a:endParaRPr>
          </a:p>
          <a:p>
            <a:pPr marL="0" indent="0">
              <a:spcBef>
                <a:spcPts val="1200"/>
              </a:spcBef>
              <a:buNone/>
            </a:pPr>
            <a:endParaRPr lang="en-GB" sz="1600" b="1" dirty="0"/>
          </a:p>
          <a:p>
            <a:pPr marL="0" indent="0">
              <a:spcBef>
                <a:spcPts val="1200"/>
              </a:spcBef>
              <a:buNone/>
            </a:pPr>
            <a:endParaRPr lang="en-GB" sz="1600" b="1" dirty="0"/>
          </a:p>
          <a:p>
            <a:pPr marL="274320" lvl="1" indent="0" algn="just">
              <a:buNone/>
            </a:pPr>
            <a:endParaRPr lang="en-GB" sz="1600" dirty="0"/>
          </a:p>
        </p:txBody>
      </p:sp>
    </p:spTree>
    <p:extLst>
      <p:ext uri="{BB962C8B-B14F-4D97-AF65-F5344CB8AC3E}">
        <p14:creationId xmlns:p14="http://schemas.microsoft.com/office/powerpoint/2010/main" val="112688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E167F1DC-AF20-8A78-1EE1-864F20C8FB03}"/>
            </a:ext>
          </a:extLst>
        </p:cNvPr>
        <p:cNvGrpSpPr/>
        <p:nvPr/>
      </p:nvGrpSpPr>
      <p:grpSpPr>
        <a:xfrm>
          <a:off x="0" y="0"/>
          <a:ext cx="0" cy="0"/>
          <a:chOff x="0" y="0"/>
          <a:chExt cx="0" cy="0"/>
        </a:xfrm>
      </p:grpSpPr>
      <p:sp>
        <p:nvSpPr>
          <p:cNvPr id="122" name="Google Shape;122;g314eaba778e_2_37">
            <a:extLst>
              <a:ext uri="{FF2B5EF4-FFF2-40B4-BE49-F238E27FC236}">
                <a16:creationId xmlns:a16="http://schemas.microsoft.com/office/drawing/2014/main" id="{C45B78C8-9C4B-8A43-43C2-7ACEC08A3D98}"/>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GB" sz="3600" dirty="0">
                <a:solidFill>
                  <a:schemeClr val="tx1"/>
                </a:solidFill>
                <a:latin typeface="+mn-lt"/>
              </a:rPr>
              <a:t>RLNN Algorithm</a:t>
            </a:r>
            <a:endParaRPr sz="3600" dirty="0"/>
          </a:p>
        </p:txBody>
      </p:sp>
      <p:sp>
        <p:nvSpPr>
          <p:cNvPr id="123" name="Google Shape;123;g314eaba778e_2_37">
            <a:extLst>
              <a:ext uri="{FF2B5EF4-FFF2-40B4-BE49-F238E27FC236}">
                <a16:creationId xmlns:a16="http://schemas.microsoft.com/office/drawing/2014/main" id="{5AA45CFD-F810-A80F-5B17-410C427595FB}"/>
              </a:ext>
            </a:extLst>
          </p:cNvPr>
          <p:cNvSpPr txBox="1">
            <a:spLocks noGrp="1"/>
          </p:cNvSpPr>
          <p:nvPr>
            <p:ph type="body" idx="1"/>
          </p:nvPr>
        </p:nvSpPr>
        <p:spPr>
          <a:xfrm>
            <a:off x="457200" y="1600200"/>
            <a:ext cx="8443200" cy="4526100"/>
          </a:xfrm>
          <a:prstGeom prst="rect">
            <a:avLst/>
          </a:prstGeom>
          <a:noFill/>
          <a:ln>
            <a:noFill/>
          </a:ln>
        </p:spPr>
        <p:txBody>
          <a:bodyPr spcFirstLastPara="1" wrap="square" lIns="91425" tIns="45700" rIns="91425" bIns="45700" anchor="t" anchorCtr="0">
            <a:noAutofit/>
          </a:bodyPr>
          <a:lstStyle/>
          <a:p>
            <a:pPr marL="0" lvl="0" indent="0" algn="l" rtl="0">
              <a:spcBef>
                <a:spcPts val="306"/>
              </a:spcBef>
              <a:spcAft>
                <a:spcPts val="0"/>
              </a:spcAft>
              <a:buClr>
                <a:schemeClr val="dk1"/>
              </a:buClr>
              <a:buSzPts val="1800"/>
              <a:buNone/>
            </a:pPr>
            <a:r>
              <a:rPr lang="en-GB" sz="1400" b="1" u="sng" dirty="0"/>
              <a:t>Main idea</a:t>
            </a:r>
            <a:r>
              <a:rPr lang="en-GB" sz="1400" dirty="0"/>
              <a:t>: Approximate pay-off of complex derivative using linear combination of simple European Options</a:t>
            </a:r>
          </a:p>
          <a:p>
            <a:pPr marL="0" lvl="0" indent="0" algn="l" rtl="0">
              <a:spcBef>
                <a:spcPts val="300"/>
              </a:spcBef>
              <a:spcAft>
                <a:spcPts val="0"/>
              </a:spcAft>
              <a:buClr>
                <a:schemeClr val="dk1"/>
              </a:buClr>
              <a:buSzPts val="1500"/>
              <a:buNone/>
            </a:pPr>
            <a:endParaRPr sz="1400" b="1" dirty="0"/>
          </a:p>
          <a:p>
            <a:pPr marL="6350" indent="0">
              <a:spcBef>
                <a:spcPts val="300"/>
              </a:spcBef>
              <a:buSzPts val="1400"/>
              <a:buNone/>
            </a:pPr>
            <a:endParaRPr sz="1300" dirty="0"/>
          </a:p>
          <a:p>
            <a:pPr marL="0" lvl="0" indent="0" algn="l" rtl="0">
              <a:spcBef>
                <a:spcPts val="306"/>
              </a:spcBef>
              <a:spcAft>
                <a:spcPts val="0"/>
              </a:spcAft>
              <a:buClr>
                <a:schemeClr val="dk1"/>
              </a:buClr>
              <a:buSzPts val="1800"/>
              <a:buNone/>
            </a:pPr>
            <a:r>
              <a:rPr lang="en-GB" sz="1300" b="1" dirty="0"/>
              <a:t>Algorithm Steps:																</a:t>
            </a:r>
            <a:endParaRPr sz="1300" b="1" dirty="0"/>
          </a:p>
          <a:p>
            <a:pPr marL="0" lvl="0" indent="0" algn="l" rtl="0">
              <a:spcBef>
                <a:spcPts val="306"/>
              </a:spcBef>
              <a:spcAft>
                <a:spcPts val="0"/>
              </a:spcAft>
              <a:buClr>
                <a:schemeClr val="dk1"/>
              </a:buClr>
              <a:buSzPts val="1800"/>
              <a:buFont typeface="Arial"/>
              <a:buNone/>
            </a:pPr>
            <a:r>
              <a:rPr lang="en-GB" sz="1400" dirty="0"/>
              <a:t>1. Generate simulations of N underlying asset paths using GBM:</a:t>
            </a:r>
            <a:endParaRPr sz="1400" dirty="0"/>
          </a:p>
          <a:p>
            <a:pPr marL="0" lvl="0" indent="0" algn="l" rtl="0">
              <a:spcBef>
                <a:spcPts val="306"/>
              </a:spcBef>
              <a:spcAft>
                <a:spcPts val="0"/>
              </a:spcAft>
              <a:buClr>
                <a:schemeClr val="dk1"/>
              </a:buClr>
              <a:buSzPts val="1800"/>
              <a:buNone/>
            </a:pPr>
            <a:endParaRPr sz="1400" dirty="0"/>
          </a:p>
          <a:p>
            <a:pPr marL="0" lvl="0" indent="0" algn="l" rtl="0">
              <a:spcBef>
                <a:spcPts val="306"/>
              </a:spcBef>
              <a:spcAft>
                <a:spcPts val="0"/>
              </a:spcAft>
              <a:buClr>
                <a:schemeClr val="dk1"/>
              </a:buClr>
              <a:buSzPts val="1800"/>
              <a:buNone/>
            </a:pPr>
            <a:r>
              <a:rPr lang="en-GB" sz="1400" dirty="0"/>
              <a:t>2. Compute option payoffs at maturity for each path: </a:t>
            </a:r>
            <a:endParaRPr sz="1400" dirty="0"/>
          </a:p>
          <a:p>
            <a:pPr marL="0" lvl="0" indent="0" algn="l" rtl="0">
              <a:spcBef>
                <a:spcPts val="306"/>
              </a:spcBef>
              <a:spcAft>
                <a:spcPts val="0"/>
              </a:spcAft>
              <a:buClr>
                <a:schemeClr val="dk1"/>
              </a:buClr>
              <a:buSzPts val="1800"/>
              <a:buNone/>
            </a:pPr>
            <a:endParaRPr sz="1400" dirty="0"/>
          </a:p>
          <a:p>
            <a:pPr marL="0" lvl="0" indent="0" algn="l" rtl="0">
              <a:spcBef>
                <a:spcPts val="306"/>
              </a:spcBef>
              <a:spcAft>
                <a:spcPts val="0"/>
              </a:spcAft>
              <a:buClr>
                <a:schemeClr val="dk1"/>
              </a:buClr>
              <a:buSzPts val="1800"/>
              <a:buNone/>
            </a:pPr>
            <a:r>
              <a:rPr lang="en-GB" sz="1400" dirty="0"/>
              <a:t>3. Train Neural Network              each time step to approx. option values:</a:t>
            </a:r>
            <a:endParaRPr sz="1400" dirty="0"/>
          </a:p>
          <a:p>
            <a:pPr marL="0" lvl="0" indent="0" algn="l" rtl="0">
              <a:spcBef>
                <a:spcPts val="306"/>
              </a:spcBef>
              <a:spcAft>
                <a:spcPts val="0"/>
              </a:spcAft>
              <a:buClr>
                <a:schemeClr val="dk1"/>
              </a:buClr>
              <a:buSzPts val="1800"/>
              <a:buNone/>
            </a:pPr>
            <a:endParaRPr sz="1400" dirty="0"/>
          </a:p>
          <a:p>
            <a:pPr marL="0" lvl="0" indent="0" algn="l" rtl="0">
              <a:spcBef>
                <a:spcPts val="306"/>
              </a:spcBef>
              <a:spcAft>
                <a:spcPts val="0"/>
              </a:spcAft>
              <a:buClr>
                <a:schemeClr val="dk1"/>
              </a:buClr>
              <a:buSzPts val="1800"/>
              <a:buNone/>
            </a:pPr>
            <a:r>
              <a:rPr lang="en-GB" sz="1400" dirty="0"/>
              <a:t>4. Compute continuation value using the trained network: </a:t>
            </a:r>
            <a:endParaRPr sz="1400" dirty="0"/>
          </a:p>
          <a:p>
            <a:pPr marL="0" lvl="0" indent="0" algn="l" rtl="0">
              <a:spcBef>
                <a:spcPts val="306"/>
              </a:spcBef>
              <a:spcAft>
                <a:spcPts val="0"/>
              </a:spcAft>
              <a:buClr>
                <a:schemeClr val="dk1"/>
              </a:buClr>
              <a:buSzPts val="1800"/>
              <a:buNone/>
            </a:pPr>
            <a:endParaRPr sz="1400" dirty="0"/>
          </a:p>
          <a:p>
            <a:pPr marL="0" lvl="0" indent="0" algn="l" rtl="0">
              <a:spcBef>
                <a:spcPts val="306"/>
              </a:spcBef>
              <a:spcAft>
                <a:spcPts val="0"/>
              </a:spcAft>
              <a:buClr>
                <a:schemeClr val="dk1"/>
              </a:buClr>
              <a:buSzPts val="1800"/>
              <a:buNone/>
            </a:pPr>
            <a:r>
              <a:rPr lang="en-GB" sz="1400" dirty="0"/>
              <a:t>5. Option Value Update: Update option values: </a:t>
            </a:r>
            <a:endParaRPr sz="1400" dirty="0"/>
          </a:p>
          <a:p>
            <a:pPr marL="0" lvl="0" indent="0" algn="l" rtl="0">
              <a:spcBef>
                <a:spcPts val="306"/>
              </a:spcBef>
              <a:spcAft>
                <a:spcPts val="0"/>
              </a:spcAft>
              <a:buClr>
                <a:schemeClr val="dk1"/>
              </a:buClr>
              <a:buSzPts val="1800"/>
              <a:buNone/>
            </a:pPr>
            <a:endParaRPr sz="1400" dirty="0"/>
          </a:p>
          <a:p>
            <a:pPr marL="0" lvl="0" indent="0" algn="l" rtl="0">
              <a:spcBef>
                <a:spcPts val="306"/>
              </a:spcBef>
              <a:spcAft>
                <a:spcPts val="0"/>
              </a:spcAft>
              <a:buClr>
                <a:schemeClr val="dk1"/>
              </a:buClr>
              <a:buSzPts val="1800"/>
              <a:buNone/>
            </a:pPr>
            <a:r>
              <a:rPr lang="en-GB" sz="1400" dirty="0"/>
              <a:t>6. Repeat step 3-5 backward to the initial time.</a:t>
            </a:r>
            <a:endParaRPr sz="1400" dirty="0"/>
          </a:p>
          <a:p>
            <a:pPr marL="0" lvl="0" indent="0" algn="l" rtl="0">
              <a:spcBef>
                <a:spcPts val="306"/>
              </a:spcBef>
              <a:spcAft>
                <a:spcPts val="0"/>
              </a:spcAft>
              <a:buClr>
                <a:schemeClr val="dk1"/>
              </a:buClr>
              <a:buSzPts val="1800"/>
              <a:buNone/>
            </a:pPr>
            <a:endParaRPr sz="1300" dirty="0"/>
          </a:p>
          <a:p>
            <a:pPr marL="0" lvl="0" indent="0" algn="l" rtl="0">
              <a:spcBef>
                <a:spcPts val="544"/>
              </a:spcBef>
              <a:spcAft>
                <a:spcPts val="0"/>
              </a:spcAft>
              <a:buClr>
                <a:schemeClr val="dk1"/>
              </a:buClr>
              <a:buSzPts val="3200"/>
              <a:buNone/>
            </a:pPr>
            <a:endParaRPr sz="1300" dirty="0"/>
          </a:p>
          <a:p>
            <a:pPr marL="0" lvl="0" indent="0" algn="l" rtl="0">
              <a:spcBef>
                <a:spcPts val="544"/>
              </a:spcBef>
              <a:spcAft>
                <a:spcPts val="0"/>
              </a:spcAft>
              <a:buClr>
                <a:schemeClr val="dk1"/>
              </a:buClr>
              <a:buSzPts val="3200"/>
              <a:buNone/>
            </a:pPr>
            <a:endParaRPr sz="1300" dirty="0"/>
          </a:p>
          <a:p>
            <a:pPr marL="0" lvl="0" indent="0" algn="l" rtl="0">
              <a:spcBef>
                <a:spcPts val="544"/>
              </a:spcBef>
              <a:spcAft>
                <a:spcPts val="0"/>
              </a:spcAft>
              <a:buClr>
                <a:schemeClr val="dk1"/>
              </a:buClr>
              <a:buSzPts val="3200"/>
              <a:buNone/>
            </a:pPr>
            <a:endParaRPr sz="1300" dirty="0"/>
          </a:p>
          <a:p>
            <a:pPr marL="0" lvl="0" indent="0" algn="l" rtl="0">
              <a:spcBef>
                <a:spcPts val="544"/>
              </a:spcBef>
              <a:spcAft>
                <a:spcPts val="0"/>
              </a:spcAft>
              <a:buClr>
                <a:schemeClr val="dk1"/>
              </a:buClr>
              <a:buSzPts val="3200"/>
              <a:buNone/>
            </a:pPr>
            <a:endParaRPr sz="1300" dirty="0"/>
          </a:p>
          <a:p>
            <a:pPr marL="0" lvl="0" indent="0" algn="l" rtl="0">
              <a:spcBef>
                <a:spcPts val="306"/>
              </a:spcBef>
              <a:spcAft>
                <a:spcPts val="0"/>
              </a:spcAft>
              <a:buClr>
                <a:schemeClr val="dk1"/>
              </a:buClr>
              <a:buSzPts val="1800"/>
              <a:buNone/>
            </a:pPr>
            <a:endParaRPr sz="1300" dirty="0"/>
          </a:p>
        </p:txBody>
      </p:sp>
      <p:pic>
        <p:nvPicPr>
          <p:cNvPr id="124" name="Google Shape;124;g314eaba778e_2_37">
            <a:extLst>
              <a:ext uri="{FF2B5EF4-FFF2-40B4-BE49-F238E27FC236}">
                <a16:creationId xmlns:a16="http://schemas.microsoft.com/office/drawing/2014/main" id="{BCE5A4FD-8AFE-6230-88DA-106F85020579}"/>
              </a:ext>
            </a:extLst>
          </p:cNvPr>
          <p:cNvPicPr preferRelativeResize="0"/>
          <p:nvPr/>
        </p:nvPicPr>
        <p:blipFill>
          <a:blip r:embed="rId3">
            <a:alphaModFix/>
          </a:blip>
          <a:stretch>
            <a:fillRect/>
          </a:stretch>
        </p:blipFill>
        <p:spPr>
          <a:xfrm>
            <a:off x="6400203" y="3217451"/>
            <a:ext cx="1479528" cy="383567"/>
          </a:xfrm>
          <a:prstGeom prst="rect">
            <a:avLst/>
          </a:prstGeom>
          <a:noFill/>
          <a:ln>
            <a:noFill/>
          </a:ln>
        </p:spPr>
      </p:pic>
      <p:pic>
        <p:nvPicPr>
          <p:cNvPr id="125" name="Google Shape;125;g314eaba778e_2_37">
            <a:extLst>
              <a:ext uri="{FF2B5EF4-FFF2-40B4-BE49-F238E27FC236}">
                <a16:creationId xmlns:a16="http://schemas.microsoft.com/office/drawing/2014/main" id="{76089B21-7C09-7C25-A731-7537E21600B5}"/>
              </a:ext>
            </a:extLst>
          </p:cNvPr>
          <p:cNvPicPr preferRelativeResize="0"/>
          <p:nvPr/>
        </p:nvPicPr>
        <p:blipFill>
          <a:blip r:embed="rId4">
            <a:alphaModFix/>
          </a:blip>
          <a:stretch>
            <a:fillRect/>
          </a:stretch>
        </p:blipFill>
        <p:spPr>
          <a:xfrm>
            <a:off x="6362239" y="3718932"/>
            <a:ext cx="1268084" cy="383550"/>
          </a:xfrm>
          <a:prstGeom prst="rect">
            <a:avLst/>
          </a:prstGeom>
          <a:noFill/>
          <a:ln>
            <a:noFill/>
          </a:ln>
        </p:spPr>
      </p:pic>
      <p:pic>
        <p:nvPicPr>
          <p:cNvPr id="126" name="Google Shape;126;g314eaba778e_2_37">
            <a:extLst>
              <a:ext uri="{FF2B5EF4-FFF2-40B4-BE49-F238E27FC236}">
                <a16:creationId xmlns:a16="http://schemas.microsoft.com/office/drawing/2014/main" id="{C90295E5-0BBD-5CC1-1FB5-83EB1025B74A}"/>
              </a:ext>
            </a:extLst>
          </p:cNvPr>
          <p:cNvPicPr preferRelativeResize="0"/>
          <p:nvPr/>
        </p:nvPicPr>
        <p:blipFill>
          <a:blip r:embed="rId5">
            <a:alphaModFix/>
          </a:blip>
          <a:stretch>
            <a:fillRect/>
          </a:stretch>
        </p:blipFill>
        <p:spPr>
          <a:xfrm>
            <a:off x="6410640" y="4332268"/>
            <a:ext cx="1874654" cy="311895"/>
          </a:xfrm>
          <a:prstGeom prst="rect">
            <a:avLst/>
          </a:prstGeom>
          <a:noFill/>
          <a:ln>
            <a:noFill/>
          </a:ln>
        </p:spPr>
      </p:pic>
      <p:pic>
        <p:nvPicPr>
          <p:cNvPr id="127" name="Google Shape;127;g314eaba778e_2_37">
            <a:extLst>
              <a:ext uri="{FF2B5EF4-FFF2-40B4-BE49-F238E27FC236}">
                <a16:creationId xmlns:a16="http://schemas.microsoft.com/office/drawing/2014/main" id="{F1322F50-AAF9-782A-4C10-842345C9AB73}"/>
              </a:ext>
            </a:extLst>
          </p:cNvPr>
          <p:cNvPicPr preferRelativeResize="0"/>
          <p:nvPr/>
        </p:nvPicPr>
        <p:blipFill>
          <a:blip r:embed="rId6">
            <a:alphaModFix/>
          </a:blip>
          <a:stretch>
            <a:fillRect/>
          </a:stretch>
        </p:blipFill>
        <p:spPr>
          <a:xfrm>
            <a:off x="6400203" y="4833416"/>
            <a:ext cx="1895526" cy="311895"/>
          </a:xfrm>
          <a:prstGeom prst="rect">
            <a:avLst/>
          </a:prstGeom>
          <a:noFill/>
          <a:ln>
            <a:noFill/>
          </a:ln>
        </p:spPr>
      </p:pic>
      <p:pic>
        <p:nvPicPr>
          <p:cNvPr id="128" name="Google Shape;128;g314eaba778e_2_37">
            <a:extLst>
              <a:ext uri="{FF2B5EF4-FFF2-40B4-BE49-F238E27FC236}">
                <a16:creationId xmlns:a16="http://schemas.microsoft.com/office/drawing/2014/main" id="{057C8D33-1A97-8BD1-9475-D765A4B28B5E}"/>
              </a:ext>
            </a:extLst>
          </p:cNvPr>
          <p:cNvPicPr preferRelativeResize="0"/>
          <p:nvPr/>
        </p:nvPicPr>
        <p:blipFill>
          <a:blip r:embed="rId7">
            <a:alphaModFix/>
          </a:blip>
          <a:stretch>
            <a:fillRect/>
          </a:stretch>
        </p:blipFill>
        <p:spPr>
          <a:xfrm>
            <a:off x="5631645" y="5384236"/>
            <a:ext cx="2653649" cy="149910"/>
          </a:xfrm>
          <a:prstGeom prst="rect">
            <a:avLst/>
          </a:prstGeom>
          <a:noFill/>
          <a:ln>
            <a:noFill/>
          </a:ln>
        </p:spPr>
      </p:pic>
      <p:sp>
        <p:nvSpPr>
          <p:cNvPr id="130" name="Google Shape;130;g314eaba778e_2_37">
            <a:extLst>
              <a:ext uri="{FF2B5EF4-FFF2-40B4-BE49-F238E27FC236}">
                <a16:creationId xmlns:a16="http://schemas.microsoft.com/office/drawing/2014/main" id="{E42690E5-C1D8-9A51-6D04-BC2D7D5C454A}"/>
              </a:ext>
            </a:extLst>
          </p:cNvPr>
          <p:cNvSpPr txBox="1"/>
          <p:nvPr/>
        </p:nvSpPr>
        <p:spPr>
          <a:xfrm>
            <a:off x="542360" y="6552086"/>
            <a:ext cx="9144000" cy="323100"/>
          </a:xfrm>
          <a:prstGeom prst="rect">
            <a:avLst/>
          </a:prstGeom>
          <a:noFill/>
          <a:ln>
            <a:noFill/>
          </a:ln>
        </p:spPr>
        <p:txBody>
          <a:bodyPr spcFirstLastPara="1" wrap="square" lIns="91425" tIns="91425" rIns="91425" bIns="91425" anchor="t" anchorCtr="0">
            <a:spAutoFit/>
          </a:bodyPr>
          <a:lstStyle/>
          <a:p>
            <a:pPr marL="0" lvl="0" indent="0" algn="l" rtl="0">
              <a:spcBef>
                <a:spcPts val="306"/>
              </a:spcBef>
              <a:spcAft>
                <a:spcPts val="0"/>
              </a:spcAft>
              <a:buNone/>
            </a:pPr>
            <a:r>
              <a:rPr lang="en-GB" sz="900" dirty="0">
                <a:solidFill>
                  <a:schemeClr val="dk1"/>
                </a:solidFill>
                <a:latin typeface="Calibri"/>
                <a:ea typeface="Calibri"/>
                <a:cs typeface="Calibri"/>
                <a:sym typeface="Calibri"/>
              </a:rPr>
              <a:t>Image credit: Hoencamp, J. (2024, Fall). </a:t>
            </a:r>
            <a:r>
              <a:rPr lang="en-GB" sz="900" i="1" dirty="0">
                <a:solidFill>
                  <a:schemeClr val="dk1"/>
                </a:solidFill>
                <a:latin typeface="Calibri"/>
                <a:ea typeface="Calibri"/>
                <a:cs typeface="Calibri"/>
                <a:sym typeface="Calibri"/>
              </a:rPr>
              <a:t>Advanced topics: Semi-static replication using ANNs</a:t>
            </a:r>
            <a:r>
              <a:rPr lang="en-GB" sz="900" dirty="0">
                <a:solidFill>
                  <a:schemeClr val="dk1"/>
                </a:solidFill>
                <a:latin typeface="Calibri"/>
                <a:ea typeface="Calibri"/>
                <a:cs typeface="Calibri"/>
                <a:sym typeface="Calibri"/>
              </a:rPr>
              <a:t>. Advanced Topics in Computational Finance, University of Amsterdam.</a:t>
            </a:r>
            <a:endParaRPr sz="1200" dirty="0"/>
          </a:p>
        </p:txBody>
      </p:sp>
      <p:pic>
        <p:nvPicPr>
          <p:cNvPr id="131" name="Google Shape;131;g314eaba778e_2_37">
            <a:extLst>
              <a:ext uri="{FF2B5EF4-FFF2-40B4-BE49-F238E27FC236}">
                <a16:creationId xmlns:a16="http://schemas.microsoft.com/office/drawing/2014/main" id="{EDE07FF4-D73B-0E9B-A522-FC4EB558AA81}"/>
              </a:ext>
            </a:extLst>
          </p:cNvPr>
          <p:cNvPicPr preferRelativeResize="0"/>
          <p:nvPr/>
        </p:nvPicPr>
        <p:blipFill>
          <a:blip r:embed="rId8">
            <a:alphaModFix/>
          </a:blip>
          <a:stretch>
            <a:fillRect/>
          </a:stretch>
        </p:blipFill>
        <p:spPr>
          <a:xfrm>
            <a:off x="2536762" y="3835607"/>
            <a:ext cx="490000" cy="266875"/>
          </a:xfrm>
          <a:prstGeom prst="rect">
            <a:avLst/>
          </a:prstGeom>
          <a:noFill/>
          <a:ln>
            <a:noFill/>
          </a:ln>
        </p:spPr>
      </p:pic>
      <p:pic>
        <p:nvPicPr>
          <p:cNvPr id="132" name="Google Shape;132;g314eaba778e_2_37">
            <a:extLst>
              <a:ext uri="{FF2B5EF4-FFF2-40B4-BE49-F238E27FC236}">
                <a16:creationId xmlns:a16="http://schemas.microsoft.com/office/drawing/2014/main" id="{F66467B5-DEFA-294A-1906-FC5D09531D35}"/>
              </a:ext>
            </a:extLst>
          </p:cNvPr>
          <p:cNvPicPr preferRelativeResize="0"/>
          <p:nvPr/>
        </p:nvPicPr>
        <p:blipFill>
          <a:blip r:embed="rId9">
            <a:alphaModFix/>
          </a:blip>
          <a:stretch>
            <a:fillRect/>
          </a:stretch>
        </p:blipFill>
        <p:spPr>
          <a:xfrm>
            <a:off x="6400199" y="2787632"/>
            <a:ext cx="1735175" cy="311902"/>
          </a:xfrm>
          <a:prstGeom prst="rect">
            <a:avLst/>
          </a:prstGeom>
          <a:noFill/>
          <a:ln>
            <a:noFill/>
          </a:ln>
        </p:spPr>
      </p:pic>
    </p:spTree>
    <p:extLst>
      <p:ext uri="{BB962C8B-B14F-4D97-AF65-F5344CB8AC3E}">
        <p14:creationId xmlns:p14="http://schemas.microsoft.com/office/powerpoint/2010/main" val="3983098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Wood Type</Template>
  <TotalTime>1363</TotalTime>
  <Words>1076</Words>
  <Application>Microsoft Office PowerPoint</Application>
  <PresentationFormat>On-screen Show (4:3)</PresentationFormat>
  <Paragraphs>118</Paragraphs>
  <Slides>25</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Aptos</vt:lpstr>
      <vt:lpstr>Arial</vt:lpstr>
      <vt:lpstr>Arial Black</vt:lpstr>
      <vt:lpstr>Calibri</vt:lpstr>
      <vt:lpstr>Helvetica</vt:lpstr>
      <vt:lpstr>Rockwell Extra Bold</vt:lpstr>
      <vt:lpstr>Wingdings</vt:lpstr>
      <vt:lpstr>Wood Type</vt:lpstr>
      <vt:lpstr>Office Theme</vt:lpstr>
      <vt:lpstr>Advanced topics: Semi-static replication using ANNs  Group 4: Divya Gajera (14932644) &amp; Nitai Nijholt (12709018)</vt:lpstr>
      <vt:lpstr>Objectives</vt:lpstr>
      <vt:lpstr>Bermudan Option</vt:lpstr>
      <vt:lpstr>Binomial Method</vt:lpstr>
      <vt:lpstr>Monte Carlo Approach</vt:lpstr>
      <vt:lpstr>Monte Carlo Approach</vt:lpstr>
      <vt:lpstr>Motivation RLNN</vt:lpstr>
      <vt:lpstr>Motivation RLNN</vt:lpstr>
      <vt:lpstr>RLNN Algorithm</vt:lpstr>
      <vt:lpstr>RLNN Algorithm</vt:lpstr>
      <vt:lpstr>Expected value</vt:lpstr>
      <vt:lpstr>Initial Results</vt:lpstr>
      <vt:lpstr>Initial Results</vt:lpstr>
      <vt:lpstr>Hyperparameter tuning</vt:lpstr>
      <vt:lpstr>Hyperparameter tuning</vt:lpstr>
      <vt:lpstr>Hyperparameter tuning</vt:lpstr>
      <vt:lpstr>Hyperparameter tuning</vt:lpstr>
      <vt:lpstr>Results: Vega</vt:lpstr>
      <vt:lpstr>Results: Vega</vt:lpstr>
      <vt:lpstr>Delta Hedging</vt:lpstr>
      <vt:lpstr>Results: Delta Hedging</vt:lpstr>
      <vt:lpstr>Extensions</vt:lpstr>
      <vt:lpstr>Appendix: Further extensions if time allows</vt:lpstr>
      <vt:lpstr>Appendix: Bounds Computation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Divyaben Hasmukhbhai Gajera</dc:creator>
  <cp:lastModifiedBy>Nitai Nijholt</cp:lastModifiedBy>
  <cp:revision>17</cp:revision>
  <dcterms:created xsi:type="dcterms:W3CDTF">2024-11-28T10:33:03Z</dcterms:created>
  <dcterms:modified xsi:type="dcterms:W3CDTF">2024-12-05T17:34:36Z</dcterms:modified>
</cp:coreProperties>
</file>