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40" autoAdjust="0"/>
  </p:normalViewPr>
  <p:slideViewPr>
    <p:cSldViewPr snapToGrid="0">
      <p:cViewPr>
        <p:scale>
          <a:sx n="75" d="100"/>
          <a:sy n="75" d="100"/>
        </p:scale>
        <p:origin x="-90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11732-FE9F-4F92-B09A-89FEBF710F3C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9FE0-3E8A-45D9-ADDD-9235C103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9FE0-3E8A-45D9-ADDD-9235C103DE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Used Logistic Regression because…</a:t>
            </a:r>
          </a:p>
          <a:p>
            <a:pPr>
              <a:buNone/>
            </a:pPr>
            <a:r>
              <a:rPr lang="en-US" dirty="0"/>
              <a:t>It predicts probabilities for classification tasks.</a:t>
            </a:r>
          </a:p>
          <a:p>
            <a:pPr>
              <a:buNone/>
            </a:pPr>
            <a:r>
              <a:rPr lang="en-US" dirty="0"/>
              <a:t>In this case, we are classifying stocks into categories like "Buy," "Hold," or "Sell," which fits a classification model.</a:t>
            </a:r>
          </a:p>
          <a:p>
            <a:r>
              <a:rPr lang="en-US" dirty="0"/>
              <a:t>Logistic regression is simple, interpretable, and works well when there is a clear relationship between input features (like price movement, volatility, volume) and the probability of an outcome.</a:t>
            </a:r>
          </a:p>
          <a:p>
            <a:endParaRPr lang="en-US" dirty="0"/>
          </a:p>
          <a:p>
            <a:r>
              <a:rPr lang="en-US" b="1" dirty="0"/>
              <a:t>F1 Score and Confusion Matrix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 The </a:t>
            </a:r>
            <a:r>
              <a:rPr lang="en-US" b="1" dirty="0"/>
              <a:t>confusion matrix</a:t>
            </a:r>
            <a:r>
              <a:rPr lang="en-US" dirty="0"/>
              <a:t> shows how often the model correctly or incorrectly classifies each category (e.g., how often it predicts "Buy" correctly vs. mistakenly predicting "Sell").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 The </a:t>
            </a:r>
            <a:r>
              <a:rPr lang="en-US" b="1" dirty="0"/>
              <a:t>F1 score</a:t>
            </a:r>
            <a:r>
              <a:rPr lang="en-US" dirty="0"/>
              <a:t> balances precision and recall, which is important because in financial decisions, both false positives (bad buys) and false negatives (missed opportunities) are costly.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 Together, they help evaluate model performance beyond just accuracy, giving a fuller picture of how reliable the predictions are.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9FE0-3E8A-45D9-ADDD-9235C103D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9FE0-3E8A-45D9-ADDD-9235C103D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hypothesis test</a:t>
            </a:r>
            <a:r>
              <a:rPr lang="en-US" dirty="0"/>
              <a:t> checks if today's trading volume is statistically different from the stock’s average volume.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t-statistic</a:t>
            </a:r>
            <a:r>
              <a:rPr lang="en-US" dirty="0"/>
              <a:t> measures how extreme today's volume is compared to the normal variation.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p-value</a:t>
            </a:r>
            <a:r>
              <a:rPr lang="en-US" dirty="0"/>
              <a:t> tells us how likely it is that such a difference happened by random chance.</a:t>
            </a:r>
          </a:p>
          <a:p>
            <a:r>
              <a:rPr lang="en-US" dirty="0"/>
              <a:t>If the p-value is very small (typically &lt; 0.05), we conclude that today's volume is </a:t>
            </a:r>
            <a:r>
              <a:rPr lang="en-US" b="1" dirty="0"/>
              <a:t>unusually high or low</a:t>
            </a:r>
            <a:r>
              <a:rPr lang="en-US" dirty="0"/>
              <a:t> and not just normal fluctuation.</a:t>
            </a:r>
          </a:p>
          <a:p>
            <a:endParaRPr lang="en-US" dirty="0"/>
          </a:p>
          <a:p>
            <a:r>
              <a:rPr lang="en-US" b="1" dirty="0"/>
              <a:t>No statistically significant difference</a:t>
            </a:r>
            <a:r>
              <a:rPr lang="en-US" dirty="0"/>
              <a:t> means </a:t>
            </a:r>
            <a:r>
              <a:rPr lang="en-US" b="1" dirty="0"/>
              <a:t>Today's trading volume is not unusual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09FE0-3E8A-45D9-ADDD-9235C103D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9439-9B14-61EA-44A4-033587C7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44908-2A9E-4E5B-D008-C510A3845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7AD4-9404-BFC3-9B7A-DF0CD4B6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5C03-11F3-2432-D0DC-5E749ECE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218F-B226-12E4-0303-77B48FB0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166C-7BCA-F8CA-47A4-07135ADF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2B66C-381C-B194-030C-3F506FB6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DD5E-13E5-54BF-D86C-FC84EF52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D358B-8ECC-4C61-11A7-490B8601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1D4B-B76C-3E6F-82CE-C9C8D8A4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C4DDA-03D7-DD3E-998A-386C5B8CA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71A6F-8C12-89BE-D6F9-8E6719BE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28DE-C8E9-7DF9-2855-3EF50B0A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510BD-B9EF-A623-D673-337C722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294-CAC6-25C7-1F7A-495DC383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E82-CC11-5B87-7D9E-872525A9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C6EF-4C9B-EABD-BD67-D65AC9FA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1892-8B05-17EE-52AE-27CCD760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8EE4-4E32-2919-27B5-B2D9FA85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84BC-1633-A54C-50FD-4B9F68D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5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202D-4C20-D82A-6E99-1DF65E6D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FF724-98B0-E6B6-F1A6-0C2ADBD19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82AC-5F1F-5F21-CF96-42A56706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2157-5D54-09A9-9597-BC01C70A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2113-C927-7A43-6A95-21430F45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73B7-D86E-F1BC-EDE0-5D5F2DA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F6F0-F811-00B1-74C3-12FEBD33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BCBA-89AA-8ED1-D70E-633374C3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33E0-72D2-A043-8B08-C3741EFE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D1226-1CCC-5D74-FB59-B606B1DE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E9551-4091-71F3-1914-A2BEAEF7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9551-C56D-6824-1C64-BD8D95BA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56AB9-5701-E88A-11BA-BFCBF05A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3AC6C-827F-A2B4-F3E2-9EBB21872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84E93-3AB4-E268-1DE6-AA4113044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83673-A25A-AB38-7231-236B5C125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FDF98-9257-257D-9B63-FCF0809A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49A1D-0557-7EFE-291C-75E2644E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40E47-1F68-57CE-5680-27930A7F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FA0A-C27E-327A-A8E3-DEAEF93D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ED722-EF0C-59C6-8CEA-69EAA2DC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6BD47-597C-7136-4121-5447C1AE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64123-DB6F-4B2C-0663-1A259321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31BB6-9192-F806-1C89-084F509F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7EC12-6D18-3D36-C160-CCA16916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774E7-7BA6-34A8-F3B1-AFF5D743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5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30A2-2448-8521-3567-E091C72B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EE8F-50A6-F6AA-89D3-5AA2C864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871EE-5466-AD5F-8C3F-C0A69FEE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1F50-31FE-F30C-91B1-66D7019C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A144-75FF-A6C0-D999-4A306DBE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D053-6AF7-05E1-43F1-474C7FB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1032-C1A3-8351-A3D3-50FA616F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9C4A0-1D0F-64D5-C46B-C2EF08B22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A865-548E-A305-4E89-F299D33EE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C7077-BC00-333A-77C5-DC624C5E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B57D7-2B64-29F0-43B5-6C6283A2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2CC3E-8D60-CE8E-BC1A-9547C45E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172B8-7EC7-E789-A013-72B09C60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942C4-DCE9-0AD7-D5FB-6751C3E2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DF0C-64AE-5804-166F-BAA366996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9B3B2-91AF-4198-B75F-3A627A93C506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0092-5511-ED92-8174-5A0F83934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3165-C498-994E-66FC-C1FA4ADEC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47FF9B-F1C8-4C30-AD55-AE0DF2E8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A9114-82C6-2EE3-373E-D76ECA16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72726"/>
            <a:ext cx="5486218" cy="2130558"/>
          </a:xfrm>
        </p:spPr>
        <p:txBody>
          <a:bodyPr anchor="b">
            <a:normAutofit fontScale="90000"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Analyzing S&amp;P 500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F8BA2-EBF8-3B99-BBF6-8B039A3F5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0066" y="4344673"/>
            <a:ext cx="4678086" cy="49656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Nitan Tantawichian</a:t>
            </a:r>
          </a:p>
        </p:txBody>
      </p:sp>
      <p:pic>
        <p:nvPicPr>
          <p:cNvPr id="52" name="Picture 51" descr="Digital numbers and graphs">
            <a:extLst>
              <a:ext uri="{FF2B5EF4-FFF2-40B4-BE49-F238E27FC236}">
                <a16:creationId xmlns:a16="http://schemas.microsoft.com/office/drawing/2014/main" id="{7E357BB5-3442-9A09-2FA1-21990D657A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1" r="24305" b="-1"/>
          <a:stretch/>
        </p:blipFill>
        <p:spPr>
          <a:xfrm>
            <a:off x="-7267" y="10"/>
            <a:ext cx="5656575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212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B21A0-49FE-8A70-B19B-4219C56C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655975"/>
            <a:ext cx="3201366" cy="109308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D009-363C-F9FA-E4DA-BEC16C8E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55975"/>
            <a:ext cx="6915019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Project Overview: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Analyze short-term performance of S&amp;P 500 stocks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Integrate Trading View, Yahoo Finance, and Wikipedia data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Research Questions: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Identify Buy, Sell, Hold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Evaluate sector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Highlight stocks with highest/lowest volatility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Detect stocks with unusual trading volume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Goal: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 investors recognize key patterns for smarter investment decisions</a:t>
            </a:r>
          </a:p>
        </p:txBody>
      </p:sp>
    </p:spTree>
    <p:extLst>
      <p:ext uri="{BB962C8B-B14F-4D97-AF65-F5344CB8AC3E}">
        <p14:creationId xmlns:p14="http://schemas.microsoft.com/office/powerpoint/2010/main" val="143454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E69F3-A711-714C-4657-B833B017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Data Dictionary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96DB52AF-7DCA-E271-ED17-F47343A36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403823"/>
              </p:ext>
            </p:extLst>
          </p:nvPr>
        </p:nvGraphicFramePr>
        <p:xfrm>
          <a:off x="1178442" y="1754365"/>
          <a:ext cx="9835116" cy="4754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3266">
                  <a:extLst>
                    <a:ext uri="{9D8B030D-6E8A-4147-A177-3AD203B41FA5}">
                      <a16:colId xmlns:a16="http://schemas.microsoft.com/office/drawing/2014/main" val="1389696979"/>
                    </a:ext>
                  </a:extLst>
                </a:gridCol>
                <a:gridCol w="1217129">
                  <a:extLst>
                    <a:ext uri="{9D8B030D-6E8A-4147-A177-3AD203B41FA5}">
                      <a16:colId xmlns:a16="http://schemas.microsoft.com/office/drawing/2014/main" val="1502797138"/>
                    </a:ext>
                  </a:extLst>
                </a:gridCol>
                <a:gridCol w="5534721">
                  <a:extLst>
                    <a:ext uri="{9D8B030D-6E8A-4147-A177-3AD203B41FA5}">
                      <a16:colId xmlns:a16="http://schemas.microsoft.com/office/drawing/2014/main" val="2875500991"/>
                    </a:ext>
                  </a:extLst>
                </a:gridCol>
              </a:tblGrid>
              <a:tr h="2674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Field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Type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Description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3618150372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Ticker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Text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Stock symbol used for merging and analysis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3320639954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Company Name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Text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Full name of the company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3147413960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Stock Price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Numeric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Latest available price from </a:t>
                      </a:r>
                      <a:r>
                        <a:rPr lang="en-US" sz="1000" kern="100" dirty="0" err="1">
                          <a:effectLst/>
                        </a:rPr>
                        <a:t>TradingView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2422728191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Price % Change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Text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Stock price percentage change (with +/- and % sign)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1517513492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Price % Change (Numeric)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Numeric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Cleaned stock price % change as float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1652949714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Date</a:t>
                      </a: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Date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>
                          <a:effectLst/>
                          <a:latin typeface="+mn-lt"/>
                        </a:rPr>
                        <a:t>Trading day date</a:t>
                      </a:r>
                      <a:endParaRPr lang="en-US" sz="1000" kern="100">
                        <a:effectLst/>
                        <a:latin typeface="+mn-lt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2366276847"/>
                  </a:ext>
                </a:extLst>
              </a:tr>
              <a:tr h="2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Cordia New" panose="020B0304020202020204" pitchFamily="34" charset="-34"/>
                        </a:rPr>
                        <a:t>30 Days Avg Volume</a:t>
                      </a:r>
                    </a:p>
                  </a:txBody>
                  <a:tcPr marL="2570" marR="2570" marT="2570" marB="257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</a:rPr>
                        <a:t>Numeric</a:t>
                      </a:r>
                      <a:endParaRPr lang="en-US" sz="1000"/>
                    </a:p>
                  </a:txBody>
                  <a:tcPr marL="24684" marR="24684" marT="12342" marB="12342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30 days average volume of each stock</a:t>
                      </a:r>
                    </a:p>
                  </a:txBody>
                  <a:tcPr marL="24684" marR="24684" marT="12342" marB="12342"/>
                </a:tc>
                <a:extLst>
                  <a:ext uri="{0D108BD9-81ED-4DB2-BD59-A6C34878D82A}">
                    <a16:rowId xmlns:a16="http://schemas.microsoft.com/office/drawing/2014/main" val="3767417047"/>
                  </a:ext>
                </a:extLst>
              </a:tr>
              <a:tr h="236207"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  <a:latin typeface="Aptos" panose="020B0004020202020204" pitchFamily="34" charset="0"/>
                        </a:rPr>
                        <a:t>Volume Spike Ratio</a:t>
                      </a:r>
                    </a:p>
                  </a:txBody>
                  <a:tcPr marL="2570" marR="2570" marT="2570" marB="2570"/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effectLst/>
                        </a:rPr>
                        <a:t>Numeric</a:t>
                      </a:r>
                      <a:endParaRPr lang="en-US" sz="1000"/>
                    </a:p>
                  </a:txBody>
                  <a:tcPr marL="24684" marR="24684" marT="12342" marB="1234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Volume spike ratio of each stock, used to determined unusual volume activity</a:t>
                      </a:r>
                    </a:p>
                  </a:txBody>
                  <a:tcPr marL="24684" marR="24684" marT="12342" marB="12342"/>
                </a:tc>
                <a:extLst>
                  <a:ext uri="{0D108BD9-81ED-4DB2-BD59-A6C34878D82A}">
                    <a16:rowId xmlns:a16="http://schemas.microsoft.com/office/drawing/2014/main" val="2237353750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Open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Numeric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Opening price on that day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1540733862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High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Numeric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Highest price on that day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3543172901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Low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Numeric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Lowest price on that day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1382594831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Close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Numeric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Closing price on that day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3154020976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Volume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Numeric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Latest stock volume (converted to number)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683288027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Company Sector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Text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Sector classification from Wikipedia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289825332"/>
                  </a:ext>
                </a:extLst>
              </a:tr>
              <a:tr h="26900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Cordia New" panose="020B0304020202020204" pitchFamily="34" charset="-34"/>
                        </a:rPr>
                        <a:t>Daily Movement</a:t>
                      </a: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Cordia New" panose="020B0304020202020204" pitchFamily="34" charset="-34"/>
                        </a:rPr>
                        <a:t>Numeric</a:t>
                      </a: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Cordia New" panose="020B0304020202020204" pitchFamily="34" charset="-34"/>
                        </a:rPr>
                        <a:t>Daily movement of each stock</a:t>
                      </a: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2108852539"/>
                  </a:ext>
                </a:extLst>
              </a:tr>
              <a:tr h="26900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Cordia New" panose="020B0304020202020204" pitchFamily="34" charset="-34"/>
                        </a:rPr>
                        <a:t>Daily Volatility</a:t>
                      </a: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Cordia New" panose="020B0304020202020204" pitchFamily="34" charset="-34"/>
                        </a:rPr>
                        <a:t>Numeric</a:t>
                      </a: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Cordia New" panose="020B0304020202020204" pitchFamily="34" charset="-34"/>
                        </a:rPr>
                        <a:t>Daily volatility of each stock</a:t>
                      </a: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325148701"/>
                  </a:ext>
                </a:extLst>
              </a:tr>
              <a:tr h="2674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Predicted Signal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Text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Classification of stock as Buy, Sell, or Hold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18513" marR="18513" marT="0" marB="0"/>
                </a:tc>
                <a:extLst>
                  <a:ext uri="{0D108BD9-81ED-4DB2-BD59-A6C34878D82A}">
                    <a16:rowId xmlns:a16="http://schemas.microsoft.com/office/drawing/2014/main" val="219795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57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E7273E-E5A3-4B1D-BE3E-56F045D92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B55E1-2919-AD41-E3B6-AFAF547D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554" y="427216"/>
            <a:ext cx="5827643" cy="1433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dirty="0"/>
              <a:t>Question 1: Which stocks are good buy/sell/hold based on short-term price behavior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A379C-016A-99DB-4C8E-BF33ABC82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48" y="775680"/>
            <a:ext cx="4535999" cy="1712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4766B-F2E0-B2E7-663F-8459D7DE4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47" y="2954470"/>
            <a:ext cx="4521798" cy="1096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38795-1E24-8B72-980A-D30BEA907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02" y="4530994"/>
            <a:ext cx="4522045" cy="172968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CFD695D-10BD-ED60-F435-1EDB70A5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554" y="2287865"/>
            <a:ext cx="5827644" cy="3526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Used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Logistic Regression to classify stocks into Buy, Sell, and Hold categories.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Simple, interpretable, and effective for multiclass classification problems.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Evaluated model performance using Confusion Matrix to observe misclassifications and F1 Score to balance precision and recall across classes.</a:t>
            </a:r>
          </a:p>
          <a:p>
            <a:pPr marL="74295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Selected to ensure fair measurement in a multi-class, potentially imbalanced setting like stock trading signals.</a:t>
            </a:r>
          </a:p>
        </p:txBody>
      </p:sp>
    </p:spTree>
    <p:extLst>
      <p:ext uri="{BB962C8B-B14F-4D97-AF65-F5344CB8AC3E}">
        <p14:creationId xmlns:p14="http://schemas.microsoft.com/office/powerpoint/2010/main" val="64086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79F49-76CE-B6E5-D738-AA1C400D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42" y="1946291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Question 2: Which industry sectors perform the best/worst in terms of avg return and price movement?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72958-3537-78FA-6CE9-E358CEAC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948" y="859842"/>
            <a:ext cx="2921946" cy="2503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B16501-32C8-8340-28D2-13D78D08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203" y="909011"/>
            <a:ext cx="3044519" cy="2454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CEB62-219B-211F-2792-31101DF06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399" y="3906608"/>
            <a:ext cx="3871069" cy="2100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AC848-4A18-BEC8-E66B-1E0F11DCF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767" y="3906608"/>
            <a:ext cx="3705390" cy="23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2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C2912-FDFD-FB51-7BF7-46974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10776538" cy="10562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Question 3: Which stocks exhibit the highest/lowest volatility based on daily price range?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0B11F-465B-3C2A-3FF8-FA4F475B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44" y="2217660"/>
            <a:ext cx="5539019" cy="3517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0E5F7-6872-C8A0-AE29-121B37869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660"/>
            <a:ext cx="5131087" cy="35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19EE3-1535-DD9E-3886-F85E885A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sz="2800" b="1" dirty="0"/>
              <a:t>Question 4: Which stocks have unusual trading volume activity today relative to their normal average volume?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644D-BE13-FD33-DB58-9B7C89AD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700" dirty="0"/>
              <a:t>Calculated volume spike ratio to measure today’s trading activity relative to each stock’s 30-day average</a:t>
            </a:r>
          </a:p>
          <a:p>
            <a:pPr>
              <a:buFontTx/>
              <a:buChar char="-"/>
            </a:pPr>
            <a:r>
              <a:rPr lang="en-US" sz="1700" dirty="0"/>
              <a:t>Classified stocks into high volume spike group and normal volume group</a:t>
            </a:r>
          </a:p>
          <a:p>
            <a:pPr>
              <a:buFontTx/>
              <a:buChar char="-"/>
            </a:pPr>
            <a:r>
              <a:rPr lang="en-US" sz="1700" dirty="0"/>
              <a:t>Use two sample t-test to compare price % changes between the two groups</a:t>
            </a:r>
          </a:p>
          <a:p>
            <a:pPr>
              <a:buFontTx/>
              <a:buChar char="-"/>
            </a:pPr>
            <a:r>
              <a:rPr lang="en-US" sz="1700" dirty="0"/>
              <a:t>The hypothesis test evaluated whether the difference in price movement was statistically significant</a:t>
            </a:r>
          </a:p>
          <a:p>
            <a:pPr>
              <a:buFontTx/>
              <a:buChar char="-"/>
            </a:pPr>
            <a:r>
              <a:rPr lang="en-US" sz="1700" dirty="0"/>
              <a:t>A boxplot and a top 10 table were used to display the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E65EC-AEC1-CEB0-B06C-EE0607E1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69" y="3796314"/>
            <a:ext cx="5101761" cy="267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406E6-F045-D89D-4075-DD4631055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925" y="383263"/>
            <a:ext cx="3958685" cy="31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7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EAD82-6C88-6504-B45B-C497216D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71FF-9D65-ACDA-7B49-3828D285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818707"/>
            <a:ext cx="3427283" cy="50963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Finished:</a:t>
            </a:r>
          </a:p>
          <a:p>
            <a:r>
              <a:rPr lang="en-US" sz="1800" dirty="0"/>
              <a:t>Answered all the research questions</a:t>
            </a:r>
          </a:p>
          <a:p>
            <a:r>
              <a:rPr lang="en-US" sz="1800" dirty="0"/>
              <a:t>Implement machine learning, hypothesis test, and visualizations</a:t>
            </a:r>
          </a:p>
          <a:p>
            <a:r>
              <a:rPr lang="en-US" sz="1800" dirty="0"/>
              <a:t>Scraped and cleaned all the data that is needed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To Be Done:</a:t>
            </a:r>
          </a:p>
          <a:p>
            <a:r>
              <a:rPr lang="en-US" sz="1800" dirty="0"/>
              <a:t>Organized the data frame and saved into csv file</a:t>
            </a:r>
          </a:p>
          <a:p>
            <a:r>
              <a:rPr lang="en-US" sz="1800" dirty="0"/>
              <a:t>Add more graphs for better visualizations</a:t>
            </a:r>
          </a:p>
          <a:p>
            <a:r>
              <a:rPr lang="en-US" sz="1800" dirty="0"/>
              <a:t>Applied machine learning into all 503 stocks</a:t>
            </a:r>
          </a:p>
          <a:p>
            <a:pPr marL="0"/>
            <a:endParaRPr lang="en-US" sz="17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D935A9-A4A1-3F01-8479-7F1FEFB81339}"/>
              </a:ext>
            </a:extLst>
          </p:cNvPr>
          <p:cNvSpPr txBox="1">
            <a:spLocks/>
          </p:cNvSpPr>
          <p:nvPr/>
        </p:nvSpPr>
        <p:spPr>
          <a:xfrm>
            <a:off x="8451605" y="1008235"/>
            <a:ext cx="3197701" cy="269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Challenges:</a:t>
            </a:r>
          </a:p>
          <a:p>
            <a:pPr marL="0"/>
            <a:r>
              <a:rPr lang="en-US" sz="1800" dirty="0"/>
              <a:t>Currently have two data frame, that is used to answer the questions and cannot combined them due to each data frame have its own purposed</a:t>
            </a:r>
          </a:p>
          <a:p>
            <a:pPr marL="0"/>
            <a:r>
              <a:rPr lang="en-US" sz="1800" dirty="0"/>
              <a:t>Data is quite unorganized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87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781</Words>
  <Application>Microsoft Office PowerPoint</Application>
  <PresentationFormat>Widescreen</PresentationFormat>
  <Paragraphs>115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Analyzing S&amp;P 500 Stocks</vt:lpstr>
      <vt:lpstr>Introduction</vt:lpstr>
      <vt:lpstr>Data Dictionary</vt:lpstr>
      <vt:lpstr>Question 1: Which stocks are good buy/sell/hold based on short-term price behavior</vt:lpstr>
      <vt:lpstr>Question 2: Which industry sectors perform the best/worst in terms of avg return and price movement?</vt:lpstr>
      <vt:lpstr>Question 3: Which stocks exhibit the highest/lowest volatility based on daily price range?</vt:lpstr>
      <vt:lpstr>Question 4: Which stocks have unusual trading volume activity today relative to their normal average volume?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Nitan Tantawichian</dc:creator>
  <cp:lastModifiedBy>Tantawichian, Nitan</cp:lastModifiedBy>
  <cp:revision>3</cp:revision>
  <dcterms:created xsi:type="dcterms:W3CDTF">2025-04-28T01:28:07Z</dcterms:created>
  <dcterms:modified xsi:type="dcterms:W3CDTF">2025-05-02T20:31:15Z</dcterms:modified>
</cp:coreProperties>
</file>