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9693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tanshu715/Helio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973021"/>
            <a:ext cx="7556421" cy="18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HELIOS: Cloud-Native Anomaly Detection &amp; Self-Healing Agent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3673019"/>
            <a:ext cx="7556421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comprehensive ML + Cloud Monitoring research implementation that transforms cloud infrastructure into an intelligent, self-aware system capable of detecting and responding to anomalies in real-time.</a:t>
            </a:r>
            <a:endParaRPr lang="en-US" sz="2400" dirty="0"/>
          </a:p>
        </p:txBody>
      </p:sp>
      <p:sp>
        <p:nvSpPr>
          <p:cNvPr id="5" name="Text 2"/>
          <p:cNvSpPr/>
          <p:nvPr/>
        </p:nvSpPr>
        <p:spPr>
          <a:xfrm>
            <a:off x="6280190" y="5622846"/>
            <a:ext cx="7556421" cy="13578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Made By: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Nitanshu Tak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400" b="1" dirty="0" err="1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SapID</a:t>
            </a:r>
            <a:r>
              <a:rPr lang="en-US" sz="2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: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500121943</a:t>
            </a:r>
          </a:p>
          <a:p>
            <a:pPr marL="0" indent="0" algn="l">
              <a:lnSpc>
                <a:spcPts val="2500"/>
              </a:lnSpc>
              <a:buNone/>
            </a:pPr>
            <a:r>
              <a:rPr lang="en-US" sz="2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Specialization: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CCVT Batch – 2</a:t>
            </a:r>
          </a:p>
          <a:p>
            <a:pPr>
              <a:lnSpc>
                <a:spcPts val="2500"/>
              </a:lnSpc>
            </a:pPr>
            <a:r>
              <a:rPr lang="en-US" sz="2400" b="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Submitted To:</a:t>
            </a: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Avita Katal Ma’am</a:t>
            </a:r>
          </a:p>
          <a:p>
            <a:pPr marL="0" indent="0" algn="l">
              <a:lnSpc>
                <a:spcPts val="2500"/>
              </a:lnSpc>
              <a:buNone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4C8E2-2DF4-1613-E8A3-4AA824471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923" y="7619915"/>
            <a:ext cx="1981477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F70D85E-6B5E-DAAD-6DCC-AF3A7395F1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360" y="1733550"/>
            <a:ext cx="476250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283" y="911557"/>
            <a:ext cx="3754517" cy="3282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32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Impact &amp; Conclusions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548283" y="1933473"/>
            <a:ext cx="2033096" cy="720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250"/>
              </a:lnSpc>
              <a:buNone/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Key Achievements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548283" y="2789872"/>
            <a:ext cx="6766917" cy="503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Helios successfully demonstrates the integration of AI/ML anomaly detection with AWS cloud capabilities, creating an end-to-end self-healing pipeline. The project validates the feasibility of autonomous cloud systems that can detect, alert, and potentially remediate issues without human intervention.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48283" y="4727437"/>
            <a:ext cx="7207262" cy="8785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Through comprehensive testing and real-world deployment, Helios proves that intelligent, automated systems can significantly enhance cloud resilience and security while operating cost-effectively within free-tier constraints.</a:t>
            </a:r>
            <a:endParaRPr lang="en-US" sz="2000" dirty="0"/>
          </a:p>
        </p:txBody>
      </p:sp>
      <p:pic>
        <p:nvPicPr>
          <p:cNvPr id="6" name="Image 0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104" y="6598325"/>
            <a:ext cx="3292417" cy="67222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1124999" y="3719394"/>
            <a:ext cx="1291947" cy="2625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050"/>
              </a:lnSpc>
              <a:buNone/>
            </a:pPr>
            <a:r>
              <a:rPr lang="en-US" sz="20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100%</a:t>
            </a:r>
            <a:endParaRPr lang="en-US" sz="205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3196" y="3062883"/>
            <a:ext cx="1575673" cy="157567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11114522" y="4769763"/>
            <a:ext cx="1313021" cy="1640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2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Reliability</a:t>
            </a:r>
            <a:endParaRPr lang="en-US" dirty="0"/>
          </a:p>
        </p:txBody>
      </p:sp>
      <p:sp>
        <p:nvSpPr>
          <p:cNvPr id="10" name="Text 6"/>
          <p:cNvSpPr/>
          <p:nvPr/>
        </p:nvSpPr>
        <p:spPr>
          <a:xfrm>
            <a:off x="8387513" y="4979789"/>
            <a:ext cx="6766917" cy="16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End-to-end pipeline validation</a:t>
            </a:r>
            <a:endParaRPr lang="en-US" sz="2000" dirty="0"/>
          </a:p>
        </p:txBody>
      </p:sp>
      <p:sp>
        <p:nvSpPr>
          <p:cNvPr id="14" name="Text 9"/>
          <p:cNvSpPr/>
          <p:nvPr/>
        </p:nvSpPr>
        <p:spPr>
          <a:xfrm>
            <a:off x="7450931" y="5275064"/>
            <a:ext cx="6766917" cy="1679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300"/>
              </a:lnSpc>
              <a:buNone/>
            </a:pPr>
            <a:endParaRPr lang="en-US" sz="8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A42FBD1-F2C8-7A7F-93C1-388E42E4C6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8923" y="7619915"/>
            <a:ext cx="1981477" cy="6096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48070" y="514350"/>
            <a:ext cx="4753689" cy="58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The Cloud Challenge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748070" y="1379220"/>
            <a:ext cx="7647861" cy="1391960"/>
          </a:xfrm>
          <a:prstGeom prst="roundRect">
            <a:avLst>
              <a:gd name="adj" fmla="val 5644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2618" y="1573768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CPU Spikes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942618" y="1978223"/>
            <a:ext cx="7258764" cy="598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Unexpected processing overloads that crash applications and degrade performance</a:t>
            </a:r>
            <a:endParaRPr lang="en-US" sz="1450" dirty="0"/>
          </a:p>
        </p:txBody>
      </p:sp>
      <p:sp>
        <p:nvSpPr>
          <p:cNvPr id="7" name="Shape 4"/>
          <p:cNvSpPr/>
          <p:nvPr/>
        </p:nvSpPr>
        <p:spPr>
          <a:xfrm>
            <a:off x="748070" y="2958108"/>
            <a:ext cx="7647861" cy="1092756"/>
          </a:xfrm>
          <a:prstGeom prst="roundRect">
            <a:avLst>
              <a:gd name="adj" fmla="val 7189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42618" y="3152656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Network Surges</a:t>
            </a:r>
            <a:endParaRPr lang="en-US" sz="1800" dirty="0"/>
          </a:p>
        </p:txBody>
      </p:sp>
      <p:sp>
        <p:nvSpPr>
          <p:cNvPr id="9" name="Text 6"/>
          <p:cNvSpPr/>
          <p:nvPr/>
        </p:nvSpPr>
        <p:spPr>
          <a:xfrm>
            <a:off x="942618" y="3557111"/>
            <a:ext cx="7258764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Traffic anomalies that overwhelm bandwidth and create bottlenecks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748070" y="4237792"/>
            <a:ext cx="7647861" cy="1092756"/>
          </a:xfrm>
          <a:prstGeom prst="roundRect">
            <a:avLst>
              <a:gd name="adj" fmla="val 7189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2618" y="4432340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Breaches</a:t>
            </a:r>
            <a:endParaRPr lang="en-US" sz="1800" dirty="0"/>
          </a:p>
        </p:txBody>
      </p:sp>
      <p:sp>
        <p:nvSpPr>
          <p:cNvPr id="12" name="Text 9"/>
          <p:cNvSpPr/>
          <p:nvPr/>
        </p:nvSpPr>
        <p:spPr>
          <a:xfrm>
            <a:off x="942618" y="4836795"/>
            <a:ext cx="7258764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Unauthorized access attempts and malicious content injections</a:t>
            </a:r>
            <a:endParaRPr lang="en-US" sz="1450" dirty="0"/>
          </a:p>
        </p:txBody>
      </p:sp>
      <p:sp>
        <p:nvSpPr>
          <p:cNvPr id="13" name="Shape 10"/>
          <p:cNvSpPr/>
          <p:nvPr/>
        </p:nvSpPr>
        <p:spPr>
          <a:xfrm>
            <a:off x="748070" y="5517475"/>
            <a:ext cx="7647861" cy="1092756"/>
          </a:xfrm>
          <a:prstGeom prst="roundRect">
            <a:avLst>
              <a:gd name="adj" fmla="val 7189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2618" y="5712023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Storage Overload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942618" y="6116479"/>
            <a:ext cx="7258764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Sudden storage consumption that leads to system failures</a:t>
            </a:r>
            <a:endParaRPr lang="en-US" sz="1450" dirty="0"/>
          </a:p>
        </p:txBody>
      </p:sp>
      <p:sp>
        <p:nvSpPr>
          <p:cNvPr id="16" name="Text 13"/>
          <p:cNvSpPr/>
          <p:nvPr/>
        </p:nvSpPr>
        <p:spPr>
          <a:xfrm>
            <a:off x="748070" y="6820614"/>
            <a:ext cx="7647861" cy="897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Traditional rule-based monitoring systems rely on static thresholds and fail to adapt to dynamic, evolving patterns. The result: costly downtime, security violations, and inefficient resource utilization.</a:t>
            </a:r>
            <a:endParaRPr lang="en-US" sz="14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BD4F428-84AF-E9F2-5FF2-201F3A87D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7160" y="0"/>
            <a:ext cx="5843239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29483"/>
            <a:ext cx="741616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Architecture Overview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646396"/>
            <a:ext cx="992267" cy="119074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84415" y="184475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Layer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1984415" y="2273975"/>
            <a:ext cx="1185219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Synthetic datasets created and ML models trained on Google Colab for comprehensive anomaly detection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2837140"/>
            <a:ext cx="992267" cy="119074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84415" y="303549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Storage Layer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1984415" y="3464719"/>
            <a:ext cx="1185219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S3 securely stores trained models (.pkl files) with versioning enabled for reliability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027884"/>
            <a:ext cx="992267" cy="119074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84415" y="4226243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Compute Layer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1984415" y="4655463"/>
            <a:ext cx="1185219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EC2 runs Flask-based anomaly detection API with real-time processing capabilities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5218628"/>
            <a:ext cx="992267" cy="119074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84415" y="5416987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Layer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1984415" y="5846207"/>
            <a:ext cx="1185219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IAM roles and Security Groups ensure restricted access and principle of least privilege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790" y="6409373"/>
            <a:ext cx="992267" cy="119074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984415" y="6607731"/>
            <a:ext cx="258484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Monitoring &amp; Alerting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1984415" y="7036951"/>
            <a:ext cx="1185219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CloudWatch provides real-time visualization while SNS delivers instant anomaly notifications</a:t>
            </a:r>
            <a:endParaRPr lang="en-US" sz="15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87AC5CC-AF70-3413-6647-09F43809AA4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48923" y="7631066"/>
            <a:ext cx="1981477" cy="6096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23117"/>
            <a:ext cx="876931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Five AI-Powered Anomaly Detectors</a:t>
            </a:r>
            <a:endParaRPr lang="en-US" sz="39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40029"/>
            <a:ext cx="496133" cy="496133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288417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CPU Usage Monitor</a:t>
            </a:r>
            <a:endParaRPr lang="en-US" sz="1950" dirty="0"/>
          </a:p>
        </p:txBody>
      </p:sp>
      <p:sp>
        <p:nvSpPr>
          <p:cNvPr id="5" name="Text 2"/>
          <p:cNvSpPr/>
          <p:nvPr/>
        </p:nvSpPr>
        <p:spPr>
          <a:xfrm>
            <a:off x="793790" y="3313390"/>
            <a:ext cx="4182189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Isolation Forest algorithm identifies anomalous CPU spikes outside normal operating levels (5-60% normal, 85-100% anomalous)</a:t>
            </a:r>
            <a:endParaRPr lang="en-US" sz="15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86" y="2140029"/>
            <a:ext cx="496133" cy="49613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23986" y="2884170"/>
            <a:ext cx="3042166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Network Traffic Analyzer</a:t>
            </a:r>
            <a:endParaRPr lang="en-US" sz="1950" dirty="0"/>
          </a:p>
        </p:txBody>
      </p:sp>
      <p:sp>
        <p:nvSpPr>
          <p:cNvPr id="8" name="Text 4"/>
          <p:cNvSpPr/>
          <p:nvPr/>
        </p:nvSpPr>
        <p:spPr>
          <a:xfrm>
            <a:off x="5223986" y="3313390"/>
            <a:ext cx="4182308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KMeans clustering distinguishes between normal request patterns (~100 req/sec) and traffic surges (~500 req/sec)</a:t>
            </a:r>
            <a:endParaRPr lang="en-US" sz="15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4302" y="2140029"/>
            <a:ext cx="496133" cy="49613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54302" y="2884170"/>
            <a:ext cx="291965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Login Anomaly Detector</a:t>
            </a:r>
            <a:endParaRPr lang="en-US" sz="1950" dirty="0"/>
          </a:p>
        </p:txBody>
      </p:sp>
      <p:sp>
        <p:nvSpPr>
          <p:cNvPr id="11" name="Text 6"/>
          <p:cNvSpPr/>
          <p:nvPr/>
        </p:nvSpPr>
        <p:spPr>
          <a:xfrm>
            <a:off x="9654302" y="3313390"/>
            <a:ext cx="4182308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Logistic Regression identifies suspicious login attempts based on failed attempts and timing patterns</a:t>
            </a:r>
            <a:endParaRPr lang="en-US" sz="15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4980384"/>
            <a:ext cx="496133" cy="49613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93790" y="5724525"/>
            <a:ext cx="2874050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Content Injection Guard</a:t>
            </a:r>
            <a:endParaRPr lang="en-US" sz="1950" dirty="0"/>
          </a:p>
        </p:txBody>
      </p:sp>
      <p:sp>
        <p:nvSpPr>
          <p:cNvPr id="14" name="Text 8"/>
          <p:cNvSpPr/>
          <p:nvPr/>
        </p:nvSpPr>
        <p:spPr>
          <a:xfrm>
            <a:off x="793790" y="6153745"/>
            <a:ext cx="4182189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TF-IDF with Logistic Regression detects malicious URLs and content injection attempts in real-time</a:t>
            </a:r>
            <a:endParaRPr lang="en-US" sz="15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3986" y="4980384"/>
            <a:ext cx="496133" cy="49613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223986" y="5724525"/>
            <a:ext cx="3216950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Storage Utilization Tracker</a:t>
            </a:r>
            <a:endParaRPr lang="en-US" sz="1950" dirty="0"/>
          </a:p>
        </p:txBody>
      </p:sp>
      <p:sp>
        <p:nvSpPr>
          <p:cNvPr id="17" name="Text 10"/>
          <p:cNvSpPr/>
          <p:nvPr/>
        </p:nvSpPr>
        <p:spPr>
          <a:xfrm>
            <a:off x="5223986" y="6153745"/>
            <a:ext cx="4182308" cy="95261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Isolation Forest monitors storage growth patterns, flagging sudden spikes (900-1000MB) vs normal usage (100-300MB)</a:t>
            </a:r>
            <a:endParaRPr lang="en-US" sz="15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37B5A71-56C9-3B11-FCD8-82427EB18F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48923" y="7619915"/>
            <a:ext cx="1981477" cy="609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9113" y="967383"/>
            <a:ext cx="5607368" cy="58816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7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Journey</a:t>
            </a:r>
            <a:endParaRPr lang="en-US" sz="3700" dirty="0"/>
          </a:p>
        </p:txBody>
      </p:sp>
      <p:sp>
        <p:nvSpPr>
          <p:cNvPr id="4" name="Shape 1"/>
          <p:cNvSpPr/>
          <p:nvPr/>
        </p:nvSpPr>
        <p:spPr>
          <a:xfrm>
            <a:off x="6450806" y="1837730"/>
            <a:ext cx="22860" cy="5424368"/>
          </a:xfrm>
          <a:prstGeom prst="roundRect">
            <a:avLst>
              <a:gd name="adj" fmla="val 345762"/>
            </a:avLst>
          </a:prstGeom>
          <a:solidFill>
            <a:srgbClr val="E2B5B5"/>
          </a:solidFill>
          <a:ln/>
        </p:spPr>
      </p:sp>
      <p:sp>
        <p:nvSpPr>
          <p:cNvPr id="5" name="Shape 2"/>
          <p:cNvSpPr/>
          <p:nvPr/>
        </p:nvSpPr>
        <p:spPr>
          <a:xfrm>
            <a:off x="6639639" y="2037993"/>
            <a:ext cx="564475" cy="22860"/>
          </a:xfrm>
          <a:prstGeom prst="roundRect">
            <a:avLst>
              <a:gd name="adj" fmla="val 345762"/>
            </a:avLst>
          </a:prstGeom>
          <a:solidFill>
            <a:srgbClr val="E2B5B5"/>
          </a:solidFill>
          <a:ln/>
        </p:spPr>
      </p:sp>
      <p:sp>
        <p:nvSpPr>
          <p:cNvPr id="6" name="Shape 3"/>
          <p:cNvSpPr/>
          <p:nvPr/>
        </p:nvSpPr>
        <p:spPr>
          <a:xfrm>
            <a:off x="6239113" y="1837730"/>
            <a:ext cx="423386" cy="423386"/>
          </a:xfrm>
          <a:prstGeom prst="roundRect">
            <a:avLst>
              <a:gd name="adj" fmla="val 18669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09717" y="1873032"/>
            <a:ext cx="282178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7391757" y="1902381"/>
            <a:ext cx="2710934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Phase 1: Model Training</a:t>
            </a:r>
            <a:endParaRPr lang="en-US" sz="1850" dirty="0"/>
          </a:p>
        </p:txBody>
      </p:sp>
      <p:sp>
        <p:nvSpPr>
          <p:cNvPr id="9" name="Text 6"/>
          <p:cNvSpPr/>
          <p:nvPr/>
        </p:nvSpPr>
        <p:spPr>
          <a:xfrm>
            <a:off x="7391757" y="2309336"/>
            <a:ext cx="6485930" cy="602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Five ML models trained on Google Colab using synthetic datasets, exported as serialized .pkl files for deployment</a:t>
            </a:r>
            <a:endParaRPr lang="en-US" sz="1450" dirty="0"/>
          </a:p>
        </p:txBody>
      </p:sp>
      <p:sp>
        <p:nvSpPr>
          <p:cNvPr id="10" name="Shape 7"/>
          <p:cNvSpPr/>
          <p:nvPr/>
        </p:nvSpPr>
        <p:spPr>
          <a:xfrm>
            <a:off x="6639639" y="3488174"/>
            <a:ext cx="564475" cy="22860"/>
          </a:xfrm>
          <a:prstGeom prst="roundRect">
            <a:avLst>
              <a:gd name="adj" fmla="val 345762"/>
            </a:avLst>
          </a:prstGeom>
          <a:solidFill>
            <a:srgbClr val="E2B5B5"/>
          </a:solidFill>
          <a:ln/>
        </p:spPr>
      </p:sp>
      <p:sp>
        <p:nvSpPr>
          <p:cNvPr id="11" name="Shape 8"/>
          <p:cNvSpPr/>
          <p:nvPr/>
        </p:nvSpPr>
        <p:spPr>
          <a:xfrm>
            <a:off x="6239113" y="3287911"/>
            <a:ext cx="423386" cy="423386"/>
          </a:xfrm>
          <a:prstGeom prst="roundRect">
            <a:avLst>
              <a:gd name="adj" fmla="val 18669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309717" y="3323213"/>
            <a:ext cx="282178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7391757" y="3352562"/>
            <a:ext cx="3046690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Phase 2: AWS Deployment</a:t>
            </a:r>
            <a:endParaRPr lang="en-US" sz="1850" dirty="0"/>
          </a:p>
        </p:txBody>
      </p:sp>
      <p:sp>
        <p:nvSpPr>
          <p:cNvPr id="14" name="Text 11"/>
          <p:cNvSpPr/>
          <p:nvPr/>
        </p:nvSpPr>
        <p:spPr>
          <a:xfrm>
            <a:off x="7391757" y="3759518"/>
            <a:ext cx="6485930" cy="602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Models uploaded to S3 bucket 'helios-nitanshu', Flask API deployed on EC2 instance 'helios-agent' with security configurations</a:t>
            </a:r>
            <a:endParaRPr lang="en-US" sz="1450" dirty="0"/>
          </a:p>
        </p:txBody>
      </p:sp>
      <p:sp>
        <p:nvSpPr>
          <p:cNvPr id="15" name="Shape 12"/>
          <p:cNvSpPr/>
          <p:nvPr/>
        </p:nvSpPr>
        <p:spPr>
          <a:xfrm>
            <a:off x="6639639" y="4938355"/>
            <a:ext cx="564475" cy="22860"/>
          </a:xfrm>
          <a:prstGeom prst="roundRect">
            <a:avLst>
              <a:gd name="adj" fmla="val 345762"/>
            </a:avLst>
          </a:prstGeom>
          <a:solidFill>
            <a:srgbClr val="E2B5B5"/>
          </a:solidFill>
          <a:ln/>
        </p:spPr>
      </p:sp>
      <p:sp>
        <p:nvSpPr>
          <p:cNvPr id="16" name="Shape 13"/>
          <p:cNvSpPr/>
          <p:nvPr/>
        </p:nvSpPr>
        <p:spPr>
          <a:xfrm>
            <a:off x="6239113" y="4738092"/>
            <a:ext cx="423386" cy="423386"/>
          </a:xfrm>
          <a:prstGeom prst="roundRect">
            <a:avLst>
              <a:gd name="adj" fmla="val 18669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309717" y="4773394"/>
            <a:ext cx="282178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5"/>
          <p:cNvSpPr/>
          <p:nvPr/>
        </p:nvSpPr>
        <p:spPr>
          <a:xfrm>
            <a:off x="7391757" y="4802743"/>
            <a:ext cx="3036213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Phase 3: Monitoring Setup</a:t>
            </a:r>
            <a:endParaRPr lang="en-US" sz="1850" dirty="0"/>
          </a:p>
        </p:txBody>
      </p:sp>
      <p:sp>
        <p:nvSpPr>
          <p:cNvPr id="19" name="Text 16"/>
          <p:cNvSpPr/>
          <p:nvPr/>
        </p:nvSpPr>
        <p:spPr>
          <a:xfrm>
            <a:off x="7391757" y="5209699"/>
            <a:ext cx="6485930" cy="602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CloudWatch dashboards created, SNS topic 'HeliosAlerts' configured for email notifications, alarms set for threshold violations</a:t>
            </a:r>
            <a:endParaRPr lang="en-US" sz="1450" dirty="0"/>
          </a:p>
        </p:txBody>
      </p:sp>
      <p:sp>
        <p:nvSpPr>
          <p:cNvPr id="20" name="Shape 17"/>
          <p:cNvSpPr/>
          <p:nvPr/>
        </p:nvSpPr>
        <p:spPr>
          <a:xfrm>
            <a:off x="6639639" y="6388537"/>
            <a:ext cx="564475" cy="22860"/>
          </a:xfrm>
          <a:prstGeom prst="roundRect">
            <a:avLst>
              <a:gd name="adj" fmla="val 345762"/>
            </a:avLst>
          </a:prstGeom>
          <a:solidFill>
            <a:srgbClr val="E2B5B5"/>
          </a:solidFill>
          <a:ln/>
        </p:spPr>
      </p:sp>
      <p:sp>
        <p:nvSpPr>
          <p:cNvPr id="21" name="Shape 18"/>
          <p:cNvSpPr/>
          <p:nvPr/>
        </p:nvSpPr>
        <p:spPr>
          <a:xfrm>
            <a:off x="6239113" y="6188273"/>
            <a:ext cx="423386" cy="423386"/>
          </a:xfrm>
          <a:prstGeom prst="roundRect">
            <a:avLst>
              <a:gd name="adj" fmla="val 18669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22" name="Text 19"/>
          <p:cNvSpPr/>
          <p:nvPr/>
        </p:nvSpPr>
        <p:spPr>
          <a:xfrm>
            <a:off x="6309717" y="6223575"/>
            <a:ext cx="282178" cy="352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200" dirty="0"/>
          </a:p>
        </p:txBody>
      </p:sp>
      <p:sp>
        <p:nvSpPr>
          <p:cNvPr id="23" name="Text 20"/>
          <p:cNvSpPr/>
          <p:nvPr/>
        </p:nvSpPr>
        <p:spPr>
          <a:xfrm>
            <a:off x="7391757" y="6252924"/>
            <a:ext cx="3289816" cy="2940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Phase 4: End-to-End Testing</a:t>
            </a:r>
            <a:endParaRPr lang="en-US" sz="1850" dirty="0"/>
          </a:p>
        </p:txBody>
      </p:sp>
      <p:sp>
        <p:nvSpPr>
          <p:cNvPr id="24" name="Text 21"/>
          <p:cNvSpPr/>
          <p:nvPr/>
        </p:nvSpPr>
        <p:spPr>
          <a:xfrm>
            <a:off x="7391757" y="6659880"/>
            <a:ext cx="6485930" cy="602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Complete pipeline validated: anomaly detection, real-time alerts, dashboard visualization, and email notifications working seamlessly</a:t>
            </a:r>
            <a:endParaRPr lang="en-US" sz="145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C6DEA9A8-7A69-549F-1BA4-818009D0F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923" y="7619915"/>
            <a:ext cx="1981477" cy="6096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8070" y="514350"/>
            <a:ext cx="6176010" cy="5843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00"/>
              </a:lnSpc>
              <a:buNone/>
            </a:pPr>
            <a:r>
              <a:rPr lang="en-US" sz="36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Real-World Testing Results</a:t>
            </a:r>
            <a:endParaRPr lang="en-US" sz="3650" dirty="0"/>
          </a:p>
        </p:txBody>
      </p:sp>
      <p:sp>
        <p:nvSpPr>
          <p:cNvPr id="3" name="Text 1"/>
          <p:cNvSpPr/>
          <p:nvPr/>
        </p:nvSpPr>
        <p:spPr>
          <a:xfrm>
            <a:off x="748070" y="1566148"/>
            <a:ext cx="2606635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Successful Validations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48070" y="2045375"/>
            <a:ext cx="7697986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Flask endpoints correctly identified anomalies across all five detection types</a:t>
            </a:r>
            <a:endParaRPr lang="en-US" sz="1450" dirty="0"/>
          </a:p>
        </p:txBody>
      </p:sp>
      <p:sp>
        <p:nvSpPr>
          <p:cNvPr id="5" name="Text 3"/>
          <p:cNvSpPr/>
          <p:nvPr/>
        </p:nvSpPr>
        <p:spPr>
          <a:xfrm>
            <a:off x="748070" y="2409944"/>
            <a:ext cx="7697986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CloudWatch alarms triggered automatically during CPU stress testing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748070" y="2774513"/>
            <a:ext cx="7697986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SNS delivered real-time email alerts to subscribed addresses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748070" y="3139083"/>
            <a:ext cx="7697986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displayed live metrics with accurate visualizations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748070" y="3503652"/>
            <a:ext cx="7697986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Complete system operated at zero cost under AWS Free Tier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748070" y="4013240"/>
            <a:ext cx="7697986" cy="1392912"/>
          </a:xfrm>
          <a:prstGeom prst="roundRect">
            <a:avLst>
              <a:gd name="adj" fmla="val 5640"/>
            </a:avLst>
          </a:prstGeom>
          <a:solidFill>
            <a:srgbClr val="FAB7B7"/>
          </a:solidFill>
          <a:ln/>
        </p:spPr>
      </p:sp>
      <p:pic>
        <p:nvPicPr>
          <p:cNvPr id="1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4998" y="4296608"/>
            <a:ext cx="233720" cy="186928"/>
          </a:xfrm>
          <a:prstGeom prst="rect">
            <a:avLst/>
          </a:prstGeom>
        </p:spPr>
      </p:pic>
      <p:sp>
        <p:nvSpPr>
          <p:cNvPr id="11" name="Text 8"/>
          <p:cNvSpPr/>
          <p:nvPr/>
        </p:nvSpPr>
        <p:spPr>
          <a:xfrm>
            <a:off x="1355646" y="4246840"/>
            <a:ext cx="6903482" cy="897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b="1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Postman Testing:</a:t>
            </a:r>
            <a:r>
              <a:rPr lang="en-US" sz="145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All API endpoints validated with both normal and anomalous data inputs, demonstrating 100% accuracy in anomaly classification</a:t>
            </a:r>
            <a:endParaRPr lang="en-US" sz="1450" dirty="0"/>
          </a:p>
        </p:txBody>
      </p:sp>
      <p:sp>
        <p:nvSpPr>
          <p:cNvPr id="12" name="Text 9"/>
          <p:cNvSpPr/>
          <p:nvPr/>
        </p:nvSpPr>
        <p:spPr>
          <a:xfrm>
            <a:off x="8909923" y="1683068"/>
            <a:ext cx="4979908" cy="617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4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4850" dirty="0"/>
          </a:p>
        </p:txBody>
      </p:sp>
      <p:sp>
        <p:nvSpPr>
          <p:cNvPr id="13" name="Text 10"/>
          <p:cNvSpPr/>
          <p:nvPr/>
        </p:nvSpPr>
        <p:spPr>
          <a:xfrm>
            <a:off x="10230803" y="2534007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ML Models</a:t>
            </a:r>
            <a:endParaRPr lang="en-US" sz="1800" dirty="0"/>
          </a:p>
        </p:txBody>
      </p:sp>
      <p:sp>
        <p:nvSpPr>
          <p:cNvPr id="14" name="Text 11"/>
          <p:cNvSpPr/>
          <p:nvPr/>
        </p:nvSpPr>
        <p:spPr>
          <a:xfrm>
            <a:off x="8909923" y="3013234"/>
            <a:ext cx="4979908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Successfully deployed and tested</a:t>
            </a:r>
            <a:endParaRPr lang="en-US" sz="1450" dirty="0"/>
          </a:p>
        </p:txBody>
      </p:sp>
      <p:sp>
        <p:nvSpPr>
          <p:cNvPr id="15" name="Text 12"/>
          <p:cNvSpPr/>
          <p:nvPr/>
        </p:nvSpPr>
        <p:spPr>
          <a:xfrm>
            <a:off x="8909923" y="3779877"/>
            <a:ext cx="4979908" cy="617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4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100%</a:t>
            </a:r>
            <a:endParaRPr lang="en-US" sz="4850" dirty="0"/>
          </a:p>
        </p:txBody>
      </p:sp>
      <p:sp>
        <p:nvSpPr>
          <p:cNvPr id="16" name="Text 13"/>
          <p:cNvSpPr/>
          <p:nvPr/>
        </p:nvSpPr>
        <p:spPr>
          <a:xfrm>
            <a:off x="10230803" y="4630817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Accuracy</a:t>
            </a:r>
            <a:endParaRPr lang="en-US" sz="1800" dirty="0"/>
          </a:p>
        </p:txBody>
      </p:sp>
      <p:sp>
        <p:nvSpPr>
          <p:cNvPr id="17" name="Text 14"/>
          <p:cNvSpPr/>
          <p:nvPr/>
        </p:nvSpPr>
        <p:spPr>
          <a:xfrm>
            <a:off x="8909923" y="5110043"/>
            <a:ext cx="4979908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Correct anomaly predictions</a:t>
            </a:r>
            <a:endParaRPr lang="en-US" sz="1450" dirty="0"/>
          </a:p>
        </p:txBody>
      </p:sp>
      <p:sp>
        <p:nvSpPr>
          <p:cNvPr id="18" name="Text 15"/>
          <p:cNvSpPr/>
          <p:nvPr/>
        </p:nvSpPr>
        <p:spPr>
          <a:xfrm>
            <a:off x="8909923" y="5876687"/>
            <a:ext cx="4979908" cy="617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850"/>
              </a:lnSpc>
              <a:buNone/>
            </a:pPr>
            <a:r>
              <a:rPr lang="en-US" sz="48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0</a:t>
            </a:r>
            <a:endParaRPr lang="en-US" sz="4850" dirty="0"/>
          </a:p>
        </p:txBody>
      </p:sp>
      <p:sp>
        <p:nvSpPr>
          <p:cNvPr id="19" name="Text 16"/>
          <p:cNvSpPr/>
          <p:nvPr/>
        </p:nvSpPr>
        <p:spPr>
          <a:xfrm>
            <a:off x="10230803" y="6727627"/>
            <a:ext cx="2338030" cy="2922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Cost</a:t>
            </a:r>
            <a:endParaRPr lang="en-US" sz="1800" dirty="0"/>
          </a:p>
        </p:txBody>
      </p:sp>
      <p:sp>
        <p:nvSpPr>
          <p:cNvPr id="20" name="Text 17"/>
          <p:cNvSpPr/>
          <p:nvPr/>
        </p:nvSpPr>
        <p:spPr>
          <a:xfrm>
            <a:off x="8909923" y="7206853"/>
            <a:ext cx="4979908" cy="2992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4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AWS Free Tier implementation</a:t>
            </a:r>
            <a:endParaRPr lang="en-US" sz="145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76D5C67-631A-30AC-97A2-17790A113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8923" y="7619915"/>
            <a:ext cx="1981477" cy="6096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2353" y="612934"/>
            <a:ext cx="6496883" cy="5722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500"/>
              </a:lnSpc>
              <a:buNone/>
            </a:pPr>
            <a:r>
              <a:rPr lang="en-US" sz="36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Technology Stack &amp; Services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732353" y="1551265"/>
            <a:ext cx="6491288" cy="1802130"/>
          </a:xfrm>
          <a:prstGeom prst="roundRect">
            <a:avLst>
              <a:gd name="adj" fmla="val 4267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22972" y="1741884"/>
            <a:ext cx="549235" cy="549235"/>
          </a:xfrm>
          <a:prstGeom prst="roundRect">
            <a:avLst>
              <a:gd name="adj" fmla="val 16646946"/>
            </a:avLst>
          </a:prstGeom>
          <a:solidFill>
            <a:srgbClr val="DD0F0F"/>
          </a:solidFill>
          <a:ln/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944" y="1862018"/>
            <a:ext cx="247174" cy="3089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22972" y="2474119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Google Colab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922972" y="2869882"/>
            <a:ext cx="6110049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ML model training environment with Python and scikit-learn libraries</a:t>
            </a:r>
            <a:endParaRPr lang="en-US" sz="1400" dirty="0"/>
          </a:p>
        </p:txBody>
      </p:sp>
      <p:sp>
        <p:nvSpPr>
          <p:cNvPr id="8" name="Shape 5"/>
          <p:cNvSpPr/>
          <p:nvPr/>
        </p:nvSpPr>
        <p:spPr>
          <a:xfrm>
            <a:off x="7406640" y="1551265"/>
            <a:ext cx="6491407" cy="1802130"/>
          </a:xfrm>
          <a:prstGeom prst="roundRect">
            <a:avLst>
              <a:gd name="adj" fmla="val 4267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7597259" y="1741884"/>
            <a:ext cx="549235" cy="549235"/>
          </a:xfrm>
          <a:prstGeom prst="roundRect">
            <a:avLst>
              <a:gd name="adj" fmla="val 16646946"/>
            </a:avLst>
          </a:prstGeom>
          <a:solidFill>
            <a:srgbClr val="DD0F0F"/>
          </a:solidFill>
          <a:ln/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230" y="1862018"/>
            <a:ext cx="247174" cy="30896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597259" y="2474119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S3</a:t>
            </a:r>
            <a:endParaRPr lang="en-US" sz="1800" dirty="0"/>
          </a:p>
        </p:txBody>
      </p:sp>
      <p:sp>
        <p:nvSpPr>
          <p:cNvPr id="12" name="Text 8"/>
          <p:cNvSpPr/>
          <p:nvPr/>
        </p:nvSpPr>
        <p:spPr>
          <a:xfrm>
            <a:off x="7597259" y="2869882"/>
            <a:ext cx="6110168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Secure model storage with versioning and controlled access policies</a:t>
            </a:r>
            <a:endParaRPr lang="en-US" sz="1400" dirty="0"/>
          </a:p>
        </p:txBody>
      </p:sp>
      <p:sp>
        <p:nvSpPr>
          <p:cNvPr id="13" name="Shape 9"/>
          <p:cNvSpPr/>
          <p:nvPr/>
        </p:nvSpPr>
        <p:spPr>
          <a:xfrm>
            <a:off x="732353" y="3536394"/>
            <a:ext cx="6491288" cy="1802130"/>
          </a:xfrm>
          <a:prstGeom prst="roundRect">
            <a:avLst>
              <a:gd name="adj" fmla="val 4267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922972" y="3727013"/>
            <a:ext cx="549235" cy="549235"/>
          </a:xfrm>
          <a:prstGeom prst="roundRect">
            <a:avLst>
              <a:gd name="adj" fmla="val 16646946"/>
            </a:avLst>
          </a:prstGeom>
          <a:solidFill>
            <a:srgbClr val="DD0F0F"/>
          </a:solidFill>
          <a:ln/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3944" y="3847148"/>
            <a:ext cx="247174" cy="308967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22972" y="4459248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EC2</a:t>
            </a:r>
            <a:endParaRPr lang="en-US" sz="1800" dirty="0"/>
          </a:p>
        </p:txBody>
      </p:sp>
      <p:sp>
        <p:nvSpPr>
          <p:cNvPr id="17" name="Text 12"/>
          <p:cNvSpPr/>
          <p:nvPr/>
        </p:nvSpPr>
        <p:spPr>
          <a:xfrm>
            <a:off x="922972" y="4855012"/>
            <a:ext cx="6110049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Flask API hosting with configured security groups and IAM integration</a:t>
            </a:r>
            <a:endParaRPr lang="en-US" sz="1400" dirty="0"/>
          </a:p>
        </p:txBody>
      </p:sp>
      <p:sp>
        <p:nvSpPr>
          <p:cNvPr id="18" name="Shape 13"/>
          <p:cNvSpPr/>
          <p:nvPr/>
        </p:nvSpPr>
        <p:spPr>
          <a:xfrm>
            <a:off x="7406640" y="3536394"/>
            <a:ext cx="6491407" cy="1802130"/>
          </a:xfrm>
          <a:prstGeom prst="roundRect">
            <a:avLst>
              <a:gd name="adj" fmla="val 4267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19" name="Shape 14"/>
          <p:cNvSpPr/>
          <p:nvPr/>
        </p:nvSpPr>
        <p:spPr>
          <a:xfrm>
            <a:off x="7597259" y="3727013"/>
            <a:ext cx="549235" cy="549235"/>
          </a:xfrm>
          <a:prstGeom prst="roundRect">
            <a:avLst>
              <a:gd name="adj" fmla="val 16646946"/>
            </a:avLst>
          </a:prstGeom>
          <a:solidFill>
            <a:srgbClr val="DD0F0F"/>
          </a:solidFill>
          <a:ln/>
        </p:spPr>
      </p:sp>
      <p:sp>
        <p:nvSpPr>
          <p:cNvPr id="20" name="Text 15"/>
          <p:cNvSpPr/>
          <p:nvPr/>
        </p:nvSpPr>
        <p:spPr>
          <a:xfrm>
            <a:off x="7597259" y="4459248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CloudWatch</a:t>
            </a:r>
            <a:endParaRPr lang="en-US" sz="1800" dirty="0"/>
          </a:p>
        </p:txBody>
      </p:sp>
      <p:sp>
        <p:nvSpPr>
          <p:cNvPr id="21" name="Text 16"/>
          <p:cNvSpPr/>
          <p:nvPr/>
        </p:nvSpPr>
        <p:spPr>
          <a:xfrm>
            <a:off x="7597259" y="4855012"/>
            <a:ext cx="6110168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monitoring dashboards and automated alarm systems</a:t>
            </a:r>
            <a:endParaRPr lang="en-US" sz="1400" dirty="0"/>
          </a:p>
        </p:txBody>
      </p:sp>
      <p:sp>
        <p:nvSpPr>
          <p:cNvPr id="22" name="Shape 17"/>
          <p:cNvSpPr/>
          <p:nvPr/>
        </p:nvSpPr>
        <p:spPr>
          <a:xfrm>
            <a:off x="732353" y="5521523"/>
            <a:ext cx="6491288" cy="2095024"/>
          </a:xfrm>
          <a:prstGeom prst="roundRect">
            <a:avLst>
              <a:gd name="adj" fmla="val 3671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23" name="Shape 18"/>
          <p:cNvSpPr/>
          <p:nvPr/>
        </p:nvSpPr>
        <p:spPr>
          <a:xfrm>
            <a:off x="922972" y="5712143"/>
            <a:ext cx="549235" cy="549235"/>
          </a:xfrm>
          <a:prstGeom prst="roundRect">
            <a:avLst>
              <a:gd name="adj" fmla="val 16646946"/>
            </a:avLst>
          </a:prstGeom>
          <a:solidFill>
            <a:srgbClr val="DD0F0F"/>
          </a:solidFill>
          <a:ln/>
        </p:spPr>
      </p:sp>
      <p:sp>
        <p:nvSpPr>
          <p:cNvPr id="24" name="Text 19"/>
          <p:cNvSpPr/>
          <p:nvPr/>
        </p:nvSpPr>
        <p:spPr>
          <a:xfrm>
            <a:off x="922972" y="6444377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SNS</a:t>
            </a:r>
            <a:endParaRPr lang="en-US" sz="1800" dirty="0"/>
          </a:p>
        </p:txBody>
      </p:sp>
      <p:sp>
        <p:nvSpPr>
          <p:cNvPr id="25" name="Text 20"/>
          <p:cNvSpPr/>
          <p:nvPr/>
        </p:nvSpPr>
        <p:spPr>
          <a:xfrm>
            <a:off x="922972" y="6840141"/>
            <a:ext cx="6110049" cy="2928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Instant email notifications for anomaly alerts and system events</a:t>
            </a:r>
            <a:endParaRPr lang="en-US" sz="1400" dirty="0"/>
          </a:p>
        </p:txBody>
      </p:sp>
      <p:sp>
        <p:nvSpPr>
          <p:cNvPr id="26" name="Shape 21"/>
          <p:cNvSpPr/>
          <p:nvPr/>
        </p:nvSpPr>
        <p:spPr>
          <a:xfrm>
            <a:off x="7406640" y="5521523"/>
            <a:ext cx="6491407" cy="2095024"/>
          </a:xfrm>
          <a:prstGeom prst="roundRect">
            <a:avLst>
              <a:gd name="adj" fmla="val 3671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27" name="Shape 22"/>
          <p:cNvSpPr/>
          <p:nvPr/>
        </p:nvSpPr>
        <p:spPr>
          <a:xfrm>
            <a:off x="7597259" y="5712143"/>
            <a:ext cx="549235" cy="549235"/>
          </a:xfrm>
          <a:prstGeom prst="roundRect">
            <a:avLst>
              <a:gd name="adj" fmla="val 16646946"/>
            </a:avLst>
          </a:prstGeom>
          <a:solidFill>
            <a:srgbClr val="DD0F0F"/>
          </a:solidFill>
          <a:ln/>
        </p:spPr>
      </p:sp>
      <p:pic>
        <p:nvPicPr>
          <p:cNvPr id="2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8230" y="5832277"/>
            <a:ext cx="247174" cy="308967"/>
          </a:xfrm>
          <a:prstGeom prst="rect">
            <a:avLst/>
          </a:prstGeom>
        </p:spPr>
      </p:pic>
      <p:sp>
        <p:nvSpPr>
          <p:cNvPr id="29" name="Text 23"/>
          <p:cNvSpPr/>
          <p:nvPr/>
        </p:nvSpPr>
        <p:spPr>
          <a:xfrm>
            <a:off x="7597259" y="6444377"/>
            <a:ext cx="2288619" cy="2859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Postman</a:t>
            </a:r>
            <a:endParaRPr lang="en-US" sz="1800" dirty="0"/>
          </a:p>
        </p:txBody>
      </p:sp>
      <p:sp>
        <p:nvSpPr>
          <p:cNvPr id="30" name="Text 24"/>
          <p:cNvSpPr/>
          <p:nvPr/>
        </p:nvSpPr>
        <p:spPr>
          <a:xfrm>
            <a:off x="7597259" y="6840141"/>
            <a:ext cx="6110168" cy="5857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endpoint testing and validation tool for comprehensive system verification</a:t>
            </a:r>
            <a:endParaRPr lang="en-US" sz="1400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68A1A94-A6EF-7166-E9EB-13C88C02DC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8923" y="7643812"/>
            <a:ext cx="1981477" cy="58578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2BD2465-F0F7-D62C-9D89-6B61101B2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8923" y="7743229"/>
            <a:ext cx="1981477" cy="48637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A2D13D4-038A-DF6F-DFB4-071F11C01C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29599"/>
          </a:xfrm>
          <a:prstGeom prst="rect">
            <a:avLst/>
          </a:prstGeom>
        </p:spPr>
      </p:pic>
      <p:sp>
        <p:nvSpPr>
          <p:cNvPr id="27" name="Text 0"/>
          <p:cNvSpPr/>
          <p:nvPr/>
        </p:nvSpPr>
        <p:spPr>
          <a:xfrm>
            <a:off x="793790" y="3086219"/>
            <a:ext cx="7395805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&amp; Scalability Features</a:t>
            </a:r>
            <a:endParaRPr lang="en-US" sz="3900" dirty="0"/>
          </a:p>
        </p:txBody>
      </p:sp>
      <p:sp>
        <p:nvSpPr>
          <p:cNvPr id="28" name="Shape 1"/>
          <p:cNvSpPr/>
          <p:nvPr/>
        </p:nvSpPr>
        <p:spPr>
          <a:xfrm>
            <a:off x="793790" y="4003953"/>
            <a:ext cx="4215289" cy="3620214"/>
          </a:xfrm>
          <a:prstGeom prst="roundRect">
            <a:avLst>
              <a:gd name="adj" fmla="val 3031"/>
            </a:avLst>
          </a:prstGeom>
          <a:solidFill>
            <a:srgbClr val="FFFFFF"/>
          </a:solidFill>
          <a:ln w="22860">
            <a:solidFill>
              <a:srgbClr val="E2B5B5"/>
            </a:solidFill>
            <a:prstDash val="solid"/>
          </a:ln>
        </p:spPr>
      </p:sp>
      <p:sp>
        <p:nvSpPr>
          <p:cNvPr id="29" name="Shape 2"/>
          <p:cNvSpPr/>
          <p:nvPr/>
        </p:nvSpPr>
        <p:spPr>
          <a:xfrm>
            <a:off x="770930" y="4003953"/>
            <a:ext cx="91440" cy="3620214"/>
          </a:xfrm>
          <a:prstGeom prst="roundRect">
            <a:avLst>
              <a:gd name="adj" fmla="val 91163"/>
            </a:avLst>
          </a:prstGeom>
          <a:solidFill>
            <a:srgbClr val="DD0F0F"/>
          </a:solidFill>
          <a:ln/>
        </p:spPr>
      </p:sp>
      <p:sp>
        <p:nvSpPr>
          <p:cNvPr id="30" name="Text 3"/>
          <p:cNvSpPr/>
          <p:nvPr/>
        </p:nvSpPr>
        <p:spPr>
          <a:xfrm>
            <a:off x="1083588" y="4225171"/>
            <a:ext cx="298037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Security Implementation</a:t>
            </a:r>
            <a:endParaRPr lang="en-US" sz="1950" dirty="0"/>
          </a:p>
        </p:txBody>
      </p:sp>
      <p:sp>
        <p:nvSpPr>
          <p:cNvPr id="31" name="Text 4"/>
          <p:cNvSpPr/>
          <p:nvPr/>
        </p:nvSpPr>
        <p:spPr>
          <a:xfrm>
            <a:off x="1083588" y="4654391"/>
            <a:ext cx="370427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IAM user with S3ReadOnlyAccess policy (principle of least privilege)</a:t>
            </a:r>
            <a:endParaRPr lang="en-US" sz="1550" dirty="0"/>
          </a:p>
        </p:txBody>
      </p:sp>
      <p:sp>
        <p:nvSpPr>
          <p:cNvPr id="32" name="Text 5"/>
          <p:cNvSpPr/>
          <p:nvPr/>
        </p:nvSpPr>
        <p:spPr>
          <a:xfrm>
            <a:off x="1083588" y="5358884"/>
            <a:ext cx="370427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EC2 Security Groups restricted to essential ports only</a:t>
            </a:r>
            <a:endParaRPr lang="en-US" sz="1550" dirty="0"/>
          </a:p>
        </p:txBody>
      </p:sp>
      <p:sp>
        <p:nvSpPr>
          <p:cNvPr id="33" name="Text 6"/>
          <p:cNvSpPr/>
          <p:nvPr/>
        </p:nvSpPr>
        <p:spPr>
          <a:xfrm>
            <a:off x="1083588" y="6063377"/>
            <a:ext cx="370427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S3 bucket access blocked from public internet</a:t>
            </a:r>
            <a:endParaRPr lang="en-US" sz="1550" dirty="0"/>
          </a:p>
        </p:txBody>
      </p:sp>
      <p:sp>
        <p:nvSpPr>
          <p:cNvPr id="34" name="Text 7"/>
          <p:cNvSpPr/>
          <p:nvPr/>
        </p:nvSpPr>
        <p:spPr>
          <a:xfrm>
            <a:off x="1083588" y="6767870"/>
            <a:ext cx="370427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HTTPS capability for secure data transmission</a:t>
            </a:r>
            <a:endParaRPr lang="en-US" sz="1550" dirty="0"/>
          </a:p>
        </p:txBody>
      </p:sp>
      <p:sp>
        <p:nvSpPr>
          <p:cNvPr id="35" name="Shape 8"/>
          <p:cNvSpPr/>
          <p:nvPr/>
        </p:nvSpPr>
        <p:spPr>
          <a:xfrm>
            <a:off x="5207437" y="4003953"/>
            <a:ext cx="4215408" cy="3620214"/>
          </a:xfrm>
          <a:prstGeom prst="roundRect">
            <a:avLst>
              <a:gd name="adj" fmla="val 3031"/>
            </a:avLst>
          </a:prstGeom>
          <a:solidFill>
            <a:srgbClr val="FFFFFF"/>
          </a:solidFill>
          <a:ln w="22860">
            <a:solidFill>
              <a:srgbClr val="E2B5B5"/>
            </a:solidFill>
            <a:prstDash val="solid"/>
          </a:ln>
        </p:spPr>
      </p:sp>
      <p:sp>
        <p:nvSpPr>
          <p:cNvPr id="36" name="Shape 9"/>
          <p:cNvSpPr/>
          <p:nvPr/>
        </p:nvSpPr>
        <p:spPr>
          <a:xfrm>
            <a:off x="5184577" y="4003953"/>
            <a:ext cx="91440" cy="3620214"/>
          </a:xfrm>
          <a:prstGeom prst="roundRect">
            <a:avLst>
              <a:gd name="adj" fmla="val 91163"/>
            </a:avLst>
          </a:prstGeom>
          <a:solidFill>
            <a:srgbClr val="DD0F0F"/>
          </a:solidFill>
          <a:ln/>
        </p:spPr>
      </p:sp>
      <p:sp>
        <p:nvSpPr>
          <p:cNvPr id="37" name="Text 10"/>
          <p:cNvSpPr/>
          <p:nvPr/>
        </p:nvSpPr>
        <p:spPr>
          <a:xfrm>
            <a:off x="5497235" y="4225171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Scalability Design</a:t>
            </a:r>
            <a:endParaRPr lang="en-US" sz="1950" dirty="0"/>
          </a:p>
        </p:txBody>
      </p:sp>
      <p:sp>
        <p:nvSpPr>
          <p:cNvPr id="38" name="Text 11"/>
          <p:cNvSpPr/>
          <p:nvPr/>
        </p:nvSpPr>
        <p:spPr>
          <a:xfrm>
            <a:off x="5497235" y="4654391"/>
            <a:ext cx="370439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Additional models easily deployable via S3 folder structure</a:t>
            </a:r>
            <a:endParaRPr lang="en-US" sz="1550" dirty="0"/>
          </a:p>
        </p:txBody>
      </p:sp>
      <p:sp>
        <p:nvSpPr>
          <p:cNvPr id="39" name="Text 12"/>
          <p:cNvSpPr/>
          <p:nvPr/>
        </p:nvSpPr>
        <p:spPr>
          <a:xfrm>
            <a:off x="5497235" y="5358884"/>
            <a:ext cx="370439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Multiple EC2 instances supported behind load balancer</a:t>
            </a:r>
            <a:endParaRPr lang="en-US" sz="1550" dirty="0"/>
          </a:p>
        </p:txBody>
      </p:sp>
      <p:sp>
        <p:nvSpPr>
          <p:cNvPr id="40" name="Text 13"/>
          <p:cNvSpPr/>
          <p:nvPr/>
        </p:nvSpPr>
        <p:spPr>
          <a:xfrm>
            <a:off x="5497235" y="6063377"/>
            <a:ext cx="370439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Docker containerization ready for ECS/EKS deployment</a:t>
            </a:r>
            <a:endParaRPr lang="en-US" sz="1550" dirty="0"/>
          </a:p>
        </p:txBody>
      </p:sp>
      <p:sp>
        <p:nvSpPr>
          <p:cNvPr id="41" name="Text 14"/>
          <p:cNvSpPr/>
          <p:nvPr/>
        </p:nvSpPr>
        <p:spPr>
          <a:xfrm>
            <a:off x="5497235" y="6767870"/>
            <a:ext cx="370439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Auto-scaling policies based on detected anomalies</a:t>
            </a:r>
            <a:endParaRPr lang="en-US" sz="1550" dirty="0"/>
          </a:p>
        </p:txBody>
      </p:sp>
      <p:sp>
        <p:nvSpPr>
          <p:cNvPr id="42" name="Shape 15"/>
          <p:cNvSpPr/>
          <p:nvPr/>
        </p:nvSpPr>
        <p:spPr>
          <a:xfrm>
            <a:off x="9621203" y="4003953"/>
            <a:ext cx="4215289" cy="3620214"/>
          </a:xfrm>
          <a:prstGeom prst="roundRect">
            <a:avLst>
              <a:gd name="adj" fmla="val 3031"/>
            </a:avLst>
          </a:prstGeom>
          <a:solidFill>
            <a:srgbClr val="FFFFFF"/>
          </a:solidFill>
          <a:ln w="22860">
            <a:solidFill>
              <a:srgbClr val="E2B5B5"/>
            </a:solidFill>
            <a:prstDash val="solid"/>
          </a:ln>
        </p:spPr>
      </p:sp>
      <p:sp>
        <p:nvSpPr>
          <p:cNvPr id="43" name="Shape 16"/>
          <p:cNvSpPr/>
          <p:nvPr/>
        </p:nvSpPr>
        <p:spPr>
          <a:xfrm>
            <a:off x="9598343" y="4003953"/>
            <a:ext cx="91440" cy="3620214"/>
          </a:xfrm>
          <a:prstGeom prst="roundRect">
            <a:avLst>
              <a:gd name="adj" fmla="val 91163"/>
            </a:avLst>
          </a:prstGeom>
          <a:solidFill>
            <a:srgbClr val="DD0F0F"/>
          </a:solidFill>
          <a:ln/>
        </p:spPr>
      </p:sp>
      <p:sp>
        <p:nvSpPr>
          <p:cNvPr id="44" name="Text 17"/>
          <p:cNvSpPr/>
          <p:nvPr/>
        </p:nvSpPr>
        <p:spPr>
          <a:xfrm>
            <a:off x="9911001" y="4225171"/>
            <a:ext cx="2906554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5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Automation Capabilities</a:t>
            </a:r>
            <a:endParaRPr lang="en-US" sz="1950" dirty="0"/>
          </a:p>
        </p:txBody>
      </p:sp>
      <p:sp>
        <p:nvSpPr>
          <p:cNvPr id="45" name="Text 18"/>
          <p:cNvSpPr/>
          <p:nvPr/>
        </p:nvSpPr>
        <p:spPr>
          <a:xfrm>
            <a:off x="9911001" y="4654391"/>
            <a:ext cx="370427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Models automatically pulled from S3 on agent launch</a:t>
            </a:r>
            <a:endParaRPr lang="en-US" sz="1550" dirty="0"/>
          </a:p>
        </p:txBody>
      </p:sp>
      <p:sp>
        <p:nvSpPr>
          <p:cNvPr id="46" name="Text 19"/>
          <p:cNvSpPr/>
          <p:nvPr/>
        </p:nvSpPr>
        <p:spPr>
          <a:xfrm>
            <a:off x="9911001" y="5358884"/>
            <a:ext cx="370427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CloudWatch alarms trigger SNS without human intervention</a:t>
            </a:r>
            <a:endParaRPr lang="en-US" sz="1550" dirty="0"/>
          </a:p>
        </p:txBody>
      </p:sp>
      <p:sp>
        <p:nvSpPr>
          <p:cNvPr id="47" name="Text 20"/>
          <p:cNvSpPr/>
          <p:nvPr/>
        </p:nvSpPr>
        <p:spPr>
          <a:xfrm>
            <a:off x="9911001" y="6063377"/>
            <a:ext cx="370427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Future scope: AWS Lambda integration for auto-healing</a:t>
            </a:r>
            <a:endParaRPr lang="en-US" sz="1550" dirty="0"/>
          </a:p>
        </p:txBody>
      </p:sp>
      <p:sp>
        <p:nvSpPr>
          <p:cNvPr id="48" name="Text 21"/>
          <p:cNvSpPr/>
          <p:nvPr/>
        </p:nvSpPr>
        <p:spPr>
          <a:xfrm>
            <a:off x="9911001" y="6767870"/>
            <a:ext cx="3704273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15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Multi-region deployment expansion potential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098" y="540306"/>
            <a:ext cx="10610493" cy="6134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00"/>
              </a:lnSpc>
              <a:buNone/>
            </a:pPr>
            <a:r>
              <a:rPr lang="en-US" sz="38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Future Enhancements &amp; Research Directions</a:t>
            </a:r>
            <a:endParaRPr lang="en-US" sz="3850" dirty="0"/>
          </a:p>
        </p:txBody>
      </p:sp>
      <p:sp>
        <p:nvSpPr>
          <p:cNvPr id="3" name="Shape 1"/>
          <p:cNvSpPr/>
          <p:nvPr/>
        </p:nvSpPr>
        <p:spPr>
          <a:xfrm>
            <a:off x="1079421" y="2036802"/>
            <a:ext cx="6137553" cy="196215"/>
          </a:xfrm>
          <a:prstGeom prst="roundRect">
            <a:avLst>
              <a:gd name="adj" fmla="val 42017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85098" y="1840528"/>
            <a:ext cx="588764" cy="588764"/>
          </a:xfrm>
          <a:prstGeom prst="roundRect">
            <a:avLst>
              <a:gd name="adj" fmla="val 77654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259" y="1950899"/>
            <a:ext cx="294323" cy="368022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981313" y="2625566"/>
            <a:ext cx="2960251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AWS Lambda Integration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981313" y="3050024"/>
            <a:ext cx="6039564" cy="628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 serverless auto-healing functions that automatically remediate detected anomalies without human intervention</a:t>
            </a:r>
            <a:endParaRPr lang="en-US" sz="1500" dirty="0"/>
          </a:p>
        </p:txBody>
      </p:sp>
      <p:sp>
        <p:nvSpPr>
          <p:cNvPr id="8" name="Shape 5"/>
          <p:cNvSpPr/>
          <p:nvPr/>
        </p:nvSpPr>
        <p:spPr>
          <a:xfrm>
            <a:off x="7707630" y="1742480"/>
            <a:ext cx="6137553" cy="196215"/>
          </a:xfrm>
          <a:prstGeom prst="roundRect">
            <a:avLst>
              <a:gd name="adj" fmla="val 42017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9" name="Shape 6"/>
          <p:cNvSpPr/>
          <p:nvPr/>
        </p:nvSpPr>
        <p:spPr>
          <a:xfrm>
            <a:off x="7413308" y="1546205"/>
            <a:ext cx="588764" cy="588764"/>
          </a:xfrm>
          <a:prstGeom prst="roundRect">
            <a:avLst>
              <a:gd name="adj" fmla="val 77654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0469" y="1656576"/>
            <a:ext cx="294323" cy="368022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09523" y="2331244"/>
            <a:ext cx="2834878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Intelligent Auto-Scaling</a:t>
            </a:r>
            <a:endParaRPr lang="en-US" sz="1900" dirty="0"/>
          </a:p>
        </p:txBody>
      </p:sp>
      <p:sp>
        <p:nvSpPr>
          <p:cNvPr id="12" name="Text 8"/>
          <p:cNvSpPr/>
          <p:nvPr/>
        </p:nvSpPr>
        <p:spPr>
          <a:xfrm>
            <a:off x="7609523" y="2755702"/>
            <a:ext cx="6039564" cy="628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 dynamic scaling policies that respond to anomaly patterns, optimizing resource allocation in real-time</a:t>
            </a:r>
            <a:endParaRPr lang="en-US" sz="1500" dirty="0"/>
          </a:p>
        </p:txBody>
      </p:sp>
      <p:sp>
        <p:nvSpPr>
          <p:cNvPr id="13" name="Shape 9"/>
          <p:cNvSpPr/>
          <p:nvPr/>
        </p:nvSpPr>
        <p:spPr>
          <a:xfrm>
            <a:off x="1079421" y="4561165"/>
            <a:ext cx="6137553" cy="196215"/>
          </a:xfrm>
          <a:prstGeom prst="roundRect">
            <a:avLst>
              <a:gd name="adj" fmla="val 42017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14" name="Shape 10"/>
          <p:cNvSpPr/>
          <p:nvPr/>
        </p:nvSpPr>
        <p:spPr>
          <a:xfrm>
            <a:off x="785098" y="4364891"/>
            <a:ext cx="588764" cy="588764"/>
          </a:xfrm>
          <a:prstGeom prst="roundRect">
            <a:avLst>
              <a:gd name="adj" fmla="val 77654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2259" y="4475262"/>
            <a:ext cx="294323" cy="368022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1313" y="5149929"/>
            <a:ext cx="3059549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Multi-Region Deployment</a:t>
            </a:r>
            <a:endParaRPr lang="en-US" sz="1900" dirty="0"/>
          </a:p>
        </p:txBody>
      </p:sp>
      <p:sp>
        <p:nvSpPr>
          <p:cNvPr id="17" name="Text 12"/>
          <p:cNvSpPr/>
          <p:nvPr/>
        </p:nvSpPr>
        <p:spPr>
          <a:xfrm>
            <a:off x="981313" y="5574387"/>
            <a:ext cx="6039564" cy="628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Expand system architecture across multiple AWS regions for enhanced reliability and global anomaly detection</a:t>
            </a:r>
            <a:endParaRPr lang="en-US" sz="1500" dirty="0"/>
          </a:p>
        </p:txBody>
      </p:sp>
      <p:sp>
        <p:nvSpPr>
          <p:cNvPr id="18" name="Shape 13"/>
          <p:cNvSpPr/>
          <p:nvPr/>
        </p:nvSpPr>
        <p:spPr>
          <a:xfrm>
            <a:off x="7707630" y="4266843"/>
            <a:ext cx="6137553" cy="196215"/>
          </a:xfrm>
          <a:prstGeom prst="roundRect">
            <a:avLst>
              <a:gd name="adj" fmla="val 42017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sp>
        <p:nvSpPr>
          <p:cNvPr id="19" name="Shape 14"/>
          <p:cNvSpPr/>
          <p:nvPr/>
        </p:nvSpPr>
        <p:spPr>
          <a:xfrm>
            <a:off x="7413308" y="4070568"/>
            <a:ext cx="588764" cy="588764"/>
          </a:xfrm>
          <a:prstGeom prst="roundRect">
            <a:avLst>
              <a:gd name="adj" fmla="val 77654"/>
            </a:avLst>
          </a:prstGeom>
          <a:solidFill>
            <a:srgbClr val="FCCFCF"/>
          </a:solidFill>
          <a:ln w="7620">
            <a:solidFill>
              <a:srgbClr val="E2B5B5"/>
            </a:solidFill>
            <a:prstDash val="solid"/>
          </a:ln>
        </p:spPr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60469" y="4180939"/>
            <a:ext cx="294323" cy="368022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609523" y="4855607"/>
            <a:ext cx="3366373" cy="3067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19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Real-World Dataset Training</a:t>
            </a:r>
            <a:endParaRPr lang="en-US" sz="1900" dirty="0"/>
          </a:p>
        </p:txBody>
      </p:sp>
      <p:sp>
        <p:nvSpPr>
          <p:cNvPr id="22" name="Text 16"/>
          <p:cNvSpPr/>
          <p:nvPr/>
        </p:nvSpPr>
        <p:spPr>
          <a:xfrm>
            <a:off x="7609523" y="5280065"/>
            <a:ext cx="6039564" cy="628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Transition from synthetic to production datasets for improved accuracy and real-world applicability</a:t>
            </a:r>
            <a:endParaRPr lang="en-US" sz="1500" dirty="0"/>
          </a:p>
        </p:txBody>
      </p:sp>
      <p:sp>
        <p:nvSpPr>
          <p:cNvPr id="23" name="Text 17"/>
          <p:cNvSpPr/>
          <p:nvPr/>
        </p:nvSpPr>
        <p:spPr>
          <a:xfrm>
            <a:off x="1079421" y="6840260"/>
            <a:ext cx="12765881" cy="6281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5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"This project will further be extended and detailed in my research paper on a similar topic, contributing to the advancement of AI-driven cloud infrastructure resilience."</a:t>
            </a:r>
            <a:endParaRPr lang="en-US" sz="1500" dirty="0"/>
          </a:p>
        </p:txBody>
      </p:sp>
      <p:sp>
        <p:nvSpPr>
          <p:cNvPr id="24" name="Shape 18"/>
          <p:cNvSpPr/>
          <p:nvPr/>
        </p:nvSpPr>
        <p:spPr>
          <a:xfrm>
            <a:off x="785098" y="6619518"/>
            <a:ext cx="22860" cy="1069658"/>
          </a:xfrm>
          <a:prstGeom prst="rect">
            <a:avLst/>
          </a:prstGeom>
          <a:solidFill>
            <a:srgbClr val="DD0F0F"/>
          </a:solidFill>
          <a:ln/>
        </p:spPr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008968-8EA3-AFFD-C66C-DD45C36E6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48923" y="7619915"/>
            <a:ext cx="1981477" cy="6096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860</Words>
  <Application>Microsoft Office PowerPoint</Application>
  <PresentationFormat>Custom</PresentationFormat>
  <Paragraphs>124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Nitanshu Tak</cp:lastModifiedBy>
  <cp:revision>3</cp:revision>
  <dcterms:created xsi:type="dcterms:W3CDTF">2025-09-26T10:17:16Z</dcterms:created>
  <dcterms:modified xsi:type="dcterms:W3CDTF">2025-09-26T10:39:18Z</dcterms:modified>
</cp:coreProperties>
</file>