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parascore.streamlit.app/" TargetMode="External"/><Relationship Id="rId2" Type="http://schemas.openxmlformats.org/officeDocument/2006/relationships/hyperlink" Target="https://www.linkedin.com/in/nitanshu-tak-89a1ba289/?originalSubdomain=i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github.com/Nitanshu715/Nitanshu715-TransparaScore-My-Hackathon-Explainable-Credit-Intelligence-Platfor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anshu715/Nitanshu715-TransparaScore-My-Hackathon-Explainable-Credit-Intelligence-Platform" TargetMode="External"/><Relationship Id="rId2" Type="http://schemas.openxmlformats.org/officeDocument/2006/relationships/hyperlink" Target="https://transparascore.streamlit.app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nitanshu-tak-89a1ba289/?originalSubdomain=i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3200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dirty="0" err="1">
                <a:solidFill>
                  <a:srgbClr val="F0F3F8"/>
                </a:solidFill>
              </a:rPr>
              <a:t>TransparaScore</a:t>
            </a:r>
            <a:endParaRPr sz="4000" b="1" dirty="0">
              <a:solidFill>
                <a:srgbClr val="F0F3F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0080" y="1033272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640080" y="1184148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Explainable Credit Intelligence Platform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080" y="1701963"/>
            <a:ext cx="2286000" cy="457200"/>
          </a:xfrm>
          <a:prstGeom prst="round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22959" y="1743259"/>
            <a:ext cx="20116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dirty="0" err="1">
                <a:solidFill>
                  <a:srgbClr val="080E20"/>
                </a:solidFill>
              </a:rPr>
              <a:t>CredTech</a:t>
            </a:r>
            <a:r>
              <a:rPr sz="1400" dirty="0">
                <a:solidFill>
                  <a:srgbClr val="080E20"/>
                </a:solidFill>
              </a:rPr>
              <a:t> Hackathon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2322724"/>
            <a:ext cx="544450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F0F3F8"/>
                </a:solidFill>
              </a:rPr>
              <a:t>By: </a:t>
            </a:r>
            <a:r>
              <a:rPr sz="2000" i="1" u="sng" dirty="0">
                <a:solidFill>
                  <a:srgbClr val="F0F3F8"/>
                </a:solidFill>
              </a:rPr>
              <a:t>Nitanshu Tak  </a:t>
            </a:r>
            <a:r>
              <a:rPr sz="2000" dirty="0">
                <a:solidFill>
                  <a:srgbClr val="F0F3F8"/>
                </a:solidFill>
              </a:rPr>
              <a:t>|  </a:t>
            </a:r>
            <a:r>
              <a:rPr sz="2000" dirty="0">
                <a:solidFill>
                  <a:srgbClr val="00B9FF"/>
                </a:solidFill>
                <a:hlinkClick r:id="rId2"/>
              </a:rPr>
              <a:t>LinkedIn</a:t>
            </a:r>
            <a:r>
              <a:rPr sz="2000" dirty="0">
                <a:solidFill>
                  <a:srgbClr val="F0F3F8"/>
                </a:solidFill>
              </a:rPr>
              <a:t>  |  </a:t>
            </a:r>
            <a:r>
              <a:rPr sz="2000" dirty="0">
                <a:solidFill>
                  <a:srgbClr val="00B9FF"/>
                </a:solidFill>
                <a:hlinkClick r:id="rId3"/>
              </a:rPr>
              <a:t>Live App</a:t>
            </a:r>
            <a:r>
              <a:rPr sz="2000" dirty="0">
                <a:solidFill>
                  <a:srgbClr val="F0F3F8"/>
                </a:solidFill>
              </a:rPr>
              <a:t>  |  </a:t>
            </a:r>
            <a:r>
              <a:rPr sz="2000" dirty="0">
                <a:solidFill>
                  <a:srgbClr val="00B9FF"/>
                </a:solidFill>
                <a:hlinkClick r:id="rId4"/>
              </a:rPr>
              <a:t>GitHub</a:t>
            </a:r>
          </a:p>
        </p:txBody>
      </p:sp>
      <p:pic>
        <p:nvPicPr>
          <p:cNvPr id="9" name="Picture 8" descr="localhost_8501_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9" y="2816278"/>
            <a:ext cx="5168418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Financial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Signals &amp; Rules (example)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Momentum: recent returns ↑ ⇒ positive points; sharp drawdowns ⇒ penalties.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Volatility: lower realized volatility ⇒ higher stability ⇒ positive points.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Liquidity: higher average volume ⇒ reliability ⇒ positive points.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Simple, transparent rules; weights documented in code.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Macro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Signals &amp; Rules (example)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Inflation: rising inflation ⇒ headwind ⇒ negative points.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GDP Growth: stronger growth ⇒ tailwind ⇒ positive points.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Unemployment: rising joblessness ⇒ risk ⇒ negative points.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Rates: rising long-term yields ⇒ financing cost ↑ ⇒ negative points.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Event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News-aware signals (rule-based NLP)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Positive: upgrade, profit beat, new order wins, approvals, partnerships.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Negative: fraud, downgrade, bankruptcy, default, litigation, layoffs.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Parse headlines from Reuters/GDELT; classify via keyword rules.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Transparent mapping from events → score deltas.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Composite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Weighted blend with explainability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 err="1"/>
              <a:t>FinalScore</a:t>
            </a:r>
            <a:r>
              <a:rPr sz="2400" dirty="0"/>
              <a:t> = w1*Financial + w2*Macro + w3*Events (weights documented).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Outputs factor contributions used in explainability view.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Enables drill-down for analysts: 'what moved the score and why'.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Explainability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Built-in, human-readable reasoning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Factor contribution bars + textual rationale.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Event snippets with direct links to sources.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Trend indicators (recent rise/fall, momentum changes).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All logic is auditable and reproducible.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Product UX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Analyst-friendly dashboard</a:t>
            </a:r>
          </a:p>
        </p:txBody>
      </p:sp>
      <p:pic>
        <p:nvPicPr>
          <p:cNvPr id="6" name="Picture 5" descr="localhost_8501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987516"/>
            <a:ext cx="6217920" cy="46203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11383" y="2880851"/>
            <a:ext cx="2743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Left: controls, symbol selection, refresh.</a:t>
            </a:r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Center: score </a:t>
            </a:r>
            <a:endParaRPr lang="en-IN" dirty="0"/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overview and trend </a:t>
            </a:r>
            <a:endParaRPr lang="en-IN" dirty="0"/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charts.</a:t>
            </a:r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Right: event feed with sentiment signals.</a:t>
            </a:r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Bottom: CSV export </a:t>
            </a:r>
            <a:endParaRPr lang="en-IN" dirty="0"/>
          </a:p>
          <a:p>
            <a:pPr>
              <a:defRPr sz="1600">
                <a:solidFill>
                  <a:srgbClr val="F0F3F8"/>
                </a:solidFill>
              </a:defRPr>
            </a:pPr>
            <a:r>
              <a:rPr dirty="0"/>
              <a:t>and data disclaimer.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Live Demo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How to present in 5–7 minutes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0F3F8"/>
                </a:solidFill>
              </a:defRPr>
            </a:pPr>
            <a:r>
              <a:rPr sz="2400" dirty="0"/>
              <a:t>1) Start with the problem and the goal of transparency.</a:t>
            </a:r>
          </a:p>
          <a:p>
            <a:pPr>
              <a:defRPr sz="2000">
                <a:solidFill>
                  <a:srgbClr val="F0F3F8"/>
                </a:solidFill>
              </a:defRPr>
            </a:pPr>
            <a:r>
              <a:rPr sz="2400" dirty="0"/>
              <a:t>2) Select a company → show score and factor breakdown.</a:t>
            </a:r>
          </a:p>
          <a:p>
            <a:pPr>
              <a:defRPr sz="2000">
                <a:solidFill>
                  <a:srgbClr val="F0F3F8"/>
                </a:solidFill>
              </a:defRPr>
            </a:pPr>
            <a:r>
              <a:rPr sz="2400" dirty="0"/>
              <a:t>3) Open news events → show how events move the score.</a:t>
            </a:r>
          </a:p>
          <a:p>
            <a:pPr>
              <a:defRPr sz="2000">
                <a:solidFill>
                  <a:srgbClr val="F0F3F8"/>
                </a:solidFill>
              </a:defRPr>
            </a:pPr>
            <a:r>
              <a:rPr sz="2400" dirty="0"/>
              <a:t>4) Show macro panel → explain macro tailwinds/headwinds.</a:t>
            </a:r>
          </a:p>
          <a:p>
            <a:pPr>
              <a:defRPr sz="2000">
                <a:solidFill>
                  <a:srgbClr val="F0F3F8"/>
                </a:solidFill>
              </a:defRPr>
            </a:pPr>
            <a:r>
              <a:rPr sz="2400" dirty="0"/>
              <a:t>5) Export CSV → highlight reproducibility + audit trail.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From sources to insights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Data Sources → Ingestion (HTTP) → Processing (Pandas).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Scoring Engine → Explainability → </a:t>
            </a:r>
            <a:r>
              <a:rPr sz="2400" dirty="0" err="1"/>
              <a:t>Streamlit</a:t>
            </a:r>
            <a:r>
              <a:rPr sz="2400" dirty="0"/>
              <a:t> UI.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Secrets managed via </a:t>
            </a:r>
            <a:r>
              <a:rPr sz="2400" dirty="0" err="1"/>
              <a:t>Streamlit</a:t>
            </a:r>
            <a:r>
              <a:rPr sz="2400" dirty="0"/>
              <a:t> Cloud (no keys in repo).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Deployed as a public app for judges to explore.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Deployment &amp; Ops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Streamlit Cloud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GitHub repo with clean code and placeholders for keys.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Secrets configured in </a:t>
            </a:r>
            <a:r>
              <a:rPr sz="2400" dirty="0" err="1"/>
              <a:t>Streamlit</a:t>
            </a:r>
            <a:r>
              <a:rPr sz="2400" dirty="0"/>
              <a:t> Cloud (</a:t>
            </a:r>
            <a:r>
              <a:rPr sz="2400" dirty="0" err="1"/>
              <a:t>st.secrets</a:t>
            </a:r>
            <a:r>
              <a:rPr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requirements.txt ensures reproducible builds.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Auto-redeploy on push; quick rollbacks if needed.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Security, Ethics &amp; Compliance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No personal data; only public financial/macroeconomic/news sources.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Clear disclaimer: demo/educational, not financial advice.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Respect robots.txt and API terms; no redistribution of raw content.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Explainable design reduces model risk and supports auditability.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Agenda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920240"/>
            <a:ext cx="8229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Problem &amp; Motivation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Solution Overview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Data Sources &amp; Pipeline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Scoring Engine &amp; Explainability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Product UX (Live Demo)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Architecture &amp; Deployment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Risks, Ethics &amp; Compliance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Roadmap &amp; 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Example Outputs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Illustrative visuals used in the dashboard</a:t>
            </a:r>
          </a:p>
        </p:txBody>
      </p:sp>
      <p:pic>
        <p:nvPicPr>
          <p:cNvPr id="6" name="Picture 5" descr="credit_score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011680"/>
            <a:ext cx="3840480" cy="2304288"/>
          </a:xfrm>
          <a:prstGeom prst="rect">
            <a:avLst/>
          </a:prstGeom>
        </p:spPr>
      </p:pic>
      <p:pic>
        <p:nvPicPr>
          <p:cNvPr id="7" name="Picture 6" descr="factor_contribu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42" y="3643244"/>
            <a:ext cx="4071538" cy="244292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Links &amp; Contact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44879" y="2546555"/>
            <a:ext cx="7061549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dirty="0">
                <a:solidFill>
                  <a:srgbClr val="F0F3F8"/>
                </a:solidFill>
              </a:rPr>
              <a:t>Live App: </a:t>
            </a:r>
            <a:r>
              <a:rPr sz="2800" dirty="0">
                <a:solidFill>
                  <a:srgbClr val="00B9FF"/>
                </a:solidFill>
                <a:hlinkClick r:id="rId2"/>
              </a:rPr>
              <a:t>https://transparascore.streamlit.app/</a:t>
            </a:r>
          </a:p>
          <a:p>
            <a:pPr algn="ctr"/>
            <a:r>
              <a:rPr sz="2800" dirty="0">
                <a:solidFill>
                  <a:srgbClr val="F0F3F8"/>
                </a:solidFill>
              </a:rPr>
              <a:t>GitHub Repo: </a:t>
            </a:r>
            <a:r>
              <a:rPr sz="2800" dirty="0" err="1">
                <a:solidFill>
                  <a:srgbClr val="00B9FF"/>
                </a:solidFill>
                <a:hlinkClick r:id="rId3"/>
              </a:rPr>
              <a:t>TransparaScore</a:t>
            </a:r>
            <a:r>
              <a:rPr sz="2800" dirty="0">
                <a:solidFill>
                  <a:srgbClr val="00B9FF"/>
                </a:solidFill>
                <a:hlinkClick r:id="rId3"/>
              </a:rPr>
              <a:t> on GitHub</a:t>
            </a:r>
          </a:p>
          <a:p>
            <a:pPr algn="ctr"/>
            <a:r>
              <a:rPr sz="2800" dirty="0">
                <a:solidFill>
                  <a:srgbClr val="F0F3F8"/>
                </a:solidFill>
              </a:rPr>
              <a:t>LinkedIn: </a:t>
            </a:r>
            <a:r>
              <a:rPr sz="2800" dirty="0" err="1">
                <a:solidFill>
                  <a:srgbClr val="00B9FF"/>
                </a:solidFill>
                <a:hlinkClick r:id="rId4"/>
              </a:rPr>
              <a:t>Nitasnshu</a:t>
            </a:r>
            <a:r>
              <a:rPr sz="2800" dirty="0">
                <a:solidFill>
                  <a:srgbClr val="00B9FF"/>
                </a:solidFill>
                <a:hlinkClick r:id="rId4"/>
              </a:rPr>
              <a:t> Tak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72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630068" y="1900923"/>
            <a:ext cx="238110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000" b="1" dirty="0">
                <a:solidFill>
                  <a:srgbClr val="F0F3F8"/>
                </a:solidFill>
              </a:rPr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0067" y="2655151"/>
            <a:ext cx="2381101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137243" y="4688021"/>
            <a:ext cx="12352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dirty="0">
                <a:solidFill>
                  <a:srgbClr val="8C96AA"/>
                </a:solidFill>
              </a:rPr>
              <a:t>Questions?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78" y="5214046"/>
            <a:ext cx="8229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rgbClr val="F0F3F8"/>
                </a:solidFill>
              </a:defRPr>
            </a:pPr>
            <a:r>
              <a:rPr sz="2400" dirty="0"/>
              <a:t>Contact: LinkedIn (clickable in Links slide).</a:t>
            </a:r>
          </a:p>
          <a:p>
            <a:pPr algn="ctr">
              <a:defRPr sz="2000">
                <a:solidFill>
                  <a:srgbClr val="F0F3F8"/>
                </a:solidFill>
              </a:defRPr>
            </a:pPr>
            <a:r>
              <a:rPr sz="2400" dirty="0"/>
              <a:t>Live demo available now.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The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Credit ratings are opaque, infrequent, and lag real-world events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Investors and regulators need timely, transparent credit intelligence.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Legacy ratings do not explain 'why' a score changes.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Unstructured signals (news, events) are often ignored or underutilized.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Requirement: A real-time, explainable, analyst-friendly platform.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Hackathon Brief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Build a Real-Time Explainable Credit Scorecard.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Ingest multi-source data: financial, macroeconomic, and unstructured (news/events).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Emphasize explainability: factor contributions, event reasoning, trend indicators.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Deliver: Dashboard, code repo, deployed app link, and demo video.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Solution: TransparaScore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Transparent, real-time credit intelligence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Multi-source data ingestion (Yahoo, FRED, World Bank, Reuters, GDELT).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Composite credit score built from Financial, Macro, and Event signals.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Explainability layer: factor breakdowns + news-driven rationale.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Interactive analyst dashboard with CSV export and refresh.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Why It Stands 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920240"/>
            <a:ext cx="822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Clarity over black-box models: rule-based, transparent scoring.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Event-aware scoring: integrates unstructured news signals.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Deployed &amp; demo-ready: judges can explore live now.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Extensible to interpretable ML (trees + SHAP) for future upgrades.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Data Sources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920240"/>
            <a:ext cx="822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📈 Financial: Yahoo Finance (prices, returns, volatility).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🌍 Macro: FRED &amp; World Bank (inflation, GDP, rates).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📰 Unstructured: Reuters RSS &amp; GDELT (events, sentiment proxies).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All sources are public/free; used for demo/educational purposes.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496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Data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640078" y="1920240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t>Sources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0717" y="1920240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rPr dirty="0"/>
              <a:t>Ingestion</a:t>
            </a:r>
          </a:p>
          <a:p>
            <a:r>
              <a:rPr dirty="0"/>
              <a:t>(HTTP/APIs)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92242" y="1920240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t>Processing</a:t>
            </a:r>
          </a:p>
          <a:p>
            <a:r>
              <a:t>(Pandas)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66160" y="3608930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t>Scoring Engine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0080" y="5297621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rPr dirty="0"/>
              <a:t>Explainability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566160" y="5297621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t>Dashboard</a:t>
            </a:r>
          </a:p>
          <a:p>
            <a:r>
              <a:t>(Streamlit)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92240" y="5297621"/>
            <a:ext cx="2011680" cy="914400"/>
          </a:xfrm>
          <a:prstGeom prst="roundRect">
            <a:avLst/>
          </a:prstGeom>
          <a:solidFill>
            <a:srgbClr val="141C30"/>
          </a:solidFill>
          <a:ln>
            <a:solidFill>
              <a:srgbClr val="00B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0F3F8"/>
                </a:solidFill>
              </a:defRPr>
            </a:pPr>
            <a:r>
              <a:t>Export/Share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32"/>
            <a:ext cx="9144000" cy="6858000"/>
          </a:xfrm>
          <a:prstGeom prst="rect">
            <a:avLst/>
          </a:prstGeom>
          <a:solidFill>
            <a:srgbClr val="080E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0F3F8"/>
                </a:solidFill>
              </a:rPr>
              <a:t>Scoring Engine: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1280160"/>
            <a:ext cx="1554480" cy="64008"/>
          </a:xfrm>
          <a:prstGeom prst="rect">
            <a:avLst/>
          </a:prstGeom>
          <a:solidFill>
            <a:srgbClr val="00B9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C96AA"/>
                </a:solidFill>
              </a:rPr>
              <a:t>Financial + Macro + Event signals → Composite Score (0–100)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80811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Financial Score: returns, volatility, drawdowns, liquidity.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Macro Score: inflation, GDP growth, unemployment, rates.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Event Score: news-driven positive/negative signals (keywords).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0F3F8"/>
                </a:solidFill>
              </a:defRPr>
            </a:pPr>
            <a:r>
              <a:rPr sz="2400" dirty="0"/>
              <a:t>Weighted blend → Final Credit Score with explainability.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935</Words>
  <Application>Microsoft Office PowerPoint</Application>
  <PresentationFormat>On-screen Show (4:3)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Nitanshu Tak</cp:lastModifiedBy>
  <cp:revision>2</cp:revision>
  <dcterms:created xsi:type="dcterms:W3CDTF">2013-01-27T09:14:16Z</dcterms:created>
  <dcterms:modified xsi:type="dcterms:W3CDTF">2025-08-21T16:50:20Z</dcterms:modified>
  <cp:category/>
</cp:coreProperties>
</file>