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5" r:id="rId23"/>
    <p:sldId id="282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ascore.streamlit.app/" TargetMode="External"/><Relationship Id="rId2" Type="http://schemas.openxmlformats.org/officeDocument/2006/relationships/hyperlink" Target="https://www.linkedin.com/in/nitanshu-tak-89a1ba289/?originalSubdomain=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github.com/Nitanshu715/Nitanshu715-TransparaScore-My-Hackathon-Explainable-Credit-Intelligence-Platfor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nshu715/Nitanshu715-TransparaScore-My-Hackathon-Explainable-Credit-Intelligence-Platform" TargetMode="External"/><Relationship Id="rId2" Type="http://schemas.openxmlformats.org/officeDocument/2006/relationships/hyperlink" Target="https://transparascore.streamlit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nitanshu-tak-89a1ba289/?originalSubdomain=i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496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320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dirty="0" err="1">
                <a:solidFill>
                  <a:srgbClr val="F0F3F8"/>
                </a:solidFill>
              </a:rPr>
              <a:t>TransparaScore</a:t>
            </a:r>
            <a:endParaRPr sz="4000" b="1" dirty="0">
              <a:solidFill>
                <a:srgbClr val="F0F3F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" y="1033272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1939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Explainable Credit Intelligence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" y="1701963"/>
            <a:ext cx="2286000" cy="457200"/>
          </a:xfrm>
          <a:prstGeom prst="round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14400" y="1772080"/>
            <a:ext cx="20116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dirty="0" err="1">
                <a:solidFill>
                  <a:srgbClr val="080E20"/>
                </a:solidFill>
              </a:rPr>
              <a:t>CredTech</a:t>
            </a:r>
            <a:r>
              <a:rPr sz="1400" dirty="0">
                <a:solidFill>
                  <a:srgbClr val="080E20"/>
                </a:solidFill>
              </a:rPr>
              <a:t> Hackathon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322724"/>
            <a:ext cx="54445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F0F3F8"/>
                </a:solidFill>
              </a:rPr>
              <a:t>By: </a:t>
            </a:r>
            <a:r>
              <a:rPr sz="2000" i="1" u="sng" dirty="0">
                <a:solidFill>
                  <a:srgbClr val="F0F3F8"/>
                </a:solidFill>
              </a:rPr>
              <a:t>Nitanshu Tak  </a:t>
            </a:r>
            <a:r>
              <a:rPr sz="2000" dirty="0">
                <a:solidFill>
                  <a:srgbClr val="F0F3F8"/>
                </a:solidFill>
              </a:rPr>
              <a:t>|  </a:t>
            </a:r>
            <a:r>
              <a:rPr sz="2000" dirty="0">
                <a:solidFill>
                  <a:srgbClr val="00B9FF"/>
                </a:solidFill>
                <a:hlinkClick r:id="rId2"/>
              </a:rPr>
              <a:t>LinkedIn</a:t>
            </a:r>
            <a:r>
              <a:rPr sz="2000" dirty="0">
                <a:solidFill>
                  <a:srgbClr val="F0F3F8"/>
                </a:solidFill>
              </a:rPr>
              <a:t>  |  </a:t>
            </a:r>
            <a:r>
              <a:rPr sz="2000" dirty="0">
                <a:solidFill>
                  <a:srgbClr val="00B9FF"/>
                </a:solidFill>
                <a:hlinkClick r:id="rId3"/>
              </a:rPr>
              <a:t>Live App</a:t>
            </a:r>
            <a:r>
              <a:rPr sz="2000" dirty="0">
                <a:solidFill>
                  <a:srgbClr val="F0F3F8"/>
                </a:solidFill>
                <a:hlinkClick r:id="rId3"/>
              </a:rPr>
              <a:t>  </a:t>
            </a:r>
            <a:r>
              <a:rPr sz="2000" dirty="0">
                <a:solidFill>
                  <a:srgbClr val="F0F3F8"/>
                </a:solidFill>
              </a:rPr>
              <a:t>|  </a:t>
            </a:r>
            <a:r>
              <a:rPr sz="2000" dirty="0">
                <a:solidFill>
                  <a:srgbClr val="00B9FF"/>
                </a:solidFill>
                <a:hlinkClick r:id="rId4"/>
              </a:rPr>
              <a:t>GitHub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3AAD3A-D8EC-895F-6703-7D36FE6E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03" y="2832607"/>
            <a:ext cx="7983794" cy="3773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Financial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Signals &amp; Rules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Momentum: recent returns ↑ ⇒ positive points; sharp drawdowns ⇒ penalties.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Volatility: lower realized volatility ⇒ higher stability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Liquidity: higher average volume ⇒ reliability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Simple, transparent rules; weights documented in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Macro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Signals &amp; Rules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Inflation: rising inflation ⇒ headwind ⇒ negative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GDP Growth: stronger growth ⇒ tailwind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Unemployment: rising joblessness ⇒ risk ⇒ negative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Rates: rising long-term yields ⇒ financing cost ↑ ⇒ negative points.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Event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News-aware signals (rule-based NLP)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Positive: upgrade, profit beat, new order wins, approvals, partnerships.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Negative: fraud, downgrade, bankruptcy, default, litigation, layoffs.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Parse headlines from Reuters/GDELT; classify via keyword rules.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Transparent mapping from events → score deltas.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Composite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Weighted blend with explainability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 err="1"/>
              <a:t>FinalScore</a:t>
            </a:r>
            <a:r>
              <a:rPr sz="2400" dirty="0"/>
              <a:t> = w1*Financial + w2*Macro + w3*Events (weights documented).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Outputs factor contributions used in explainability view.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Enables drill-down for analysts: 'what moved the score and why'.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Explainability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Built-in, human-readable reasoning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Factor contribution bars + textual rationale.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 snippets with direct links to 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Trend indicators (recent rise/fall, momentum changes).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All logic is auditable and reproducible.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Product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Analyst-friendly dashboard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1383" y="2880851"/>
            <a:ext cx="274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Left: controls</a:t>
            </a:r>
            <a:r>
              <a:rPr lang="en-IN" dirty="0"/>
              <a:t>, </a:t>
            </a:r>
            <a:r>
              <a:rPr dirty="0"/>
              <a:t>symbol</a:t>
            </a:r>
            <a:r>
              <a:rPr lang="en-IN" dirty="0"/>
              <a:t> </a:t>
            </a:r>
            <a:r>
              <a:rPr dirty="0"/>
              <a:t>selection,</a:t>
            </a:r>
            <a:r>
              <a:rPr lang="en-IN" dirty="0"/>
              <a:t> </a:t>
            </a:r>
            <a:r>
              <a:rPr dirty="0"/>
              <a:t>refresh.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Center: score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overview and trend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charts.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Right: event feed with sentiment signals.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Bottom: CSV export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and data disclaimer.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71099-9091-5B17-7442-7BB79C3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9" y="2011680"/>
            <a:ext cx="6440114" cy="37043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Live Demo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How to present in 5–7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1) Start with the problem and the goal of transparency.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2) Select a company → show score and factor breakdown.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3) Open news events → show how events move the score.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4) Show macro panel → explain macro tailwinds/headwinds.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5) Export CSV → highlight reproducibility + audit trail.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From sources to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Data Sources → Ingestion (HTTP) → Processing (Pandas).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Scoring Engine → Explainability → </a:t>
            </a:r>
            <a:r>
              <a:rPr sz="2400" dirty="0" err="1"/>
              <a:t>Streamlit</a:t>
            </a:r>
            <a:r>
              <a:rPr sz="2400" dirty="0"/>
              <a:t> UI.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Secrets managed via </a:t>
            </a:r>
            <a:r>
              <a:rPr sz="2400" dirty="0" err="1"/>
              <a:t>Streamlit</a:t>
            </a:r>
            <a:r>
              <a:rPr sz="2400" dirty="0"/>
              <a:t> Cloud (no keys in repo).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Deployed as a public app for judges to explore.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Deployment &amp; 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GitHub repo with clean code and placeholders for keys.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Secrets configured in </a:t>
            </a:r>
            <a:r>
              <a:rPr sz="2400" dirty="0" err="1"/>
              <a:t>Streamlit</a:t>
            </a:r>
            <a:r>
              <a:rPr sz="2400" dirty="0"/>
              <a:t> Cloud (</a:t>
            </a:r>
            <a:r>
              <a:rPr sz="2400" dirty="0" err="1"/>
              <a:t>st.secrets</a:t>
            </a:r>
            <a:r>
              <a:rPr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requirements.txt ensures reproducible builds.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Auto-redeploy on push; quick rollbacks if needed.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Security, Ethics &amp; Compliance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No personal data; only public financial/macroeconomic/news 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Clear disclaimer: demo/educational, not financial advice.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Respect robots.txt and API terms; no redistribution of raw content.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Explainable design reduces model risk and supports auditability.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Problem &amp; Motivation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Solution Overview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Data Sources &amp; Pipeline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Scoring Engine &amp; Explainability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Product UX (Live Demo)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Architecture &amp; Deployment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Risks, Ethics &amp; Compliance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Roadmap &amp;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689E-C12A-2A16-2A4D-F927D82D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C29B1-DCF0-4AE9-E47F-0CC883DB6CB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23BF-5B75-4B5E-FB43-2D2CA50C2086}"/>
              </a:ext>
            </a:extLst>
          </p:cNvPr>
          <p:cNvSpPr txBox="1"/>
          <p:nvPr/>
        </p:nvSpPr>
        <p:spPr>
          <a:xfrm>
            <a:off x="640080" y="457200"/>
            <a:ext cx="64574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Machine Learning Integration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B6BE6-689D-85B5-C1AE-45E0A6EA0900}"/>
              </a:ext>
            </a:extLst>
          </p:cNvPr>
          <p:cNvSpPr/>
          <p:nvPr/>
        </p:nvSpPr>
        <p:spPr>
          <a:xfrm>
            <a:off x="640080" y="1119367"/>
            <a:ext cx="4620178" cy="45719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FDE70-8E2F-0E77-5D99-E104BBAF9F6E}"/>
              </a:ext>
            </a:extLst>
          </p:cNvPr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14305-DBB1-ACBB-CC32-D14E70FB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550254"/>
            <a:ext cx="81445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ML-Powered Credit Scoring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Gradient Boosted Trees for modeling credit risk patterns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SHAP values used for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model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predictions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Feature Inputs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Financial ratios (Return %, Volatility, Drawdown)                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Macroeconomic indicators (Inflation, Interest rates, GDP)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Event-driven data (News sentiment, Policy shifts)           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1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DA175-DBAC-FEC1-CAEE-A2CADC02F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03587-68B5-CAE3-756D-81F76A1E8C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2932-604E-A27F-669C-D2ADE1EF1F01}"/>
              </a:ext>
            </a:extLst>
          </p:cNvPr>
          <p:cNvSpPr txBox="1"/>
          <p:nvPr/>
        </p:nvSpPr>
        <p:spPr>
          <a:xfrm>
            <a:off x="640080" y="457200"/>
            <a:ext cx="64574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Machine Learning Integration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8F2ED-3679-E074-D850-4DE1D1C94684}"/>
              </a:ext>
            </a:extLst>
          </p:cNvPr>
          <p:cNvSpPr/>
          <p:nvPr/>
        </p:nvSpPr>
        <p:spPr>
          <a:xfrm>
            <a:off x="640080" y="1119367"/>
            <a:ext cx="4620178" cy="45719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A8795-EB2A-B0D5-E971-535A2853529C}"/>
              </a:ext>
            </a:extLst>
          </p:cNvPr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73252B-8717-175D-EB4F-45146F75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2" y="2165807"/>
            <a:ext cx="818416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Explainability Layer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Transparent contribution of each feature to the final score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Enables business users to trust and validate predictions    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Future Enhancements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Ensemble methods for higher accuracy                                 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Real-time retraining pipeline with streaming data          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Example Outputs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Illustrative visuals used in the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677E2-D97E-827C-F6DA-DAE8995D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227"/>
            <a:ext cx="4886632" cy="160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6D757-34FC-6DD7-1CAB-A6B8FEBB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53" y="3532279"/>
            <a:ext cx="5227448" cy="1722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07E1C-8EAF-7920-05DA-F59F130E5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4298"/>
            <a:ext cx="4883856" cy="161741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B7EB-8BAC-54E4-F165-639B4A1D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A73A7-CABB-EAD2-48B4-344817CBD2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04161-B6A6-FECC-9ED5-DA1D7748FCBE}"/>
              </a:ext>
            </a:extLst>
          </p:cNvPr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Example Outputs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AC035-DE52-4824-248E-4DA8703818C9}"/>
              </a:ext>
            </a:extLst>
          </p:cNvPr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19D07-730A-6C67-325B-E19937550A35}"/>
              </a:ext>
            </a:extLst>
          </p:cNvPr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Illustrative visuals used in the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98591-EA5B-D05F-6931-D11F1252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5930"/>
            <a:ext cx="7315200" cy="30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Links &amp; Contact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44877" y="2546555"/>
            <a:ext cx="706154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dirty="0">
                <a:solidFill>
                  <a:srgbClr val="F0F3F8"/>
                </a:solidFill>
              </a:rPr>
              <a:t>Live App: </a:t>
            </a:r>
            <a:r>
              <a:rPr lang="en-IN" sz="2800" dirty="0">
                <a:solidFill>
                  <a:srgbClr val="00B9FF"/>
                </a:solidFill>
                <a:hlinkClick r:id="rId2"/>
              </a:rPr>
              <a:t>https://transparascore.streamlit.app/</a:t>
            </a:r>
            <a:endParaRPr lang="en-IN" sz="2800" dirty="0">
              <a:solidFill>
                <a:srgbClr val="00B9FF"/>
              </a:solidFill>
              <a:hlinkClick r:id="rId2"/>
            </a:endParaRPr>
          </a:p>
          <a:p>
            <a:pPr algn="ctr"/>
            <a:r>
              <a:rPr lang="en-IN" sz="2800" dirty="0">
                <a:solidFill>
                  <a:srgbClr val="F0F3F8"/>
                </a:solidFill>
              </a:rPr>
              <a:t>GitHub Repo: </a:t>
            </a:r>
            <a:r>
              <a:rPr lang="en-IN" sz="2800" dirty="0">
                <a:solidFill>
                  <a:srgbClr val="00B9FF"/>
                </a:solidFill>
                <a:hlinkClick r:id="rId3"/>
              </a:rPr>
              <a:t>TransparaScore on GitHub</a:t>
            </a:r>
          </a:p>
          <a:p>
            <a:pPr algn="ctr"/>
            <a:r>
              <a:rPr sz="2800" dirty="0">
                <a:solidFill>
                  <a:srgbClr val="F0F3F8"/>
                </a:solidFill>
              </a:rPr>
              <a:t>LinkedIn: </a:t>
            </a:r>
            <a:r>
              <a:rPr sz="2800" dirty="0" err="1">
                <a:solidFill>
                  <a:srgbClr val="00B9FF"/>
                </a:solidFill>
                <a:hlinkClick r:id="rId4"/>
              </a:rPr>
              <a:t>Nitasnshu</a:t>
            </a:r>
            <a:r>
              <a:rPr sz="2800" dirty="0">
                <a:solidFill>
                  <a:srgbClr val="00B9FF"/>
                </a:solidFill>
                <a:hlinkClick r:id="rId4"/>
              </a:rPr>
              <a:t> Tak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2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30068" y="1900923"/>
            <a:ext cx="23811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 dirty="0">
                <a:solidFill>
                  <a:srgbClr val="F0F3F8"/>
                </a:solidFill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0067" y="2655151"/>
            <a:ext cx="2381101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37243" y="4688021"/>
            <a:ext cx="123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dirty="0">
                <a:solidFill>
                  <a:srgbClr val="8C96AA"/>
                </a:solidFill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78" y="5214046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F0F3F8"/>
                </a:solidFill>
              </a:defRPr>
            </a:pPr>
            <a:r>
              <a:rPr sz="2400" dirty="0"/>
              <a:t>Contact: LinkedIn (clickable in Links slide).</a:t>
            </a:r>
          </a:p>
          <a:p>
            <a:pPr algn="ctr">
              <a:defRPr sz="2000">
                <a:solidFill>
                  <a:srgbClr val="F0F3F8"/>
                </a:solidFill>
              </a:defRPr>
            </a:pPr>
            <a:r>
              <a:rPr sz="2400" dirty="0"/>
              <a:t>Live demo available now.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The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Credit ratings are opaque, infrequent, and lag real-world events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Investors and regulators need timely, transparent credit intelligence.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Legacy ratings do not explain 'why' a score changes.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Unstructured signals (news, events) are often ignored or underutilized.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Requirement: A real-time, explainable, analyst-friendly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Hackathon Brief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Build a Real-Time Explainable Credit Scorecard.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Ingest multi-source data: financial, macroeconomic, and unstructured (news/events).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Emphasize explainability: factor contributions, event reasoning, trend indicators.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Deliver: Dashboard, code repo, deployed app link, and demo video.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Solution: TransparaScore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Transparent, real-time credit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Multi-source data ingestion (Yahoo, FRED, World Bank, Reuters, GDELT).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Composite credit score built from Financial, Macro, and Event signals.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Explainability layer: factor breakdowns + news-driven rationale.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Interactive analyst dashboard with CSV export and refresh.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Why It Stands 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Clarity over black-box models: rule-based, transparent scoring.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Event-aware scoring: integrates unstructured news signals.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Deployed &amp; demo-ready: judges can explore live now.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Extensible to interpretable ML (trees + SHAP) for future upgrades.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Data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📈 Financial: Yahoo Finance (prices, returns, volatility).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🌍 Macro: FRED &amp; World Bank (inflation, GDP, rates).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📰 Unstructured: Reuters RSS &amp; GDELT (events, sentiment proxies).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All sources are public/free; used for demo/educational purposes.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496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Data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640078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Sources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0717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rPr dirty="0"/>
              <a:t>Ingestion</a:t>
            </a:r>
          </a:p>
          <a:p>
            <a:r>
              <a:rPr dirty="0"/>
              <a:t>(HTTP/APIs)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92242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Processing</a:t>
            </a:r>
          </a:p>
          <a:p>
            <a:r>
              <a:t>(Pandas)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60" y="360893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Scoring Engine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rPr dirty="0"/>
              <a:t>Explainability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6616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Dashboard</a:t>
            </a:r>
          </a:p>
          <a:p>
            <a:r>
              <a:t>(Streamlit)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9224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Export/Share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2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Scoring Engine: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Financial + Macro + Event signals → Composite Score (0–100)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081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Financial Score: returns, volatility, drawdowns, liquidity.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Macro Score: inflation, GDP growth, unemployment, rates.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 Score: news-driven positive/negative signals (keywords).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Weighted blend → Final Credit Score with explainability.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1037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Nitanshu Tak</cp:lastModifiedBy>
  <cp:revision>5</cp:revision>
  <dcterms:created xsi:type="dcterms:W3CDTF">2013-01-27T09:14:16Z</dcterms:created>
  <dcterms:modified xsi:type="dcterms:W3CDTF">2025-08-27T13:35:26Z</dcterms:modified>
  <cp:category/>
</cp:coreProperties>
</file>