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5"/>
    <p:sldMasterId id="2147483730" r:id="rId6"/>
    <p:sldMasterId id="2147483800" r:id="rId7"/>
    <p:sldMasterId id="2147483656" r:id="rId8"/>
  </p:sldMasterIdLst>
  <p:notesMasterIdLst>
    <p:notesMasterId r:id="rId22"/>
  </p:notesMasterIdLst>
  <p:handoutMasterIdLst>
    <p:handoutMasterId r:id="rId23"/>
  </p:handoutMasterIdLst>
  <p:sldIdLst>
    <p:sldId id="359" r:id="rId9"/>
    <p:sldId id="365" r:id="rId10"/>
    <p:sldId id="395" r:id="rId11"/>
    <p:sldId id="396" r:id="rId12"/>
    <p:sldId id="398" r:id="rId13"/>
    <p:sldId id="397" r:id="rId14"/>
    <p:sldId id="406" r:id="rId15"/>
    <p:sldId id="399" r:id="rId16"/>
    <p:sldId id="401" r:id="rId17"/>
    <p:sldId id="402" r:id="rId18"/>
    <p:sldId id="407" r:id="rId19"/>
    <p:sldId id="400" r:id="rId20"/>
    <p:sldId id="408" r:id="rId21"/>
  </p:sldIdLst>
  <p:sldSz cx="9144000" cy="5143500" type="screen16x9"/>
  <p:notesSz cx="6670675" cy="9875838"/>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DE02"/>
    <a:srgbClr val="0A1A61"/>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8" autoAdjust="0"/>
    <p:restoredTop sz="85439" autoAdjust="0"/>
  </p:normalViewPr>
  <p:slideViewPr>
    <p:cSldViewPr snapToGrid="0">
      <p:cViewPr varScale="1">
        <p:scale>
          <a:sx n="85" d="100"/>
          <a:sy n="85" d="100"/>
        </p:scale>
        <p:origin x="472" y="56"/>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10/20/2022</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10/19/2022</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2</a:t>
            </a:fld>
            <a:endParaRPr lang="en-US"/>
          </a:p>
        </p:txBody>
      </p:sp>
    </p:spTree>
    <p:extLst>
      <p:ext uri="{BB962C8B-B14F-4D97-AF65-F5344CB8AC3E}">
        <p14:creationId xmlns:p14="http://schemas.microsoft.com/office/powerpoint/2010/main" val="2077912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3</a:t>
            </a:fld>
            <a:endParaRPr lang="en-US"/>
          </a:p>
        </p:txBody>
      </p:sp>
    </p:spTree>
    <p:extLst>
      <p:ext uri="{BB962C8B-B14F-4D97-AF65-F5344CB8AC3E}">
        <p14:creationId xmlns:p14="http://schemas.microsoft.com/office/powerpoint/2010/main" val="1665692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4</a:t>
            </a:fld>
            <a:endParaRPr lang="en-US"/>
          </a:p>
        </p:txBody>
      </p:sp>
    </p:spTree>
    <p:extLst>
      <p:ext uri="{BB962C8B-B14F-4D97-AF65-F5344CB8AC3E}">
        <p14:creationId xmlns:p14="http://schemas.microsoft.com/office/powerpoint/2010/main" val="161878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5</a:t>
            </a:fld>
            <a:endParaRPr lang="en-US"/>
          </a:p>
        </p:txBody>
      </p:sp>
    </p:spTree>
    <p:extLst>
      <p:ext uri="{BB962C8B-B14F-4D97-AF65-F5344CB8AC3E}">
        <p14:creationId xmlns:p14="http://schemas.microsoft.com/office/powerpoint/2010/main" val="2020945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6</a:t>
            </a:fld>
            <a:endParaRPr lang="en-US"/>
          </a:p>
        </p:txBody>
      </p:sp>
    </p:spTree>
    <p:extLst>
      <p:ext uri="{BB962C8B-B14F-4D97-AF65-F5344CB8AC3E}">
        <p14:creationId xmlns:p14="http://schemas.microsoft.com/office/powerpoint/2010/main" val="3404393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8</a:t>
            </a:fld>
            <a:endParaRPr lang="en-US"/>
          </a:p>
        </p:txBody>
      </p:sp>
    </p:spTree>
    <p:extLst>
      <p:ext uri="{BB962C8B-B14F-4D97-AF65-F5344CB8AC3E}">
        <p14:creationId xmlns:p14="http://schemas.microsoft.com/office/powerpoint/2010/main" val="1529796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9</a:t>
            </a:fld>
            <a:endParaRPr lang="en-US"/>
          </a:p>
        </p:txBody>
      </p:sp>
    </p:spTree>
    <p:extLst>
      <p:ext uri="{BB962C8B-B14F-4D97-AF65-F5344CB8AC3E}">
        <p14:creationId xmlns:p14="http://schemas.microsoft.com/office/powerpoint/2010/main" val="386249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10</a:t>
            </a:fld>
            <a:endParaRPr lang="en-US"/>
          </a:p>
        </p:txBody>
      </p:sp>
    </p:spTree>
    <p:extLst>
      <p:ext uri="{BB962C8B-B14F-4D97-AF65-F5344CB8AC3E}">
        <p14:creationId xmlns:p14="http://schemas.microsoft.com/office/powerpoint/2010/main" val="3707847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12</a:t>
            </a:fld>
            <a:endParaRPr lang="en-US"/>
          </a:p>
        </p:txBody>
      </p:sp>
    </p:spTree>
    <p:extLst>
      <p:ext uri="{BB962C8B-B14F-4D97-AF65-F5344CB8AC3E}">
        <p14:creationId xmlns:p14="http://schemas.microsoft.com/office/powerpoint/2010/main" val="39607828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image" Target="../media/image1.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4.xml"/><Relationship Id="rId7" Type="http://schemas.openxmlformats.org/officeDocument/2006/relationships/image" Target="../media/image1.jpe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3.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29" Type="http://schemas.openxmlformats.org/officeDocument/2006/relationships/image" Target="../media/image1.jpe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theme" Target="../theme/theme4.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57.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a:xfrm>
            <a:off x="238757" y="1081679"/>
            <a:ext cx="6822759" cy="504000"/>
          </a:xfrm>
        </p:spPr>
        <p:txBody>
          <a:bodyPr/>
          <a:lstStyle/>
          <a:p>
            <a:r>
              <a:rPr lang="en-GB" dirty="0">
                <a:solidFill>
                  <a:srgbClr val="0A1A61"/>
                </a:solidFill>
              </a:rPr>
              <a:t>Deep-Dive Into SQL – Session Two</a:t>
            </a:r>
          </a:p>
        </p:txBody>
      </p:sp>
      <p:pic>
        <p:nvPicPr>
          <p:cNvPr id="1026" name="Picture 2" descr="photo of outer space">
            <a:extLst>
              <a:ext uri="{FF2B5EF4-FFF2-40B4-BE49-F238E27FC236}">
                <a16:creationId xmlns:a16="http://schemas.microsoft.com/office/drawing/2014/main" id="{E8A109C8-0662-486D-8FFC-F5DBD5B39C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528" b="41523"/>
          <a:stretch/>
        </p:blipFill>
        <p:spPr bwMode="auto">
          <a:xfrm>
            <a:off x="238757" y="2941219"/>
            <a:ext cx="8689242" cy="2019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7BEC3908-E0C7-664F-96C5-43838EDA0F1C}"/>
              </a:ext>
            </a:extLst>
          </p:cNvPr>
          <p:cNvPicPr>
            <a:picLocks noChangeAspect="1"/>
          </p:cNvPicPr>
          <p:nvPr/>
        </p:nvPicPr>
        <p:blipFill>
          <a:blip r:embed="rId3"/>
          <a:stretch>
            <a:fillRect/>
          </a:stretch>
        </p:blipFill>
        <p:spPr>
          <a:xfrm>
            <a:off x="238757" y="2061749"/>
            <a:ext cx="1916795" cy="879470"/>
          </a:xfrm>
          <a:prstGeom prst="rect">
            <a:avLst/>
          </a:prstGeom>
        </p:spPr>
      </p:pic>
      <p:sp>
        <p:nvSpPr>
          <p:cNvPr id="17" name="TextBox 16">
            <a:extLst>
              <a:ext uri="{FF2B5EF4-FFF2-40B4-BE49-F238E27FC236}">
                <a16:creationId xmlns:a16="http://schemas.microsoft.com/office/drawing/2014/main" id="{C2604217-46D1-3D43-98FC-09529635764A}"/>
              </a:ext>
            </a:extLst>
          </p:cNvPr>
          <p:cNvSpPr txBox="1"/>
          <p:nvPr/>
        </p:nvSpPr>
        <p:spPr>
          <a:xfrm>
            <a:off x="1884476" y="2181813"/>
            <a:ext cx="2852825" cy="553998"/>
          </a:xfrm>
          <a:prstGeom prst="rect">
            <a:avLst/>
          </a:prstGeom>
          <a:noFill/>
        </p:spPr>
        <p:txBody>
          <a:bodyPr wrap="square" rtlCol="0">
            <a:spAutoFit/>
          </a:bodyPr>
          <a:lstStyle/>
          <a:p>
            <a:r>
              <a:rPr lang="en-US" sz="3000" dirty="0">
                <a:solidFill>
                  <a:srgbClr val="7CDE02"/>
                </a:solidFill>
                <a:latin typeface="Roboto" panose="02000000000000000000" pitchFamily="2" charset="0"/>
                <a:ea typeface="Roboto" panose="02000000000000000000" pitchFamily="2" charset="0"/>
              </a:rPr>
              <a:t>.education</a:t>
            </a: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Some useful functions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1800"/>
              </a:spcAft>
              <a:buChar char="•"/>
            </a:pPr>
            <a:r>
              <a:rPr lang="en-GB" sz="2000" dirty="0">
                <a:latin typeface="Arial"/>
                <a:cs typeface="Arial"/>
              </a:rPr>
              <a:t>Often, we want to extract more information than simply raw data even before moving onto analysis and modelling stages</a:t>
            </a:r>
          </a:p>
          <a:p>
            <a:pPr marL="342900" indent="-342900">
              <a:spcAft>
                <a:spcPts val="1800"/>
              </a:spcAft>
              <a:buChar char="•"/>
            </a:pPr>
            <a:r>
              <a:rPr lang="en-GB" sz="2000" dirty="0">
                <a:latin typeface="Arial"/>
                <a:cs typeface="Arial"/>
              </a:rPr>
              <a:t>Fortunately, SQL helps with this thanks to some useful functions:</a:t>
            </a:r>
          </a:p>
          <a:p>
            <a:pPr marL="800100" lvl="1" indent="-342900">
              <a:spcAft>
                <a:spcPts val="1800"/>
              </a:spcAft>
              <a:buChar char="•"/>
            </a:pPr>
            <a:r>
              <a:rPr lang="en-GB" sz="2000" dirty="0">
                <a:latin typeface="Arial"/>
                <a:cs typeface="Arial"/>
              </a:rPr>
              <a:t>COUNT(), AVG(), MIN(), MAX(), SUM()</a:t>
            </a:r>
          </a:p>
          <a:p>
            <a:pPr marL="342900" indent="-342900">
              <a:spcAft>
                <a:spcPts val="1800"/>
              </a:spcAft>
              <a:buChar char="•"/>
            </a:pPr>
            <a:r>
              <a:rPr lang="en-GB" sz="2000" dirty="0">
                <a:latin typeface="Arial"/>
                <a:cs typeface="Arial"/>
              </a:rPr>
              <a:t>These are directly applied onto the column of interest when specifying in the SELECT statement:</a:t>
            </a:r>
          </a:p>
          <a:p>
            <a:pPr marL="800100" lvl="1" indent="-342900">
              <a:spcAft>
                <a:spcPts val="1800"/>
              </a:spcAft>
              <a:buChar char="•"/>
            </a:pPr>
            <a:r>
              <a:rPr lang="en-GB" sz="2000" dirty="0">
                <a:latin typeface="Arial"/>
                <a:cs typeface="Arial"/>
              </a:rPr>
              <a:t>SELECT COUNT(</a:t>
            </a:r>
            <a:r>
              <a:rPr lang="en-GB" sz="2000" dirty="0" err="1">
                <a:latin typeface="Arial"/>
                <a:cs typeface="Arial"/>
              </a:rPr>
              <a:t>column_x</a:t>
            </a:r>
            <a:r>
              <a:rPr lang="en-GB" sz="2000" dirty="0">
                <a:latin typeface="Arial"/>
                <a:cs typeface="Arial"/>
              </a:rPr>
              <a:t>)  FROM …</a:t>
            </a:r>
          </a:p>
          <a:p>
            <a:pPr marL="800100" lvl="1" indent="-342900">
              <a:spcAft>
                <a:spcPts val="1800"/>
              </a:spcAft>
              <a:buChar char="•"/>
            </a:pPr>
            <a:r>
              <a:rPr lang="en-GB" sz="2000" dirty="0">
                <a:latin typeface="Arial"/>
                <a:cs typeface="Arial"/>
              </a:rPr>
              <a:t>SELECT SUM(</a:t>
            </a:r>
            <a:r>
              <a:rPr lang="en-GB" sz="2000" dirty="0" err="1">
                <a:cs typeface="Arial"/>
              </a:rPr>
              <a:t>column_y</a:t>
            </a:r>
            <a:r>
              <a:rPr lang="en-GB" sz="2000" dirty="0">
                <a:latin typeface="Arial"/>
                <a:cs typeface="Arial"/>
              </a:rPr>
              <a:t>) FROM …</a:t>
            </a:r>
          </a:p>
          <a:p>
            <a:pPr lvl="1">
              <a:spcAft>
                <a:spcPts val="1800"/>
              </a:spcAft>
            </a:pPr>
            <a:r>
              <a:rPr lang="en-GB" sz="2000" dirty="0">
                <a:latin typeface="Arial"/>
                <a:cs typeface="Arial"/>
              </a:rPr>
              <a:t>   </a:t>
            </a: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236007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a:xfrm>
            <a:off x="252841" y="1515600"/>
            <a:ext cx="8280000" cy="504000"/>
          </a:xfrm>
        </p:spPr>
        <p:txBody>
          <a:bodyPr vert="horz" anchor="t"/>
          <a:lstStyle/>
          <a:p>
            <a:r>
              <a:rPr lang="en-GB" sz="5400" dirty="0">
                <a:solidFill>
                  <a:srgbClr val="0A1A61"/>
                </a:solidFill>
                <a:latin typeface="Arial"/>
                <a:cs typeface="Arial"/>
              </a:rPr>
              <a:t>Class Exercise 2</a:t>
            </a:r>
            <a:endParaRPr lang="en-GB" sz="5400" dirty="0">
              <a:solidFill>
                <a:srgbClr val="0A1A61"/>
              </a:solidFill>
            </a:endParaRPr>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2"/>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1051538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Grouping and aggregating</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600"/>
              </a:spcAft>
              <a:buChar char="•"/>
            </a:pPr>
            <a:r>
              <a:rPr lang="en-GB" sz="2000" dirty="0">
                <a:latin typeface="Arial"/>
                <a:cs typeface="Arial"/>
              </a:rPr>
              <a:t>Often we don’t just care about data at row-by-row level, but instead we care about forming </a:t>
            </a:r>
            <a:r>
              <a:rPr lang="en-GB" sz="2000" b="1" dirty="0">
                <a:latin typeface="Arial"/>
                <a:cs typeface="Arial"/>
              </a:rPr>
              <a:t>groups </a:t>
            </a:r>
            <a:r>
              <a:rPr lang="en-GB" sz="2000" dirty="0">
                <a:latin typeface="Arial"/>
                <a:cs typeface="Arial"/>
              </a:rPr>
              <a:t>based on shared characteristics</a:t>
            </a:r>
          </a:p>
          <a:p>
            <a:pPr marL="800100" lvl="1" indent="-342900">
              <a:lnSpc>
                <a:spcPct val="150000"/>
              </a:lnSpc>
              <a:spcAft>
                <a:spcPts val="600"/>
              </a:spcAft>
              <a:buChar char="•"/>
            </a:pPr>
            <a:r>
              <a:rPr lang="en-GB" sz="2000" dirty="0">
                <a:latin typeface="Arial"/>
                <a:cs typeface="Arial"/>
              </a:rPr>
              <a:t>GROUP BY </a:t>
            </a:r>
            <a:r>
              <a:rPr lang="en-GB" sz="2000" dirty="0" err="1">
                <a:latin typeface="Arial"/>
                <a:cs typeface="Arial"/>
              </a:rPr>
              <a:t>column_a</a:t>
            </a:r>
            <a:r>
              <a:rPr lang="en-GB" sz="2000" dirty="0">
                <a:latin typeface="Arial"/>
                <a:cs typeface="Arial"/>
              </a:rPr>
              <a:t>, </a:t>
            </a:r>
            <a:r>
              <a:rPr lang="en-GB" sz="2000" dirty="0" err="1">
                <a:latin typeface="Arial"/>
                <a:cs typeface="Arial"/>
              </a:rPr>
              <a:t>column_b</a:t>
            </a:r>
            <a:r>
              <a:rPr lang="en-GB" sz="2000" dirty="0">
                <a:latin typeface="Arial"/>
                <a:cs typeface="Arial"/>
              </a:rPr>
              <a:t>, …</a:t>
            </a:r>
          </a:p>
          <a:p>
            <a:pPr marL="342900" indent="-342900">
              <a:spcAft>
                <a:spcPts val="600"/>
              </a:spcAft>
              <a:buChar char="•"/>
            </a:pPr>
            <a:r>
              <a:rPr lang="en-GB" sz="2000" dirty="0">
                <a:latin typeface="Arial"/>
                <a:cs typeface="Arial"/>
              </a:rPr>
              <a:t>Grouping can be powerful when we use it alongside the functions discussed previously to </a:t>
            </a:r>
            <a:r>
              <a:rPr lang="en-GB" sz="2000" b="1" dirty="0">
                <a:latin typeface="Arial"/>
                <a:cs typeface="Arial"/>
              </a:rPr>
              <a:t>aggregate </a:t>
            </a:r>
            <a:r>
              <a:rPr lang="en-GB" sz="2000" dirty="0">
                <a:latin typeface="Arial"/>
                <a:cs typeface="Arial"/>
              </a:rPr>
              <a:t>data by groups</a:t>
            </a:r>
          </a:p>
          <a:p>
            <a:pPr marL="342900" indent="-342900">
              <a:lnSpc>
                <a:spcPct val="150000"/>
              </a:lnSpc>
              <a:spcAft>
                <a:spcPts val="600"/>
              </a:spcAft>
              <a:buChar char="•"/>
            </a:pPr>
            <a:r>
              <a:rPr lang="en-GB" sz="2000" dirty="0">
                <a:latin typeface="Arial"/>
                <a:cs typeface="Arial"/>
              </a:rPr>
              <a:t>This could involve finding:</a:t>
            </a:r>
          </a:p>
          <a:p>
            <a:pPr marL="800100" lvl="1" indent="-342900">
              <a:spcAft>
                <a:spcPts val="600"/>
              </a:spcAft>
              <a:buChar char="•"/>
            </a:pPr>
            <a:r>
              <a:rPr lang="en-GB" sz="2000" dirty="0">
                <a:latin typeface="Arial"/>
                <a:cs typeface="Arial"/>
              </a:rPr>
              <a:t>The average sale in each store </a:t>
            </a:r>
          </a:p>
          <a:p>
            <a:pPr marL="800100" lvl="1" indent="-342900">
              <a:spcAft>
                <a:spcPts val="600"/>
              </a:spcAft>
              <a:buChar char="•"/>
            </a:pPr>
            <a:r>
              <a:rPr lang="en-GB" sz="2000" dirty="0">
                <a:latin typeface="Arial"/>
                <a:cs typeface="Arial"/>
              </a:rPr>
              <a:t>The maximum energy dissipated in a reaction by molecule</a:t>
            </a:r>
          </a:p>
          <a:p>
            <a:pPr marL="800100" lvl="1" indent="-342900">
              <a:spcAft>
                <a:spcPts val="600"/>
              </a:spcAft>
              <a:buChar char="•"/>
            </a:pPr>
            <a:r>
              <a:rPr lang="en-GB" sz="2000" dirty="0">
                <a:latin typeface="Arial"/>
                <a:cs typeface="Arial"/>
              </a:rPr>
              <a:t>The number (distinct?) of restaurants per city</a:t>
            </a:r>
          </a:p>
          <a:p>
            <a:pPr marL="342900" indent="-342900">
              <a:lnSpc>
                <a:spcPct val="150000"/>
              </a:lnSpc>
              <a:spcAft>
                <a:spcPts val="600"/>
              </a:spcAft>
              <a:buChar char="•"/>
            </a:pPr>
            <a:endParaRPr lang="en-GB" sz="2000" dirty="0">
              <a:latin typeface="Arial"/>
              <a:cs typeface="Arial"/>
            </a:endParaRP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3645776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a:xfrm>
            <a:off x="252841" y="1515600"/>
            <a:ext cx="8280000" cy="504000"/>
          </a:xfrm>
        </p:spPr>
        <p:txBody>
          <a:bodyPr vert="horz" anchor="t"/>
          <a:lstStyle/>
          <a:p>
            <a:r>
              <a:rPr lang="en-GB" sz="5400" dirty="0">
                <a:solidFill>
                  <a:srgbClr val="0A1A61"/>
                </a:solidFill>
                <a:latin typeface="Arial"/>
                <a:cs typeface="Arial"/>
              </a:rPr>
              <a:t>Class Exercise 3</a:t>
            </a:r>
            <a:endParaRPr lang="en-GB" sz="5400" dirty="0">
              <a:solidFill>
                <a:srgbClr val="0A1A61"/>
              </a:solidFill>
            </a:endParaRPr>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2"/>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336025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Session Content</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2" y="712956"/>
            <a:ext cx="5573430" cy="3172141"/>
          </a:xfrm>
        </p:spPr>
        <p:txBody>
          <a:bodyPr vert="horz" anchor="t"/>
          <a:lstStyle/>
          <a:p>
            <a:pPr marL="342900" indent="-342900">
              <a:lnSpc>
                <a:spcPct val="150000"/>
              </a:lnSpc>
              <a:buFont typeface="Arial"/>
              <a:buChar char="•"/>
            </a:pPr>
            <a:r>
              <a:rPr lang="en-GB" sz="2000" dirty="0">
                <a:latin typeface="Arial"/>
                <a:cs typeface="Arial"/>
              </a:rPr>
              <a:t>Brief recap</a:t>
            </a:r>
          </a:p>
          <a:p>
            <a:pPr marL="342900" indent="-342900">
              <a:lnSpc>
                <a:spcPct val="150000"/>
              </a:lnSpc>
              <a:buChar char="•"/>
            </a:pPr>
            <a:r>
              <a:rPr lang="en-GB" sz="2000" dirty="0">
                <a:latin typeface="Arial"/>
                <a:cs typeface="Arial"/>
              </a:rPr>
              <a:t>Advanced row filtering</a:t>
            </a:r>
          </a:p>
          <a:p>
            <a:pPr marL="342900" indent="-342900">
              <a:lnSpc>
                <a:spcPct val="150000"/>
              </a:lnSpc>
              <a:buChar char="•"/>
            </a:pPr>
            <a:r>
              <a:rPr lang="en-GB" sz="2000" dirty="0">
                <a:latin typeface="Arial"/>
                <a:cs typeface="Arial"/>
              </a:rPr>
              <a:t>Missing values</a:t>
            </a:r>
            <a:endParaRPr lang="en-GB" sz="2000" dirty="0"/>
          </a:p>
          <a:p>
            <a:pPr marL="342900" indent="-342900">
              <a:lnSpc>
                <a:spcPct val="150000"/>
              </a:lnSpc>
              <a:buChar char="•"/>
            </a:pPr>
            <a:r>
              <a:rPr lang="en-GB" sz="2000" dirty="0">
                <a:latin typeface="Arial"/>
                <a:cs typeface="Arial"/>
              </a:rPr>
              <a:t>Ordered queries</a:t>
            </a:r>
            <a:endParaRPr lang="en-GB" sz="2000" dirty="0"/>
          </a:p>
          <a:p>
            <a:pPr marL="342900" indent="-342900">
              <a:lnSpc>
                <a:spcPct val="150000"/>
              </a:lnSpc>
              <a:buChar char="•"/>
            </a:pPr>
            <a:r>
              <a:rPr lang="en-GB" sz="2000" dirty="0">
                <a:latin typeface="Arial"/>
                <a:cs typeface="Arial"/>
              </a:rPr>
              <a:t>Distinct selections</a:t>
            </a:r>
          </a:p>
          <a:p>
            <a:pPr marL="342900" indent="-342900">
              <a:lnSpc>
                <a:spcPct val="150000"/>
              </a:lnSpc>
              <a:buChar char="•"/>
            </a:pPr>
            <a:r>
              <a:rPr lang="en-GB" sz="2000" dirty="0">
                <a:latin typeface="Arial"/>
                <a:cs typeface="Arial"/>
              </a:rPr>
              <a:t>Some useful functions</a:t>
            </a:r>
          </a:p>
          <a:p>
            <a:pPr marL="342900" indent="-342900">
              <a:lnSpc>
                <a:spcPct val="150000"/>
              </a:lnSpc>
              <a:buChar char="•"/>
            </a:pPr>
            <a:r>
              <a:rPr lang="en-GB" sz="2000" dirty="0">
                <a:latin typeface="Arial"/>
                <a:cs typeface="Arial"/>
              </a:rPr>
              <a:t>Grouping and aggregating</a:t>
            </a:r>
          </a:p>
          <a:p>
            <a:pPr marL="342900" indent="-342900">
              <a:lnSpc>
                <a:spcPct val="150000"/>
              </a:lnSpc>
              <a:buChar char="•"/>
            </a:pPr>
            <a:endParaRPr lang="en-GB" sz="2000" dirty="0">
              <a:latin typeface="Arial"/>
              <a:cs typeface="Arial"/>
            </a:endParaRPr>
          </a:p>
          <a:p>
            <a:pPr marL="342900" indent="-342900">
              <a:buChar char="•"/>
            </a:pPr>
            <a:endParaRPr lang="en-GB" sz="2000" dirty="0">
              <a:latin typeface="Arial"/>
              <a:cs typeface="Arial"/>
            </a:endParaRPr>
          </a:p>
        </p:txBody>
      </p:sp>
      <p:pic>
        <p:nvPicPr>
          <p:cNvPr id="6" name="Picture 5" descr="Icon&#10;&#10;Description automatically generated with medium confidence">
            <a:extLst>
              <a:ext uri="{FF2B5EF4-FFF2-40B4-BE49-F238E27FC236}">
                <a16:creationId xmlns:a16="http://schemas.microsoft.com/office/drawing/2014/main" id="{49622C7D-207D-AF4D-B65A-87D6784BB1E6}"/>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7" name="Picture 2" descr="Checklist vector icon | Free SVG">
            <a:extLst>
              <a:ext uri="{FF2B5EF4-FFF2-40B4-BE49-F238E27FC236}">
                <a16:creationId xmlns:a16="http://schemas.microsoft.com/office/drawing/2014/main" id="{C9C281B1-62E5-5C4D-98BA-F3D6C0282A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4655" y="932964"/>
            <a:ext cx="3233157" cy="323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47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Brief recap </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601" y="717237"/>
            <a:ext cx="8195199" cy="3709025"/>
          </a:xfrm>
        </p:spPr>
        <p:txBody>
          <a:bodyPr vert="horz" anchor="t"/>
          <a:lstStyle/>
          <a:p>
            <a:pPr marL="342900" indent="-342900">
              <a:lnSpc>
                <a:spcPct val="150000"/>
              </a:lnSpc>
              <a:spcAft>
                <a:spcPts val="600"/>
              </a:spcAft>
              <a:buChar char="•"/>
            </a:pPr>
            <a:r>
              <a:rPr lang="en-GB" sz="2000" dirty="0">
                <a:latin typeface="Arial"/>
                <a:cs typeface="Arial"/>
              </a:rPr>
              <a:t>The intuition and structure of a relational database</a:t>
            </a:r>
          </a:p>
          <a:p>
            <a:pPr marL="342900" indent="-342900">
              <a:lnSpc>
                <a:spcPct val="150000"/>
              </a:lnSpc>
              <a:spcAft>
                <a:spcPts val="600"/>
              </a:spcAft>
              <a:buChar char="•"/>
            </a:pPr>
            <a:r>
              <a:rPr lang="en-GB" sz="2000" dirty="0">
                <a:latin typeface="Arial"/>
                <a:cs typeface="Arial"/>
              </a:rPr>
              <a:t>How to select data by specifying columns and tables</a:t>
            </a:r>
          </a:p>
          <a:p>
            <a:pPr marL="800100" lvl="1" indent="-342900">
              <a:lnSpc>
                <a:spcPct val="150000"/>
              </a:lnSpc>
              <a:spcAft>
                <a:spcPts val="600"/>
              </a:spcAft>
              <a:buChar char="•"/>
            </a:pPr>
            <a:r>
              <a:rPr lang="en-GB" sz="2000" dirty="0">
                <a:latin typeface="Arial"/>
                <a:cs typeface="Arial"/>
              </a:rPr>
              <a:t>SELECT … (AS) … FROM … ;</a:t>
            </a:r>
          </a:p>
          <a:p>
            <a:pPr marL="342900" indent="-342900">
              <a:lnSpc>
                <a:spcPct val="150000"/>
              </a:lnSpc>
              <a:spcAft>
                <a:spcPts val="600"/>
              </a:spcAft>
              <a:buChar char="•"/>
            </a:pPr>
            <a:r>
              <a:rPr lang="en-GB" sz="2000" dirty="0">
                <a:latin typeface="Arial"/>
                <a:cs typeface="Arial"/>
              </a:rPr>
              <a:t>How to filter rows using the WHERE clause and following predicates</a:t>
            </a:r>
          </a:p>
          <a:p>
            <a:pPr marL="342900" indent="-342900">
              <a:lnSpc>
                <a:spcPct val="150000"/>
              </a:lnSpc>
              <a:spcAft>
                <a:spcPts val="600"/>
              </a:spcAft>
              <a:buChar char="•"/>
            </a:pPr>
            <a:r>
              <a:rPr lang="en-GB" sz="2000" dirty="0">
                <a:latin typeface="Arial"/>
                <a:cs typeface="Arial"/>
              </a:rPr>
              <a:t>How to use logical and mathematical operators to define complex row filtering predicates</a:t>
            </a:r>
          </a:p>
          <a:p>
            <a:pPr marL="342900" indent="-342900">
              <a:lnSpc>
                <a:spcPct val="150000"/>
              </a:lnSpc>
              <a:spcAft>
                <a:spcPts val="600"/>
              </a:spcAft>
              <a:buChar char="•"/>
            </a:pPr>
            <a:r>
              <a:rPr lang="en-GB" sz="2000" dirty="0">
                <a:latin typeface="Arial"/>
                <a:cs typeface="Arial"/>
              </a:rPr>
              <a:t>Key points on syntax, conventions, terminology, and dialects </a:t>
            </a: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248092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Advanced row filtering</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600"/>
              </a:spcAft>
              <a:buChar char="•"/>
            </a:pPr>
            <a:r>
              <a:rPr lang="en-GB" sz="2000" dirty="0">
                <a:latin typeface="Arial"/>
                <a:cs typeface="Arial"/>
              </a:rPr>
              <a:t>We can simplify complex row filtering predicates to make them easier to follow, for example multiple OR conditions on the same column</a:t>
            </a:r>
          </a:p>
          <a:p>
            <a:pPr marL="342900" indent="-342900">
              <a:spcAft>
                <a:spcPts val="600"/>
              </a:spcAft>
              <a:buChar char="•"/>
            </a:pPr>
            <a:endParaRPr lang="en-GB" sz="2000" dirty="0">
              <a:latin typeface="Arial"/>
              <a:cs typeface="Arial"/>
            </a:endParaRPr>
          </a:p>
          <a:p>
            <a:pPr marL="800100" lvl="1" indent="-342900">
              <a:spcAft>
                <a:spcPts val="600"/>
              </a:spcAft>
              <a:buChar char="•"/>
            </a:pPr>
            <a:r>
              <a:rPr lang="en-GB" sz="2000" dirty="0">
                <a:latin typeface="Arial"/>
                <a:cs typeface="Arial"/>
              </a:rPr>
              <a:t>❌    WHERE (col_1=x) </a:t>
            </a:r>
            <a:r>
              <a:rPr lang="en-GB" sz="2000" dirty="0">
                <a:cs typeface="Arial"/>
              </a:rPr>
              <a:t>OR (col_1=y) OR (col_1=z) OR ….</a:t>
            </a:r>
          </a:p>
          <a:p>
            <a:pPr marL="800100" lvl="1" indent="-342900">
              <a:spcAft>
                <a:spcPts val="600"/>
              </a:spcAft>
              <a:buChar char="•"/>
            </a:pPr>
            <a:r>
              <a:rPr lang="en-GB" sz="2000" dirty="0">
                <a:latin typeface="Arial"/>
                <a:cs typeface="Arial"/>
              </a:rPr>
              <a:t>✔️    WHERE col_1 IN (x, y, z)</a:t>
            </a:r>
          </a:p>
          <a:p>
            <a:pPr marL="342900" indent="-342900">
              <a:spcAft>
                <a:spcPts val="600"/>
              </a:spcAft>
              <a:buChar char="•"/>
            </a:pPr>
            <a:endParaRPr lang="en-GB" sz="2000" dirty="0">
              <a:latin typeface="Arial"/>
              <a:cs typeface="Arial"/>
            </a:endParaRPr>
          </a:p>
          <a:p>
            <a:pPr marL="342900" indent="-342900">
              <a:spcAft>
                <a:spcPts val="600"/>
              </a:spcAft>
              <a:buChar char="•"/>
            </a:pPr>
            <a:r>
              <a:rPr lang="en-GB" sz="2000" dirty="0">
                <a:latin typeface="Arial"/>
                <a:cs typeface="Arial"/>
              </a:rPr>
              <a:t>We can also simplify ranges defined with inequality operators using:</a:t>
            </a:r>
          </a:p>
          <a:p>
            <a:pPr marL="800100" lvl="1" indent="-342900">
              <a:spcAft>
                <a:spcPts val="600"/>
              </a:spcAft>
              <a:buChar char="•"/>
            </a:pPr>
            <a:r>
              <a:rPr lang="en-GB" sz="2000" dirty="0">
                <a:latin typeface="Arial"/>
                <a:cs typeface="Arial"/>
              </a:rPr>
              <a:t>WHERE </a:t>
            </a:r>
            <a:r>
              <a:rPr lang="en-GB" sz="2000" dirty="0" err="1">
                <a:latin typeface="Arial"/>
                <a:cs typeface="Arial"/>
              </a:rPr>
              <a:t>column_name</a:t>
            </a:r>
            <a:r>
              <a:rPr lang="en-GB" sz="2000" dirty="0">
                <a:latin typeface="Arial"/>
                <a:cs typeface="Arial"/>
              </a:rPr>
              <a:t> BETWEEN x AND y</a:t>
            </a:r>
          </a:p>
          <a:p>
            <a:pPr marL="800100" lvl="1" indent="-342900">
              <a:spcAft>
                <a:spcPts val="600"/>
              </a:spcAft>
              <a:buChar char="•"/>
            </a:pPr>
            <a:endParaRPr lang="en-GB" sz="2000" dirty="0">
              <a:latin typeface="Arial"/>
              <a:cs typeface="Arial"/>
            </a:endParaRPr>
          </a:p>
          <a:p>
            <a:pPr marL="342900" indent="-342900">
              <a:spcAft>
                <a:spcPts val="600"/>
              </a:spcAft>
              <a:buChar char="•"/>
            </a:pPr>
            <a:r>
              <a:rPr lang="en-GB" sz="2000" dirty="0">
                <a:latin typeface="Arial"/>
                <a:cs typeface="Arial"/>
              </a:rPr>
              <a:t>This is particularly useful when working with dates</a:t>
            </a:r>
          </a:p>
          <a:p>
            <a:pPr marL="342900" indent="-342900">
              <a:spcAft>
                <a:spcPts val="600"/>
              </a:spcAft>
              <a:buChar char="•"/>
            </a:pPr>
            <a:endParaRPr lang="en-GB" sz="2000" dirty="0">
              <a:latin typeface="Arial"/>
              <a:cs typeface="Arial"/>
            </a:endParaRP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1541195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Advanced row filtering</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600"/>
              </a:spcAft>
              <a:buChar char="•"/>
            </a:pPr>
            <a:r>
              <a:rPr lang="en-GB" sz="2000" dirty="0">
                <a:latin typeface="Arial"/>
                <a:cs typeface="Arial"/>
              </a:rPr>
              <a:t>What happens if you don’t know </a:t>
            </a:r>
            <a:r>
              <a:rPr lang="en-GB" sz="2000" i="1" dirty="0">
                <a:latin typeface="Arial"/>
                <a:cs typeface="Arial"/>
              </a:rPr>
              <a:t>exactly</a:t>
            </a:r>
            <a:r>
              <a:rPr lang="en-GB" sz="2000" dirty="0">
                <a:latin typeface="Arial"/>
                <a:cs typeface="Arial"/>
              </a:rPr>
              <a:t> what expression to use when filtering rows for a string column?</a:t>
            </a:r>
          </a:p>
          <a:p>
            <a:pPr marL="800100" lvl="1" indent="-342900">
              <a:spcAft>
                <a:spcPts val="600"/>
              </a:spcAft>
              <a:buChar char="•"/>
            </a:pPr>
            <a:r>
              <a:rPr lang="en-GB" sz="2000" dirty="0">
                <a:latin typeface="Arial"/>
                <a:cs typeface="Arial"/>
              </a:rPr>
              <a:t>WHERE </a:t>
            </a:r>
            <a:r>
              <a:rPr lang="en-GB" sz="2000" dirty="0" err="1">
                <a:latin typeface="Arial"/>
                <a:cs typeface="Arial"/>
              </a:rPr>
              <a:t>column_name</a:t>
            </a:r>
            <a:r>
              <a:rPr lang="en-GB" sz="2000" dirty="0">
                <a:latin typeface="Arial"/>
                <a:cs typeface="Arial"/>
              </a:rPr>
              <a:t> LIKE ‘…’</a:t>
            </a:r>
          </a:p>
          <a:p>
            <a:pPr marL="800100" lvl="1" indent="-342900">
              <a:spcAft>
                <a:spcPts val="600"/>
              </a:spcAft>
              <a:buChar char="•"/>
            </a:pPr>
            <a:endParaRPr lang="en-GB" sz="2000" dirty="0">
              <a:latin typeface="Arial"/>
              <a:cs typeface="Arial"/>
            </a:endParaRPr>
          </a:p>
          <a:p>
            <a:pPr marL="342900" indent="-342900">
              <a:spcAft>
                <a:spcPts val="600"/>
              </a:spcAft>
              <a:buChar char="•"/>
            </a:pPr>
            <a:r>
              <a:rPr lang="en-GB" sz="2000" dirty="0">
                <a:latin typeface="Arial"/>
                <a:cs typeface="Arial"/>
              </a:rPr>
              <a:t>With the LIKE operator you’re going to want to use wildcard characters to specify a string pattern:</a:t>
            </a:r>
          </a:p>
          <a:p>
            <a:pPr marL="800100" lvl="1" indent="-342900">
              <a:spcAft>
                <a:spcPts val="600"/>
              </a:spcAft>
              <a:buChar char="•"/>
            </a:pPr>
            <a:r>
              <a:rPr lang="en-GB" sz="2000" dirty="0">
                <a:latin typeface="Arial"/>
                <a:cs typeface="Arial"/>
              </a:rPr>
              <a:t>‘%’ – Used to represent zero or more characters</a:t>
            </a:r>
          </a:p>
          <a:p>
            <a:pPr marL="800100" lvl="1" indent="-342900">
              <a:spcAft>
                <a:spcPts val="600"/>
              </a:spcAft>
              <a:buChar char="•"/>
            </a:pPr>
            <a:r>
              <a:rPr lang="en-GB" sz="2000" dirty="0">
                <a:latin typeface="Arial"/>
                <a:cs typeface="Arial"/>
              </a:rPr>
              <a:t>‘_’ – Used to represent a single character</a:t>
            </a:r>
          </a:p>
          <a:p>
            <a:pPr marL="800100" lvl="1" indent="-342900">
              <a:spcAft>
                <a:spcPts val="600"/>
              </a:spcAft>
              <a:buChar char="•"/>
            </a:pPr>
            <a:endParaRPr lang="en-GB" sz="2000" dirty="0">
              <a:latin typeface="Arial"/>
              <a:cs typeface="Arial"/>
            </a:endParaRP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241344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Missing values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1200"/>
              </a:spcAft>
              <a:buChar char="•"/>
            </a:pPr>
            <a:r>
              <a:rPr lang="en-GB" sz="2000" dirty="0">
                <a:latin typeface="Arial"/>
                <a:cs typeface="Arial"/>
              </a:rPr>
              <a:t>One very frequent situation data professionals deal with is missing data, and its important to know how to use SQL for that</a:t>
            </a:r>
          </a:p>
          <a:p>
            <a:pPr marL="342900" indent="-342900">
              <a:spcAft>
                <a:spcPts val="1200"/>
              </a:spcAft>
              <a:buChar char="•"/>
            </a:pPr>
            <a:r>
              <a:rPr lang="en-GB" sz="2000" dirty="0">
                <a:latin typeface="Arial"/>
                <a:cs typeface="Arial"/>
              </a:rPr>
              <a:t>You can select all rows with missing values in one column:</a:t>
            </a:r>
          </a:p>
          <a:p>
            <a:pPr marL="800100" lvl="1" indent="-342900">
              <a:spcAft>
                <a:spcPts val="1200"/>
              </a:spcAft>
              <a:buChar char="•"/>
            </a:pPr>
            <a:r>
              <a:rPr lang="en-GB" sz="2000" dirty="0">
                <a:latin typeface="Arial"/>
                <a:cs typeface="Arial"/>
              </a:rPr>
              <a:t>WHERE </a:t>
            </a:r>
            <a:r>
              <a:rPr lang="en-GB" sz="2000" dirty="0" err="1">
                <a:latin typeface="Arial"/>
                <a:cs typeface="Arial"/>
              </a:rPr>
              <a:t>column_name</a:t>
            </a:r>
            <a:r>
              <a:rPr lang="en-GB" sz="2000" dirty="0">
                <a:latin typeface="Arial"/>
                <a:cs typeface="Arial"/>
              </a:rPr>
              <a:t> IS NULL</a:t>
            </a:r>
          </a:p>
          <a:p>
            <a:pPr marL="800100" lvl="1" indent="-342900">
              <a:spcAft>
                <a:spcPts val="1200"/>
              </a:spcAft>
              <a:buChar char="•"/>
            </a:pPr>
            <a:endParaRPr lang="en-GB" sz="2000" dirty="0">
              <a:latin typeface="Arial"/>
              <a:cs typeface="Arial"/>
            </a:endParaRPr>
          </a:p>
          <a:p>
            <a:pPr marL="342900" indent="-342900">
              <a:spcAft>
                <a:spcPts val="1200"/>
              </a:spcAft>
              <a:buChar char="•"/>
            </a:pPr>
            <a:r>
              <a:rPr lang="en-GB" sz="2000" dirty="0">
                <a:latin typeface="Arial"/>
                <a:cs typeface="Arial"/>
              </a:rPr>
              <a:t>You can also negate this condition if you want to select all rows with no missing values for one column:</a:t>
            </a:r>
          </a:p>
          <a:p>
            <a:pPr marL="800100" lvl="1" indent="-342900">
              <a:spcAft>
                <a:spcPts val="1200"/>
              </a:spcAft>
              <a:buChar char="•"/>
            </a:pPr>
            <a:r>
              <a:rPr lang="en-GB" sz="2000" dirty="0">
                <a:cs typeface="Arial"/>
              </a:rPr>
              <a:t>WHERE </a:t>
            </a:r>
            <a:r>
              <a:rPr lang="en-GB" sz="2000" dirty="0" err="1">
                <a:cs typeface="Arial"/>
              </a:rPr>
              <a:t>column_name</a:t>
            </a:r>
            <a:r>
              <a:rPr lang="en-GB" sz="2000" dirty="0">
                <a:cs typeface="Arial"/>
              </a:rPr>
              <a:t> IS NOT NULL</a:t>
            </a:r>
          </a:p>
          <a:p>
            <a:pPr marL="342900" indent="-342900">
              <a:spcAft>
                <a:spcPts val="600"/>
              </a:spcAft>
              <a:buChar char="•"/>
            </a:pPr>
            <a:endParaRPr lang="en-GB" sz="2000" dirty="0">
              <a:latin typeface="Arial"/>
              <a:cs typeface="Arial"/>
            </a:endParaRP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772043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a:xfrm>
            <a:off x="252841" y="1515600"/>
            <a:ext cx="8280000" cy="504000"/>
          </a:xfrm>
        </p:spPr>
        <p:txBody>
          <a:bodyPr vert="horz" anchor="t"/>
          <a:lstStyle/>
          <a:p>
            <a:r>
              <a:rPr lang="en-GB" sz="5400" dirty="0">
                <a:solidFill>
                  <a:srgbClr val="0A1A61"/>
                </a:solidFill>
                <a:latin typeface="Arial"/>
                <a:cs typeface="Arial"/>
              </a:rPr>
              <a:t>Class Exercise 1</a:t>
            </a:r>
            <a:endParaRPr lang="en-GB" sz="5400" dirty="0">
              <a:solidFill>
                <a:srgbClr val="0A1A61"/>
              </a:solidFill>
            </a:endParaRPr>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2"/>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2682193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Ordered queries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1800"/>
              </a:spcAft>
              <a:buChar char="•"/>
            </a:pPr>
            <a:r>
              <a:rPr lang="en-GB" sz="2000" dirty="0">
                <a:latin typeface="Arial"/>
                <a:cs typeface="Arial"/>
              </a:rPr>
              <a:t>We’ve seen how to use the LIMIT clause to control the number of rows that we can retrieve in a query </a:t>
            </a:r>
          </a:p>
          <a:p>
            <a:pPr marL="342900" indent="-342900">
              <a:spcAft>
                <a:spcPts val="1800"/>
              </a:spcAft>
              <a:buChar char="•"/>
            </a:pPr>
            <a:r>
              <a:rPr lang="en-GB" sz="2000" dirty="0">
                <a:latin typeface="Arial"/>
                <a:cs typeface="Arial"/>
              </a:rPr>
              <a:t>We might only want to do this after all rows have been ordered in a particular way  </a:t>
            </a:r>
          </a:p>
          <a:p>
            <a:pPr marL="342900" indent="-342900">
              <a:spcAft>
                <a:spcPts val="1800"/>
              </a:spcAft>
              <a:buChar char="•"/>
            </a:pPr>
            <a:r>
              <a:rPr lang="en-GB" sz="2000" dirty="0">
                <a:latin typeface="Arial"/>
                <a:cs typeface="Arial"/>
              </a:rPr>
              <a:t>This can be done using the </a:t>
            </a:r>
            <a:r>
              <a:rPr lang="en-GB" sz="2000" dirty="0">
                <a:cs typeface="Arial"/>
              </a:rPr>
              <a:t>ORDER BY </a:t>
            </a:r>
            <a:endParaRPr lang="en-GB" sz="2000" dirty="0">
              <a:latin typeface="Arial"/>
              <a:cs typeface="Arial"/>
            </a:endParaRPr>
          </a:p>
          <a:p>
            <a:pPr marL="800100" lvl="1" indent="-342900">
              <a:spcAft>
                <a:spcPts val="1800"/>
              </a:spcAft>
              <a:buFont typeface="Arial"/>
              <a:buChar char="•"/>
            </a:pPr>
            <a:r>
              <a:rPr lang="en-GB" sz="2000" dirty="0">
                <a:cs typeface="Arial"/>
              </a:rPr>
              <a:t>ORDER BY column1, column2, ...  </a:t>
            </a:r>
          </a:p>
          <a:p>
            <a:pPr marL="342900" indent="-342900">
              <a:spcAft>
                <a:spcPts val="1800"/>
              </a:spcAft>
              <a:buChar char="•"/>
            </a:pPr>
            <a:r>
              <a:rPr lang="en-GB" sz="2000" dirty="0">
                <a:latin typeface="Arial"/>
                <a:cs typeface="Arial"/>
              </a:rPr>
              <a:t>The rows will be ordered by the first column, then the second one, ….</a:t>
            </a:r>
          </a:p>
          <a:p>
            <a:pPr marL="342900" indent="-342900">
              <a:spcAft>
                <a:spcPts val="1800"/>
              </a:spcAft>
              <a:buChar char="•"/>
            </a:pPr>
            <a:r>
              <a:rPr lang="en-GB" sz="2000" dirty="0">
                <a:latin typeface="Arial"/>
                <a:cs typeface="Arial"/>
              </a:rPr>
              <a:t>After every column specified, you can follow with ASC or DESC to specify if ordering is ascending or descending</a:t>
            </a: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177230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Distinct selections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1800"/>
              </a:spcAft>
              <a:buChar char="•"/>
            </a:pPr>
            <a:r>
              <a:rPr lang="en-GB" sz="2000" dirty="0">
                <a:latin typeface="Arial"/>
                <a:cs typeface="Arial"/>
              </a:rPr>
              <a:t>Sometimes, when we want to look at a variable in isolation, we care about the number of distinct elements for a column</a:t>
            </a:r>
          </a:p>
          <a:p>
            <a:pPr marL="342900" indent="-342900">
              <a:spcAft>
                <a:spcPts val="1800"/>
              </a:spcAft>
              <a:buChar char="•"/>
            </a:pPr>
            <a:r>
              <a:rPr lang="en-GB" sz="2000" dirty="0">
                <a:latin typeface="Arial"/>
                <a:cs typeface="Arial"/>
              </a:rPr>
              <a:t>To do this, we can turn our SELECT into a SELECT DISTINCT:</a:t>
            </a:r>
          </a:p>
          <a:p>
            <a:pPr marL="800100" lvl="1" indent="-342900">
              <a:spcAft>
                <a:spcPts val="1800"/>
              </a:spcAft>
              <a:buChar char="•"/>
            </a:pPr>
            <a:r>
              <a:rPr lang="en-GB" sz="2000" dirty="0">
                <a:latin typeface="Arial"/>
                <a:cs typeface="Arial"/>
              </a:rPr>
              <a:t>SELECT DISTINCT column_1, column_2 …</a:t>
            </a:r>
          </a:p>
          <a:p>
            <a:pPr marL="342900" indent="-342900">
              <a:spcAft>
                <a:spcPts val="1800"/>
              </a:spcAft>
              <a:buChar char="•"/>
            </a:pPr>
            <a:r>
              <a:rPr lang="en-GB" sz="2000" dirty="0">
                <a:latin typeface="Arial"/>
                <a:cs typeface="Arial"/>
              </a:rPr>
              <a:t>If you follow a SELECT DISTINCT statement by more than one column, SQL will look for distinct combinations of elements rather than distinct elements for each column </a:t>
            </a:r>
          </a:p>
          <a:p>
            <a:pPr marL="800100" lvl="1" indent="-342900">
              <a:spcAft>
                <a:spcPts val="1800"/>
              </a:spcAft>
              <a:buChar char="•"/>
            </a:pPr>
            <a:endParaRPr lang="en-GB" sz="2000" dirty="0">
              <a:latin typeface="Arial"/>
              <a:cs typeface="Arial"/>
            </a:endParaRP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7328084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ee89e71-04cd-405e-9ca3-99e020c1694d" ContentTypeId="0x0101" PreviousValue="false"/>
</file>

<file path=customXml/item2.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9D9437-4660-4E6E-9349-9C8386915BD1}">
  <ds:schemaRefs>
    <ds:schemaRef ds:uri="Microsoft.SharePoint.Taxonomy.ContentTypeSync"/>
  </ds:schemaRefs>
</ds:datastoreItem>
</file>

<file path=customXml/itemProps2.xml><?xml version="1.0" encoding="utf-8"?>
<ds:datastoreItem xmlns:ds="http://schemas.openxmlformats.org/officeDocument/2006/customXml" ds:itemID="{8E7055A9-979E-42E4-8AE4-11D4A57371C1}">
  <ds:schemaRefs>
    <ds:schemaRef ds:uri="9675ef8f-b755-4cd6-a742-8cae3d86c4fe"/>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44a56295-c29e-4898-8136-a54736c65b82"/>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CCB085B9-8EF5-4B2C-B089-029492EC23AC}">
  <ds:schemaRefs>
    <ds:schemaRef ds:uri="http://schemas.microsoft.com/sharepoint/v3/contenttype/forms"/>
  </ds:schemaRefs>
</ds:datastoreItem>
</file>

<file path=customXml/itemProps4.xml><?xml version="1.0" encoding="utf-8"?>
<ds:datastoreItem xmlns:ds="http://schemas.openxmlformats.org/officeDocument/2006/customXml" ds:itemID="{24E5F6C7-5787-4F29-BDCC-CDAE99EBBC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56295-c29e-4898-8136-a54736c65b82"/>
    <ds:schemaRef ds:uri="9675ef8f-b755-4cd6-a742-8cae3d86c4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9972</TotalTime>
  <Words>667</Words>
  <Application>Microsoft Office PowerPoint</Application>
  <PresentationFormat>On-screen Show (16:9)</PresentationFormat>
  <Paragraphs>93</Paragraphs>
  <Slides>13</Slides>
  <Notes>9</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13</vt:i4>
      </vt:variant>
    </vt:vector>
  </HeadingPairs>
  <TitlesOfParts>
    <vt:vector size="20" baseType="lpstr">
      <vt:lpstr>Arial</vt:lpstr>
      <vt:lpstr>Calibri</vt:lpstr>
      <vt:lpstr>Roboto</vt:lpstr>
      <vt:lpstr>AZ Cover Slide Options</vt:lpstr>
      <vt:lpstr>AZ Divider Slide Options</vt:lpstr>
      <vt:lpstr>AZ Divider Slide Options - Colours</vt:lpstr>
      <vt:lpstr>AZ General Master Slide Options</vt:lpstr>
      <vt:lpstr>Deep-Dive Into SQL – Session Two</vt:lpstr>
      <vt:lpstr>Session Content</vt:lpstr>
      <vt:lpstr>Brief recap </vt:lpstr>
      <vt:lpstr>Advanced row filtering</vt:lpstr>
      <vt:lpstr>Advanced row filtering</vt:lpstr>
      <vt:lpstr>Missing values</vt:lpstr>
      <vt:lpstr>Class Exercise 1</vt:lpstr>
      <vt:lpstr>Ordered queries</vt:lpstr>
      <vt:lpstr>Distinct selections</vt:lpstr>
      <vt:lpstr>Some useful functions</vt:lpstr>
      <vt:lpstr>Class Exercise 2</vt:lpstr>
      <vt:lpstr>Grouping and aggregating</vt:lpstr>
      <vt:lpstr>Class Exercise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Sean Koh</cp:lastModifiedBy>
  <cp:revision>59</cp:revision>
  <cp:lastPrinted>2018-03-07T14:46:57Z</cp:lastPrinted>
  <dcterms:created xsi:type="dcterms:W3CDTF">2019-09-20T09:22:01Z</dcterms:created>
  <dcterms:modified xsi:type="dcterms:W3CDTF">2022-10-20T00:25:55Z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