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5"/>
    <p:sldMasterId id="2147483730" r:id="rId6"/>
    <p:sldMasterId id="2147483800" r:id="rId7"/>
    <p:sldMasterId id="2147483656" r:id="rId8"/>
  </p:sldMasterIdLst>
  <p:notesMasterIdLst>
    <p:notesMasterId r:id="rId24"/>
  </p:notesMasterIdLst>
  <p:handoutMasterIdLst>
    <p:handoutMasterId r:id="rId25"/>
  </p:handoutMasterIdLst>
  <p:sldIdLst>
    <p:sldId id="359" r:id="rId9"/>
    <p:sldId id="365" r:id="rId10"/>
    <p:sldId id="395" r:id="rId11"/>
    <p:sldId id="406" r:id="rId12"/>
    <p:sldId id="396" r:id="rId13"/>
    <p:sldId id="409" r:id="rId14"/>
    <p:sldId id="408" r:id="rId15"/>
    <p:sldId id="398" r:id="rId16"/>
    <p:sldId id="407" r:id="rId17"/>
    <p:sldId id="403" r:id="rId18"/>
    <p:sldId id="397" r:id="rId19"/>
    <p:sldId id="399" r:id="rId20"/>
    <p:sldId id="401" r:id="rId21"/>
    <p:sldId id="402" r:id="rId22"/>
    <p:sldId id="410" r:id="rId23"/>
  </p:sldIdLst>
  <p:sldSz cx="9144000" cy="5143500" type="screen16x9"/>
  <p:notesSz cx="6670675" cy="9875838"/>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E02"/>
    <a:srgbClr val="0A1A61"/>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8" autoAdjust="0"/>
    <p:restoredTop sz="85439" autoAdjust="0"/>
  </p:normalViewPr>
  <p:slideViewPr>
    <p:cSldViewPr snapToGrid="0">
      <p:cViewPr varScale="1">
        <p:scale>
          <a:sx n="103" d="100"/>
          <a:sy n="103" d="100"/>
        </p:scale>
        <p:origin x="398" y="8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9/23/2021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9/23/2021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a:t>
            </a:fld>
            <a:endParaRPr lang="en-US"/>
          </a:p>
        </p:txBody>
      </p:sp>
    </p:spTree>
    <p:extLst>
      <p:ext uri="{BB962C8B-B14F-4D97-AF65-F5344CB8AC3E}">
        <p14:creationId xmlns:p14="http://schemas.microsoft.com/office/powerpoint/2010/main" val="2077912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3404393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1529796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386249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3707847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345272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166569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4</a:t>
            </a:fld>
            <a:endParaRPr lang="en-US"/>
          </a:p>
        </p:txBody>
      </p:sp>
    </p:spTree>
    <p:extLst>
      <p:ext uri="{BB962C8B-B14F-4D97-AF65-F5344CB8AC3E}">
        <p14:creationId xmlns:p14="http://schemas.microsoft.com/office/powerpoint/2010/main" val="59904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161878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1101450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119592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20945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89208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3349207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7.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hyperlink" Target="mailto:education@wdss.io" TargetMode="External"/><Relationship Id="rId2" Type="http://schemas.openxmlformats.org/officeDocument/2006/relationships/notesSlide" Target="../notesSlides/notesSlide14.xml"/><Relationship Id="rId1" Type="http://schemas.openxmlformats.org/officeDocument/2006/relationships/slideLayout" Target="../slideLayouts/slideLayout5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57.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7.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38757" y="1081679"/>
            <a:ext cx="6822759" cy="504000"/>
          </a:xfrm>
        </p:spPr>
        <p:txBody>
          <a:bodyPr/>
          <a:lstStyle/>
          <a:p>
            <a:r>
              <a:rPr lang="en-GB" dirty="0">
                <a:solidFill>
                  <a:srgbClr val="0A1A61"/>
                </a:solidFill>
              </a:rPr>
              <a:t>Deep-Dive Into SQL – Session </a:t>
            </a:r>
            <a:r>
              <a:rPr lang="pl-PL" dirty="0" err="1">
                <a:solidFill>
                  <a:srgbClr val="0A1A61"/>
                </a:solidFill>
              </a:rPr>
              <a:t>Four</a:t>
            </a:r>
            <a:endParaRPr lang="en-GB" dirty="0">
              <a:solidFill>
                <a:srgbClr val="0A1A61"/>
              </a:solidFill>
            </a:endParaRPr>
          </a:p>
        </p:txBody>
      </p:sp>
      <p:pic>
        <p:nvPicPr>
          <p:cNvPr id="1026" name="Picture 2" descr="photo of outer space">
            <a:extLst>
              <a:ext uri="{FF2B5EF4-FFF2-40B4-BE49-F238E27FC236}">
                <a16:creationId xmlns:a16="http://schemas.microsoft.com/office/drawing/2014/main" id="{E8A109C8-0662-486D-8FFC-F5DBD5B39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7BEC3908-E0C7-664F-96C5-43838EDA0F1C}"/>
              </a:ext>
            </a:extLst>
          </p:cNvPr>
          <p:cNvPicPr>
            <a:picLocks noChangeAspect="1"/>
          </p:cNvPicPr>
          <p:nvPr/>
        </p:nvPicPr>
        <p:blipFill>
          <a:blip r:embed="rId3"/>
          <a:stretch>
            <a:fillRect/>
          </a:stretch>
        </p:blipFill>
        <p:spPr>
          <a:xfrm>
            <a:off x="238757" y="2061749"/>
            <a:ext cx="1916795" cy="879470"/>
          </a:xfrm>
          <a:prstGeom prst="rect">
            <a:avLst/>
          </a:prstGeom>
        </p:spPr>
      </p:pic>
      <p:sp>
        <p:nvSpPr>
          <p:cNvPr id="17" name="TextBox 16">
            <a:extLst>
              <a:ext uri="{FF2B5EF4-FFF2-40B4-BE49-F238E27FC236}">
                <a16:creationId xmlns:a16="http://schemas.microsoft.com/office/drawing/2014/main" id="{C2604217-46D1-3D43-98FC-09529635764A}"/>
              </a:ext>
            </a:extLst>
          </p:cNvPr>
          <p:cNvSpPr txBox="1"/>
          <p:nvPr/>
        </p:nvSpPr>
        <p:spPr>
          <a:xfrm>
            <a:off x="1884476" y="2181813"/>
            <a:ext cx="2852825" cy="553998"/>
          </a:xfrm>
          <a:prstGeom prst="rect">
            <a:avLst/>
          </a:prstGeom>
          <a:noFill/>
        </p:spPr>
        <p:txBody>
          <a:bodyPr wrap="square" rtlCol="0">
            <a:spAutoFit/>
          </a:bodyPr>
          <a:lstStyle/>
          <a:p>
            <a:r>
              <a:rPr lang="en-US" sz="3000" dirty="0">
                <a:solidFill>
                  <a:srgbClr val="7CDE02"/>
                </a:solidFill>
                <a:latin typeface="Roboto" panose="02000000000000000000" pitchFamily="2" charset="0"/>
                <a:ea typeface="Roboto" panose="02000000000000000000" pitchFamily="2" charset="0"/>
              </a:rPr>
              <a:t>.education</a:t>
            </a: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COALESCE</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7"/>
            <a:ext cx="8513239" cy="1599064"/>
          </a:xfrm>
        </p:spPr>
        <p:txBody>
          <a:bodyPr vert="horz" numCol="1" anchor="t"/>
          <a:lstStyle/>
          <a:p>
            <a:pPr marL="800100" lvl="1" indent="-342900">
              <a:spcAft>
                <a:spcPts val="600"/>
              </a:spcAft>
              <a:buChar char="•"/>
            </a:pPr>
            <a:r>
              <a:rPr lang="pl-PL" sz="2000" dirty="0" err="1">
                <a:latin typeface="Arial"/>
                <a:cs typeface="Arial"/>
              </a:rPr>
              <a:t>You</a:t>
            </a:r>
            <a:r>
              <a:rPr lang="pl-PL" sz="2000" dirty="0">
                <a:latin typeface="Arial"/>
                <a:cs typeface="Arial"/>
              </a:rPr>
              <a:t> </a:t>
            </a:r>
            <a:r>
              <a:rPr lang="pl-PL" sz="2000" dirty="0" err="1">
                <a:latin typeface="Arial"/>
                <a:cs typeface="Arial"/>
              </a:rPr>
              <a:t>can</a:t>
            </a:r>
            <a:r>
              <a:rPr lang="pl-PL" sz="2000" dirty="0">
                <a:latin typeface="Arial"/>
                <a:cs typeface="Arial"/>
              </a:rPr>
              <a:t> </a:t>
            </a:r>
            <a:r>
              <a:rPr lang="pl-PL" sz="2000" dirty="0" err="1">
                <a:latin typeface="Arial"/>
                <a:cs typeface="Arial"/>
              </a:rPr>
              <a:t>tell</a:t>
            </a:r>
            <a:r>
              <a:rPr lang="pl-PL" sz="2000" dirty="0">
                <a:latin typeface="Arial"/>
                <a:cs typeface="Arial"/>
              </a:rPr>
              <a:t> SQL to </a:t>
            </a:r>
            <a:r>
              <a:rPr lang="pl-PL" sz="2000" dirty="0" err="1">
                <a:latin typeface="Arial"/>
                <a:cs typeface="Arial"/>
              </a:rPr>
              <a:t>put</a:t>
            </a:r>
            <a:r>
              <a:rPr lang="pl-PL" sz="2000" dirty="0">
                <a:latin typeface="Arial"/>
                <a:cs typeface="Arial"/>
              </a:rPr>
              <a:t> </a:t>
            </a:r>
            <a:r>
              <a:rPr lang="pl-PL" sz="2000" dirty="0" err="1">
                <a:latin typeface="Arial"/>
                <a:cs typeface="Arial"/>
              </a:rPr>
              <a:t>another</a:t>
            </a:r>
            <a:r>
              <a:rPr lang="pl-PL" sz="2000" dirty="0">
                <a:latin typeface="Arial"/>
                <a:cs typeface="Arial"/>
              </a:rPr>
              <a:t> </a:t>
            </a:r>
            <a:r>
              <a:rPr lang="pl-PL" sz="2000" dirty="0" err="1">
                <a:latin typeface="Arial"/>
                <a:cs typeface="Arial"/>
              </a:rPr>
              <a:t>value</a:t>
            </a:r>
            <a:r>
              <a:rPr lang="pl-PL" sz="2000" dirty="0">
                <a:latin typeface="Arial"/>
                <a:cs typeface="Arial"/>
              </a:rPr>
              <a:t> in place of </a:t>
            </a:r>
            <a:r>
              <a:rPr lang="pl-PL" sz="2000" dirty="0" err="1">
                <a:latin typeface="Arial"/>
                <a:cs typeface="Arial"/>
              </a:rPr>
              <a:t>any</a:t>
            </a:r>
            <a:r>
              <a:rPr lang="pl-PL" sz="2000" dirty="0">
                <a:latin typeface="Arial"/>
                <a:cs typeface="Arial"/>
              </a:rPr>
              <a:t> </a:t>
            </a:r>
            <a:r>
              <a:rPr lang="pl-PL" sz="2000" dirty="0" err="1">
                <a:latin typeface="Arial"/>
                <a:cs typeface="Arial"/>
              </a:rPr>
              <a:t>NULLs</a:t>
            </a:r>
            <a:endParaRPr lang="pl-PL" sz="2000" dirty="0">
              <a:latin typeface="Arial"/>
              <a:cs typeface="Arial"/>
            </a:endParaRPr>
          </a:p>
          <a:p>
            <a:pPr marL="800100" lvl="1" indent="-342900">
              <a:spcAft>
                <a:spcPts val="600"/>
              </a:spcAft>
              <a:buChar char="•"/>
            </a:pPr>
            <a:r>
              <a:rPr lang="pl-PL" sz="2000" dirty="0">
                <a:latin typeface="Arial"/>
                <a:cs typeface="Arial"/>
              </a:rPr>
              <a:t>COALESCE() </a:t>
            </a:r>
            <a:r>
              <a:rPr lang="pl-PL" sz="2000" dirty="0" err="1">
                <a:latin typeface="Arial"/>
                <a:cs typeface="Arial"/>
              </a:rPr>
              <a:t>will</a:t>
            </a:r>
            <a:r>
              <a:rPr lang="pl-PL" sz="2000" dirty="0">
                <a:latin typeface="Arial"/>
                <a:cs typeface="Arial"/>
              </a:rPr>
              <a:t> </a:t>
            </a:r>
            <a:r>
              <a:rPr lang="pl-PL" sz="2000" dirty="0" err="1">
                <a:latin typeface="Arial"/>
                <a:cs typeface="Arial"/>
              </a:rPr>
              <a:t>substitute</a:t>
            </a:r>
            <a:r>
              <a:rPr lang="pl-PL" sz="2000" dirty="0">
                <a:latin typeface="Arial"/>
                <a:cs typeface="Arial"/>
              </a:rPr>
              <a:t> the </a:t>
            </a:r>
            <a:r>
              <a:rPr lang="pl-PL" sz="2000" dirty="0" err="1">
                <a:latin typeface="Arial"/>
                <a:cs typeface="Arial"/>
              </a:rPr>
              <a:t>value</a:t>
            </a:r>
            <a:r>
              <a:rPr lang="pl-PL" sz="2000" dirty="0">
                <a:latin typeface="Arial"/>
                <a:cs typeface="Arial"/>
              </a:rPr>
              <a:t> with the </a:t>
            </a:r>
            <a:r>
              <a:rPr lang="pl-PL" sz="2000" dirty="0" err="1">
                <a:latin typeface="Arial"/>
                <a:cs typeface="Arial"/>
              </a:rPr>
              <a:t>firth</a:t>
            </a:r>
            <a:r>
              <a:rPr lang="pl-PL" sz="2000" dirty="0">
                <a:latin typeface="Arial"/>
                <a:cs typeface="Arial"/>
              </a:rPr>
              <a:t> non-</a:t>
            </a:r>
            <a:r>
              <a:rPr lang="pl-PL" sz="2000" dirty="0" err="1">
                <a:latin typeface="Arial"/>
                <a:cs typeface="Arial"/>
              </a:rPr>
              <a:t>null</a:t>
            </a:r>
            <a:r>
              <a:rPr lang="pl-PL" sz="2000" dirty="0">
                <a:latin typeface="Arial"/>
                <a:cs typeface="Arial"/>
              </a:rPr>
              <a:t> </a:t>
            </a:r>
            <a:r>
              <a:rPr lang="pl-PL" sz="2000" dirty="0" err="1">
                <a:latin typeface="Arial"/>
                <a:cs typeface="Arial"/>
              </a:rPr>
              <a:t>value</a:t>
            </a:r>
            <a:r>
              <a:rPr lang="pl-PL" sz="2000" dirty="0">
                <a:latin typeface="Arial"/>
                <a:cs typeface="Arial"/>
              </a:rPr>
              <a:t> </a:t>
            </a:r>
            <a:r>
              <a:rPr lang="pl-PL" sz="2000" dirty="0" err="1">
                <a:latin typeface="Arial"/>
                <a:cs typeface="Arial"/>
              </a:rPr>
              <a:t>given</a:t>
            </a:r>
            <a:endParaRPr lang="en-GB" sz="1800"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
        <p:nvSpPr>
          <p:cNvPr id="7" name="pole tekstowe 6">
            <a:extLst>
              <a:ext uri="{FF2B5EF4-FFF2-40B4-BE49-F238E27FC236}">
                <a16:creationId xmlns:a16="http://schemas.microsoft.com/office/drawing/2014/main" id="{EFC918EB-4BF0-4ABA-A870-78E612B23D15}"/>
              </a:ext>
            </a:extLst>
          </p:cNvPr>
          <p:cNvSpPr txBox="1"/>
          <p:nvPr/>
        </p:nvSpPr>
        <p:spPr>
          <a:xfrm>
            <a:off x="305504" y="1962150"/>
            <a:ext cx="8376352" cy="3554819"/>
          </a:xfrm>
          <a:prstGeom prst="rect">
            <a:avLst/>
          </a:prstGeom>
          <a:noFill/>
        </p:spPr>
        <p:txBody>
          <a:bodyPr wrap="square" numCol="1">
            <a:spAutoFit/>
          </a:bodyPr>
          <a:lstStyle/>
          <a:p>
            <a:pPr>
              <a:spcAft>
                <a:spcPts val="600"/>
              </a:spcAft>
            </a:pPr>
            <a:r>
              <a:rPr lang="pl-PL" sz="1800" dirty="0">
                <a:solidFill>
                  <a:srgbClr val="00B050"/>
                </a:solidFill>
                <a:latin typeface="Arial"/>
                <a:cs typeface="Arial"/>
              </a:rPr>
              <a:t>SELECT</a:t>
            </a:r>
            <a:r>
              <a:rPr lang="pl-PL" sz="1800" dirty="0">
                <a:latin typeface="Arial"/>
                <a:cs typeface="Arial"/>
              </a:rPr>
              <a:t> </a:t>
            </a:r>
            <a:r>
              <a:rPr lang="pl-PL" sz="1800" dirty="0">
                <a:solidFill>
                  <a:srgbClr val="00B050"/>
                </a:solidFill>
                <a:latin typeface="Arial"/>
                <a:cs typeface="Arial"/>
              </a:rPr>
              <a:t>COALESCE</a:t>
            </a:r>
            <a:r>
              <a:rPr lang="pl-PL" sz="1800" dirty="0">
                <a:latin typeface="Arial"/>
                <a:cs typeface="Arial"/>
              </a:rPr>
              <a:t>(</a:t>
            </a:r>
          </a:p>
          <a:p>
            <a:pPr>
              <a:spcAft>
                <a:spcPts val="600"/>
              </a:spcAft>
            </a:pPr>
            <a:r>
              <a:rPr lang="pl-PL" i="1" dirty="0">
                <a:latin typeface="Arial"/>
                <a:cs typeface="Arial"/>
              </a:rPr>
              <a:t>		</a:t>
            </a:r>
            <a:r>
              <a:rPr lang="pl-PL" sz="1800" i="1" dirty="0" err="1">
                <a:latin typeface="Arial"/>
                <a:cs typeface="Arial"/>
              </a:rPr>
              <a:t>column_name</a:t>
            </a:r>
            <a:r>
              <a:rPr lang="pl-PL" sz="1800" i="1" dirty="0">
                <a:latin typeface="Arial"/>
                <a:cs typeface="Arial"/>
              </a:rPr>
              <a:t>, </a:t>
            </a:r>
            <a:r>
              <a:rPr lang="pl-PL" sz="1800" i="1" dirty="0" err="1">
                <a:latin typeface="Arial"/>
                <a:cs typeface="Arial"/>
              </a:rPr>
              <a:t>desired_value_if_null</a:t>
            </a:r>
            <a:endParaRPr lang="pl-PL" sz="1800" i="1" dirty="0">
              <a:latin typeface="Arial"/>
              <a:cs typeface="Arial"/>
            </a:endParaRPr>
          </a:p>
          <a:p>
            <a:pPr>
              <a:spcAft>
                <a:spcPts val="600"/>
              </a:spcAft>
            </a:pPr>
            <a:r>
              <a:rPr lang="pl-PL" i="1" dirty="0">
                <a:latin typeface="Arial"/>
                <a:cs typeface="Arial"/>
              </a:rPr>
              <a:t>		</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a:t>
            </a:r>
            <a:r>
              <a:rPr lang="pl-PL" sz="1800" i="1" dirty="0" err="1">
                <a:latin typeface="Arial"/>
                <a:cs typeface="Arial"/>
              </a:rPr>
              <a:t>table</a:t>
            </a:r>
            <a:r>
              <a:rPr lang="pl-PL" sz="1800" dirty="0">
                <a:latin typeface="Arial"/>
                <a:cs typeface="Arial"/>
              </a:rPr>
              <a:t>;</a:t>
            </a:r>
          </a:p>
          <a:p>
            <a:pPr>
              <a:spcAft>
                <a:spcPts val="600"/>
              </a:spcAft>
            </a:pPr>
            <a:endParaRPr lang="pl-PL" dirty="0">
              <a:latin typeface="Arial"/>
              <a:cs typeface="Arial"/>
            </a:endParaRPr>
          </a:p>
          <a:p>
            <a:pPr>
              <a:spcAft>
                <a:spcPts val="600"/>
              </a:spcAft>
            </a:pPr>
            <a:r>
              <a:rPr lang="pl-PL" sz="1800" dirty="0">
                <a:solidFill>
                  <a:srgbClr val="00B050"/>
                </a:solidFill>
                <a:latin typeface="Arial"/>
                <a:cs typeface="Arial"/>
              </a:rPr>
              <a:t>SELECT</a:t>
            </a:r>
            <a:r>
              <a:rPr lang="pl-PL" sz="1800" dirty="0">
                <a:latin typeface="Arial"/>
                <a:cs typeface="Arial"/>
              </a:rPr>
              <a:t> </a:t>
            </a:r>
            <a:r>
              <a:rPr lang="pl-PL" sz="1800" dirty="0">
                <a:solidFill>
                  <a:srgbClr val="00B050"/>
                </a:solidFill>
                <a:latin typeface="Arial"/>
                <a:cs typeface="Arial"/>
              </a:rPr>
              <a:t>COALESCE</a:t>
            </a:r>
            <a:r>
              <a:rPr lang="pl-PL" sz="1800" dirty="0">
                <a:latin typeface="Arial"/>
                <a:cs typeface="Arial"/>
              </a:rPr>
              <a:t>(</a:t>
            </a:r>
          </a:p>
          <a:p>
            <a:pPr>
              <a:spcAft>
                <a:spcPts val="600"/>
              </a:spcAft>
            </a:pPr>
            <a:r>
              <a:rPr lang="pl-PL" i="1" dirty="0">
                <a:latin typeface="Arial"/>
                <a:cs typeface="Arial"/>
              </a:rPr>
              <a:t>		</a:t>
            </a:r>
            <a:r>
              <a:rPr lang="pl-PL" sz="1800" i="1" dirty="0" err="1">
                <a:latin typeface="Arial"/>
                <a:cs typeface="Arial"/>
              </a:rPr>
              <a:t>column</a:t>
            </a:r>
            <a:r>
              <a:rPr lang="pl-PL" sz="1800" dirty="0" err="1">
                <a:latin typeface="Arial"/>
                <a:cs typeface="Arial"/>
              </a:rPr>
              <a:t>_</a:t>
            </a:r>
            <a:r>
              <a:rPr lang="pl-PL" sz="1800" i="1" dirty="0" err="1">
                <a:latin typeface="Arial"/>
                <a:cs typeface="Arial"/>
              </a:rPr>
              <a:t>name</a:t>
            </a:r>
            <a:r>
              <a:rPr lang="pl-PL" sz="1800" dirty="0">
                <a:latin typeface="Arial"/>
                <a:cs typeface="Arial"/>
              </a:rPr>
              <a:t>, </a:t>
            </a:r>
            <a:r>
              <a:rPr lang="pl-PL" sz="1800" i="1" dirty="0" err="1">
                <a:latin typeface="Arial"/>
                <a:cs typeface="Arial"/>
              </a:rPr>
              <a:t>desired</a:t>
            </a:r>
            <a:r>
              <a:rPr lang="pl-PL" sz="1800" dirty="0" err="1">
                <a:latin typeface="Arial"/>
                <a:cs typeface="Arial"/>
              </a:rPr>
              <a:t>_</a:t>
            </a:r>
            <a:r>
              <a:rPr lang="pl-PL" sz="1800" i="1" dirty="0" err="1">
                <a:latin typeface="Arial"/>
                <a:cs typeface="Arial"/>
              </a:rPr>
              <a:t>value</a:t>
            </a:r>
            <a:r>
              <a:rPr lang="pl-PL" sz="1800" dirty="0" err="1">
                <a:latin typeface="Arial"/>
                <a:cs typeface="Arial"/>
              </a:rPr>
              <a:t>_</a:t>
            </a:r>
            <a:r>
              <a:rPr lang="pl-PL" sz="1800" i="1" dirty="0" err="1">
                <a:latin typeface="Arial"/>
                <a:cs typeface="Arial"/>
              </a:rPr>
              <a:t>if</a:t>
            </a:r>
            <a:r>
              <a:rPr lang="pl-PL" sz="1800" dirty="0" err="1">
                <a:latin typeface="Arial"/>
                <a:cs typeface="Arial"/>
              </a:rPr>
              <a:t>_</a:t>
            </a:r>
            <a:r>
              <a:rPr lang="pl-PL" sz="1800" i="1" dirty="0" err="1">
                <a:latin typeface="Arial"/>
                <a:cs typeface="Arial"/>
              </a:rPr>
              <a:t>null</a:t>
            </a:r>
            <a:r>
              <a:rPr lang="pl-PL" sz="1800" dirty="0">
                <a:latin typeface="Arial"/>
                <a:cs typeface="Arial"/>
              </a:rPr>
              <a:t>), </a:t>
            </a:r>
          </a:p>
          <a:p>
            <a:pPr>
              <a:spcAft>
                <a:spcPts val="600"/>
              </a:spcAft>
            </a:pPr>
            <a:r>
              <a:rPr lang="pl-PL" sz="1800" i="1" dirty="0" err="1">
                <a:latin typeface="Arial"/>
                <a:cs typeface="Arial"/>
              </a:rPr>
              <a:t>another</a:t>
            </a:r>
            <a:r>
              <a:rPr lang="pl-PL" sz="1800" dirty="0" err="1">
                <a:latin typeface="Arial"/>
                <a:cs typeface="Arial"/>
              </a:rPr>
              <a:t>_</a:t>
            </a:r>
            <a:r>
              <a:rPr lang="pl-PL" sz="1800" i="1" dirty="0" err="1">
                <a:latin typeface="Arial"/>
                <a:cs typeface="Arial"/>
              </a:rPr>
              <a:t>column</a:t>
            </a:r>
            <a:r>
              <a:rPr lang="pl-PL" sz="1800" i="1" dirty="0">
                <a:latin typeface="Arial"/>
                <a:cs typeface="Arial"/>
              </a:rPr>
              <a:t>, </a:t>
            </a:r>
            <a:r>
              <a:rPr lang="pl-PL" sz="1800" i="1" dirty="0" err="1">
                <a:latin typeface="Arial"/>
                <a:cs typeface="Arial"/>
              </a:rPr>
              <a:t>yet_another_column</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a:t>
            </a:r>
            <a:r>
              <a:rPr lang="pl-PL" sz="1800" i="1" dirty="0" err="1">
                <a:latin typeface="Arial"/>
                <a:cs typeface="Arial"/>
              </a:rPr>
              <a:t>table</a:t>
            </a:r>
            <a:r>
              <a:rPr lang="pl-PL" sz="1800" dirty="0">
                <a:latin typeface="Arial"/>
                <a:cs typeface="Arial"/>
              </a:rPr>
              <a:t>;</a:t>
            </a:r>
          </a:p>
          <a:p>
            <a:pPr>
              <a:spcAft>
                <a:spcPts val="600"/>
              </a:spcAft>
            </a:pPr>
            <a:endParaRPr lang="pl-PL" sz="1800" dirty="0">
              <a:latin typeface="Arial"/>
              <a:cs typeface="Arial"/>
            </a:endParaRPr>
          </a:p>
        </p:txBody>
      </p:sp>
    </p:spTree>
    <p:extLst>
      <p:ext uri="{BB962C8B-B14F-4D97-AF65-F5344CB8AC3E}">
        <p14:creationId xmlns:p14="http://schemas.microsoft.com/office/powerpoint/2010/main" val="129327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CASE WHEN   and IF</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a:spcAft>
                <a:spcPts val="600"/>
              </a:spcAft>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i="1" dirty="0" err="1">
                <a:solidFill>
                  <a:srgbClr val="000000"/>
                </a:solidFill>
                <a:effectLst/>
                <a:latin typeface="+mn-lt"/>
              </a:rPr>
              <a:t>column_name</a:t>
            </a:r>
            <a:r>
              <a:rPr lang="en-US" sz="2000" b="0" i="1" dirty="0">
                <a:solidFill>
                  <a:srgbClr val="000000"/>
                </a:solidFill>
                <a:effectLst/>
                <a:latin typeface="+mn-lt"/>
              </a:rPr>
              <a:t>(s)</a:t>
            </a:r>
            <a:endParaRPr lang="pl-PL" sz="2000" b="0" i="1" dirty="0">
              <a:solidFill>
                <a:srgbClr val="000000"/>
              </a:solidFill>
              <a:effectLst/>
              <a:latin typeface="+mn-lt"/>
            </a:endParaRPr>
          </a:p>
          <a:p>
            <a:pPr>
              <a:spcAft>
                <a:spcPts val="600"/>
              </a:spcAft>
            </a:pPr>
            <a:r>
              <a:rPr lang="pl-PL" sz="2000" b="0" i="0" dirty="0">
                <a:solidFill>
                  <a:srgbClr val="00B050"/>
                </a:solidFill>
                <a:effectLst/>
                <a:latin typeface="+mn-lt"/>
              </a:rPr>
              <a:t>	</a:t>
            </a:r>
            <a:r>
              <a:rPr lang="en-US" sz="2000" b="0" i="0" dirty="0">
                <a:solidFill>
                  <a:srgbClr val="00B050"/>
                </a:solidFill>
                <a:effectLst/>
                <a:latin typeface="+mn-lt"/>
              </a:rPr>
              <a:t>CASE</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WHEN </a:t>
            </a:r>
            <a:r>
              <a:rPr lang="en-US" sz="2000" b="0" i="1" dirty="0">
                <a:solidFill>
                  <a:srgbClr val="000000"/>
                </a:solidFill>
                <a:effectLst/>
                <a:latin typeface="+mn-lt"/>
              </a:rPr>
              <a:t>condition1</a:t>
            </a:r>
            <a:r>
              <a:rPr lang="en-US" sz="2000" b="0" i="0" dirty="0">
                <a:solidFill>
                  <a:srgbClr val="000000"/>
                </a:solidFill>
                <a:effectLst/>
                <a:latin typeface="+mn-lt"/>
              </a:rPr>
              <a:t> THEN </a:t>
            </a:r>
            <a:r>
              <a:rPr lang="en-US" sz="2000" b="0" i="1" dirty="0">
                <a:solidFill>
                  <a:srgbClr val="000000"/>
                </a:solidFill>
                <a:effectLst/>
                <a:latin typeface="+mn-lt"/>
              </a:rPr>
              <a:t>result1</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WHEN </a:t>
            </a:r>
            <a:r>
              <a:rPr lang="en-US" sz="2000" b="0" i="1" dirty="0">
                <a:solidFill>
                  <a:srgbClr val="000000"/>
                </a:solidFill>
                <a:effectLst/>
                <a:latin typeface="+mn-lt"/>
              </a:rPr>
              <a:t>condition2</a:t>
            </a:r>
            <a:r>
              <a:rPr lang="en-US" sz="2000" b="0" i="0" dirty="0">
                <a:solidFill>
                  <a:srgbClr val="000000"/>
                </a:solidFill>
                <a:effectLst/>
                <a:latin typeface="+mn-lt"/>
              </a:rPr>
              <a:t> THEN </a:t>
            </a:r>
            <a:r>
              <a:rPr lang="en-US" sz="2000" b="0" i="1" dirty="0">
                <a:solidFill>
                  <a:srgbClr val="000000"/>
                </a:solidFill>
                <a:effectLst/>
                <a:latin typeface="+mn-lt"/>
              </a:rPr>
              <a:t>result2</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WHEN </a:t>
            </a:r>
            <a:r>
              <a:rPr lang="en-US" sz="2000" b="0" i="1" dirty="0" err="1">
                <a:solidFill>
                  <a:srgbClr val="000000"/>
                </a:solidFill>
                <a:effectLst/>
                <a:latin typeface="+mn-lt"/>
              </a:rPr>
              <a:t>conditionN</a:t>
            </a:r>
            <a:r>
              <a:rPr lang="en-US" sz="2000" b="0" i="0" dirty="0">
                <a:solidFill>
                  <a:srgbClr val="000000"/>
                </a:solidFill>
                <a:effectLst/>
                <a:latin typeface="+mn-lt"/>
              </a:rPr>
              <a:t> THEN </a:t>
            </a:r>
            <a:r>
              <a:rPr lang="en-US" sz="2000" b="0" i="1" dirty="0" err="1">
                <a:solidFill>
                  <a:srgbClr val="000000"/>
                </a:solidFill>
                <a:effectLst/>
                <a:latin typeface="+mn-lt"/>
              </a:rPr>
              <a:t>resultN</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ELSE </a:t>
            </a:r>
            <a:r>
              <a:rPr lang="en-US" sz="2000" b="0" i="1" dirty="0">
                <a:solidFill>
                  <a:srgbClr val="000000"/>
                </a:solidFill>
                <a:effectLst/>
                <a:latin typeface="+mn-lt"/>
              </a:rPr>
              <a:t>result</a:t>
            </a:r>
            <a:br>
              <a:rPr lang="en-US" sz="2000" dirty="0">
                <a:latin typeface="+mn-lt"/>
              </a:rPr>
            </a:br>
            <a:r>
              <a:rPr lang="pl-PL" sz="2000" dirty="0">
                <a:latin typeface="+mn-lt"/>
              </a:rPr>
              <a:t>	</a:t>
            </a:r>
            <a:r>
              <a:rPr lang="en-US" sz="2000" b="0" i="0" dirty="0">
                <a:solidFill>
                  <a:srgbClr val="00B050"/>
                </a:solidFill>
                <a:effectLst/>
                <a:latin typeface="+mn-lt"/>
              </a:rPr>
              <a:t>END</a:t>
            </a:r>
            <a:r>
              <a:rPr lang="pl-PL" sz="2000" b="0" i="0" dirty="0">
                <a:solidFill>
                  <a:srgbClr val="00B050"/>
                </a:solidFill>
                <a:effectLst/>
                <a:latin typeface="+mn-lt"/>
              </a:rPr>
              <a:t> AS </a:t>
            </a:r>
            <a:r>
              <a:rPr lang="pl-PL" sz="2000" b="0" i="1" dirty="0" err="1">
                <a:effectLst/>
                <a:latin typeface="+mn-lt"/>
              </a:rPr>
              <a:t>new_col_name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a:t>
            </a:r>
            <a:r>
              <a:rPr lang="pl-PL" sz="2000" b="0" dirty="0">
                <a:solidFill>
                  <a:srgbClr val="000000"/>
                </a:solidFill>
                <a:effectLst/>
                <a:latin typeface="+mn-lt"/>
              </a:rPr>
              <a:t>;</a:t>
            </a:r>
          </a:p>
          <a:p>
            <a:pPr>
              <a:spcAft>
                <a:spcPts val="600"/>
              </a:spcAft>
            </a:pPr>
            <a:endParaRPr lang="pl-PL" sz="1600" dirty="0">
              <a:latin typeface="+mn-lt"/>
            </a:endParaRPr>
          </a:p>
          <a:p>
            <a:pPr>
              <a:spcAft>
                <a:spcPts val="600"/>
              </a:spcAft>
            </a:pPr>
            <a:r>
              <a:rPr lang="pl-PL" sz="2000" dirty="0">
                <a:solidFill>
                  <a:srgbClr val="00B050"/>
                </a:solidFill>
                <a:latin typeface="+mn-lt"/>
              </a:rPr>
              <a:t>SELECT</a:t>
            </a:r>
            <a:r>
              <a:rPr lang="pl-PL" sz="2000" dirty="0">
                <a:latin typeface="+mn-lt"/>
              </a:rPr>
              <a:t> </a:t>
            </a:r>
            <a:r>
              <a:rPr lang="pl-PL" sz="2000" dirty="0">
                <a:solidFill>
                  <a:srgbClr val="00B050"/>
                </a:solidFill>
                <a:latin typeface="+mn-lt"/>
              </a:rPr>
              <a:t>IF</a:t>
            </a:r>
            <a:r>
              <a:rPr lang="pl-PL" sz="2000" dirty="0">
                <a:latin typeface="+mn-lt"/>
              </a:rPr>
              <a:t>(</a:t>
            </a:r>
            <a:r>
              <a:rPr lang="pl-PL" sz="2000" i="1" dirty="0" err="1">
                <a:latin typeface="+mn-lt"/>
              </a:rPr>
              <a:t>condition</a:t>
            </a:r>
            <a:r>
              <a:rPr lang="pl-PL" sz="2000" dirty="0">
                <a:latin typeface="+mn-lt"/>
              </a:rPr>
              <a:t>, </a:t>
            </a:r>
            <a:r>
              <a:rPr lang="pl-PL" sz="2000" i="1" dirty="0" err="1">
                <a:latin typeface="+mn-lt"/>
              </a:rPr>
              <a:t>value_if_true</a:t>
            </a:r>
            <a:r>
              <a:rPr lang="pl-PL" sz="2000" i="1" dirty="0">
                <a:latin typeface="+mn-lt"/>
              </a:rPr>
              <a:t>, </a:t>
            </a:r>
            <a:r>
              <a:rPr lang="pl-PL" sz="2000" i="1" dirty="0" err="1">
                <a:latin typeface="+mn-lt"/>
              </a:rPr>
              <a:t>value_if_false</a:t>
            </a:r>
            <a:r>
              <a:rPr lang="pl-PL" sz="2000" dirty="0">
                <a:latin typeface="+mn-lt"/>
              </a:rPr>
              <a:t>); </a:t>
            </a:r>
            <a:endParaRPr lang="en-GB" sz="28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5671A583-5AA7-4AAB-A8A9-28139AC561B7}"/>
              </a:ext>
            </a:extLst>
          </p:cNvPr>
          <p:cNvPicPr>
            <a:picLocks noChangeAspect="1"/>
          </p:cNvPicPr>
          <p:nvPr/>
        </p:nvPicPr>
        <p:blipFill>
          <a:blip r:embed="rId4"/>
          <a:stretch>
            <a:fillRect/>
          </a:stretch>
        </p:blipFill>
        <p:spPr>
          <a:xfrm>
            <a:off x="5516137" y="579813"/>
            <a:ext cx="3234163" cy="3096074"/>
          </a:xfrm>
          <a:prstGeom prst="rect">
            <a:avLst/>
          </a:prstGeom>
        </p:spPr>
      </p:pic>
      <p:sp>
        <p:nvSpPr>
          <p:cNvPr id="8" name="Prostokąt 7">
            <a:extLst>
              <a:ext uri="{FF2B5EF4-FFF2-40B4-BE49-F238E27FC236}">
                <a16:creationId xmlns:a16="http://schemas.microsoft.com/office/drawing/2014/main" id="{F15FE58C-806F-4D2E-BD62-C35D05CB5FC3}"/>
              </a:ext>
            </a:extLst>
          </p:cNvPr>
          <p:cNvSpPr/>
          <p:nvPr/>
        </p:nvSpPr>
        <p:spPr>
          <a:xfrm>
            <a:off x="5516137" y="3421901"/>
            <a:ext cx="489927" cy="2912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Prostokąt 9">
            <a:extLst>
              <a:ext uri="{FF2B5EF4-FFF2-40B4-BE49-F238E27FC236}">
                <a16:creationId xmlns:a16="http://schemas.microsoft.com/office/drawing/2014/main" id="{79CDA553-9D9C-435E-831F-2C93FBB1B5E6}"/>
              </a:ext>
            </a:extLst>
          </p:cNvPr>
          <p:cNvSpPr/>
          <p:nvPr/>
        </p:nvSpPr>
        <p:spPr>
          <a:xfrm>
            <a:off x="5646961" y="2236980"/>
            <a:ext cx="872786" cy="2912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2" name="Prostokąt 11">
            <a:extLst>
              <a:ext uri="{FF2B5EF4-FFF2-40B4-BE49-F238E27FC236}">
                <a16:creationId xmlns:a16="http://schemas.microsoft.com/office/drawing/2014/main" id="{F575B6DE-1ABC-4488-BBC6-93E463C65E15}"/>
              </a:ext>
            </a:extLst>
          </p:cNvPr>
          <p:cNvSpPr/>
          <p:nvPr/>
        </p:nvSpPr>
        <p:spPr>
          <a:xfrm>
            <a:off x="7687954" y="2278199"/>
            <a:ext cx="879716" cy="2912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77204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Working</a:t>
            </a:r>
            <a:r>
              <a:rPr lang="pl-PL" dirty="0">
                <a:solidFill>
                  <a:srgbClr val="0A1A61"/>
                </a:solidFill>
                <a:latin typeface="Arial"/>
                <a:cs typeface="Arial"/>
              </a:rPr>
              <a:t> with </a:t>
            </a:r>
            <a:r>
              <a:rPr lang="pl-PL" dirty="0" err="1">
                <a:solidFill>
                  <a:srgbClr val="0A1A61"/>
                </a:solidFill>
                <a:latin typeface="Arial"/>
                <a:cs typeface="Arial"/>
              </a:rPr>
              <a:t>dates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322262" y="1017756"/>
            <a:ext cx="8513239" cy="3709025"/>
          </a:xfrm>
        </p:spPr>
        <p:txBody>
          <a:bodyPr vert="horz" anchor="t"/>
          <a:lstStyle/>
          <a:p>
            <a:pPr marL="342900" indent="-342900">
              <a:spcAft>
                <a:spcPts val="600"/>
              </a:spcAft>
              <a:buChar char="•"/>
            </a:pPr>
            <a:r>
              <a:rPr lang="pl-PL" sz="1600" dirty="0" err="1">
                <a:latin typeface="+mn-lt"/>
              </a:rPr>
              <a:t>Date</a:t>
            </a:r>
            <a:r>
              <a:rPr lang="pl-PL" sz="1600" dirty="0">
                <a:latin typeface="+mn-lt"/>
              </a:rPr>
              <a:t>/</a:t>
            </a:r>
            <a:r>
              <a:rPr lang="pl-PL" sz="1600" dirty="0" err="1">
                <a:latin typeface="+mn-lt"/>
              </a:rPr>
              <a:t>Timestamp</a:t>
            </a:r>
            <a:r>
              <a:rPr lang="pl-PL" sz="1600" dirty="0">
                <a:latin typeface="+mn-lt"/>
              </a:rPr>
              <a:t> </a:t>
            </a:r>
            <a:r>
              <a:rPr lang="pl-PL" sz="1600" dirty="0" err="1">
                <a:latin typeface="+mn-lt"/>
              </a:rPr>
              <a:t>type</a:t>
            </a:r>
            <a:r>
              <a:rPr lang="pl-PL" sz="1600" dirty="0">
                <a:latin typeface="+mn-lt"/>
              </a:rPr>
              <a:t> </a:t>
            </a:r>
            <a:r>
              <a:rPr lang="pl-PL" sz="1600" dirty="0" err="1">
                <a:latin typeface="+mn-lt"/>
              </a:rPr>
              <a:t>columns</a:t>
            </a:r>
            <a:r>
              <a:rPr lang="pl-PL" sz="1600" dirty="0">
                <a:latin typeface="+mn-lt"/>
              </a:rPr>
              <a:t> </a:t>
            </a:r>
            <a:r>
              <a:rPr lang="pl-PL" sz="1600" dirty="0" err="1">
                <a:latin typeface="+mn-lt"/>
              </a:rPr>
              <a:t>can</a:t>
            </a:r>
            <a:r>
              <a:rPr lang="pl-PL" sz="1600" dirty="0">
                <a:latin typeface="+mn-lt"/>
              </a:rPr>
              <a:t> be </a:t>
            </a:r>
            <a:r>
              <a:rPr lang="pl-PL" sz="1600" dirty="0" err="1">
                <a:latin typeface="+mn-lt"/>
              </a:rPr>
              <a:t>problematic</a:t>
            </a:r>
            <a:r>
              <a:rPr lang="pl-PL" sz="1600" dirty="0">
                <a:latin typeface="+mn-lt"/>
              </a:rPr>
              <a:t> for </a:t>
            </a:r>
            <a:r>
              <a:rPr lang="pl-PL" sz="1600" dirty="0" err="1">
                <a:latin typeface="+mn-lt"/>
              </a:rPr>
              <a:t>some</a:t>
            </a:r>
            <a:r>
              <a:rPr lang="pl-PL" sz="1600" dirty="0">
                <a:latin typeface="+mn-lt"/>
              </a:rPr>
              <a:t> </a:t>
            </a:r>
            <a:r>
              <a:rPr lang="pl-PL" sz="1600" dirty="0" err="1">
                <a:latin typeface="+mn-lt"/>
              </a:rPr>
              <a:t>queries</a:t>
            </a:r>
            <a:endParaRPr lang="pl-PL" sz="1600" dirty="0">
              <a:latin typeface="+mn-lt"/>
            </a:endParaRPr>
          </a:p>
          <a:p>
            <a:pPr marL="342900" indent="-342900">
              <a:spcAft>
                <a:spcPts val="600"/>
              </a:spcAft>
              <a:buChar char="•"/>
            </a:pPr>
            <a:r>
              <a:rPr lang="pl-PL" sz="1600" b="0" i="0" dirty="0">
                <a:effectLst/>
                <a:latin typeface="+mn-lt"/>
              </a:rPr>
              <a:t>How to </a:t>
            </a:r>
            <a:r>
              <a:rPr lang="pl-PL" sz="1600" b="0" i="0" dirty="0" err="1">
                <a:effectLst/>
                <a:latin typeface="+mn-lt"/>
              </a:rPr>
              <a:t>find</a:t>
            </a:r>
            <a:r>
              <a:rPr lang="pl-PL" sz="1600" b="0" i="0" dirty="0">
                <a:effectLst/>
                <a:latin typeface="+mn-lt"/>
              </a:rPr>
              <a:t> out </a:t>
            </a:r>
            <a:r>
              <a:rPr lang="pl-PL" sz="1600" b="0" i="0" dirty="0" err="1">
                <a:effectLst/>
                <a:latin typeface="+mn-lt"/>
              </a:rPr>
              <a:t>if</a:t>
            </a:r>
            <a:r>
              <a:rPr lang="pl-PL" sz="1600" b="0" i="0" dirty="0">
                <a:effectLst/>
                <a:latin typeface="+mn-lt"/>
              </a:rPr>
              <a:t> we </a:t>
            </a:r>
            <a:r>
              <a:rPr lang="pl-PL" sz="1600" b="0" i="0" dirty="0" err="1">
                <a:effectLst/>
                <a:latin typeface="+mn-lt"/>
              </a:rPr>
              <a:t>are</a:t>
            </a:r>
            <a:r>
              <a:rPr lang="pl-PL" sz="1600" b="0" i="0" dirty="0">
                <a:effectLst/>
                <a:latin typeface="+mn-lt"/>
              </a:rPr>
              <a:t> </a:t>
            </a:r>
            <a:r>
              <a:rPr lang="pl-PL" sz="1600" b="0" i="0" dirty="0" err="1">
                <a:effectLst/>
                <a:latin typeface="+mn-lt"/>
              </a:rPr>
              <a:t>dealing</a:t>
            </a:r>
            <a:r>
              <a:rPr lang="pl-PL" sz="1600" b="0" i="0" dirty="0">
                <a:effectLst/>
                <a:latin typeface="+mn-lt"/>
              </a:rPr>
              <a:t> with </a:t>
            </a:r>
            <a:r>
              <a:rPr lang="pl-PL" sz="1600" b="0" i="0" dirty="0" err="1">
                <a:effectLst/>
                <a:latin typeface="+mn-lt"/>
              </a:rPr>
              <a:t>dates</a:t>
            </a:r>
            <a:r>
              <a:rPr lang="pl-PL" sz="1600" b="0" i="0" dirty="0">
                <a:effectLst/>
                <a:latin typeface="+mn-lt"/>
              </a:rPr>
              <a:t>?</a:t>
            </a:r>
          </a:p>
          <a:p>
            <a:pPr marL="800100" lvl="1" indent="-342900">
              <a:spcAft>
                <a:spcPts val="600"/>
              </a:spcAft>
              <a:buFont typeface="Arial"/>
              <a:buChar char="•"/>
            </a:pPr>
            <a:r>
              <a:rPr lang="pl-PL" sz="1600" b="0" i="0" dirty="0">
                <a:solidFill>
                  <a:srgbClr val="00B050"/>
                </a:solidFill>
                <a:effectLst/>
                <a:latin typeface="+mn-lt"/>
              </a:rPr>
              <a:t>SHOW </a:t>
            </a:r>
            <a:r>
              <a:rPr lang="pl-PL" sz="1600" b="0" i="0" dirty="0">
                <a:effectLst/>
                <a:latin typeface="+mn-lt"/>
              </a:rPr>
              <a:t>FIELDS</a:t>
            </a:r>
            <a:r>
              <a:rPr lang="pl-PL" sz="1600" b="0" i="0" dirty="0">
                <a:solidFill>
                  <a:srgbClr val="00B050"/>
                </a:solidFill>
                <a:effectLst/>
                <a:latin typeface="+mn-lt"/>
              </a:rPr>
              <a:t> FROM </a:t>
            </a:r>
            <a:r>
              <a:rPr lang="pl-PL" sz="1600" b="0" i="0" dirty="0" err="1">
                <a:effectLst/>
                <a:latin typeface="+mn-lt"/>
              </a:rPr>
              <a:t>Customers</a:t>
            </a:r>
            <a:r>
              <a:rPr lang="pl-PL" sz="1600" b="0" i="0" dirty="0">
                <a:effectLst/>
                <a:latin typeface="+mn-lt"/>
              </a:rPr>
              <a:t>;</a:t>
            </a:r>
          </a:p>
          <a:p>
            <a:pPr marL="342900" indent="-342900">
              <a:spcAft>
                <a:spcPts val="600"/>
              </a:spcAft>
              <a:buChar char="•"/>
            </a:pPr>
            <a:r>
              <a:rPr lang="pl-PL" sz="1600" dirty="0" err="1">
                <a:latin typeface="+mn-lt"/>
              </a:rPr>
              <a:t>There’s</a:t>
            </a:r>
            <a:r>
              <a:rPr lang="pl-PL" sz="1600" dirty="0">
                <a:latin typeface="+mn-lt"/>
              </a:rPr>
              <a:t> a lot of </a:t>
            </a:r>
            <a:r>
              <a:rPr lang="pl-PL" sz="1600" dirty="0" err="1">
                <a:latin typeface="+mn-lt"/>
              </a:rPr>
              <a:t>hidden</a:t>
            </a:r>
            <a:r>
              <a:rPr lang="pl-PL" sz="1600" dirty="0">
                <a:latin typeface="+mn-lt"/>
              </a:rPr>
              <a:t> </a:t>
            </a:r>
            <a:r>
              <a:rPr lang="pl-PL" sz="1600" dirty="0" err="1">
                <a:latin typeface="+mn-lt"/>
              </a:rPr>
              <a:t>information</a:t>
            </a:r>
            <a:r>
              <a:rPr lang="pl-PL" sz="1600" dirty="0">
                <a:latin typeface="+mn-lt"/>
              </a:rPr>
              <a:t> we </a:t>
            </a:r>
            <a:r>
              <a:rPr lang="pl-PL" sz="1600" dirty="0" err="1">
                <a:latin typeface="+mn-lt"/>
              </a:rPr>
              <a:t>can</a:t>
            </a:r>
            <a:r>
              <a:rPr lang="pl-PL" sz="1600" dirty="0">
                <a:latin typeface="+mn-lt"/>
              </a:rPr>
              <a:t> </a:t>
            </a:r>
            <a:r>
              <a:rPr lang="pl-PL" sz="1600" dirty="0" err="1">
                <a:latin typeface="+mn-lt"/>
              </a:rPr>
              <a:t>get</a:t>
            </a:r>
            <a:r>
              <a:rPr lang="pl-PL" sz="1600" dirty="0">
                <a:latin typeface="+mn-lt"/>
              </a:rPr>
              <a:t> from the </a:t>
            </a:r>
            <a:r>
              <a:rPr lang="pl-PL" sz="1600" dirty="0" err="1">
                <a:latin typeface="+mn-lt"/>
              </a:rPr>
              <a:t>date</a:t>
            </a:r>
            <a:r>
              <a:rPr lang="pl-PL" sz="1600" dirty="0">
                <a:latin typeface="+mn-lt"/>
              </a:rPr>
              <a:t> </a:t>
            </a:r>
            <a:r>
              <a:rPr lang="pl-PL" sz="1600" dirty="0" err="1">
                <a:latin typeface="+mn-lt"/>
              </a:rPr>
              <a:t>type</a:t>
            </a:r>
            <a:r>
              <a:rPr lang="pl-PL" sz="1600" dirty="0">
                <a:latin typeface="+mn-lt"/>
              </a:rPr>
              <a:t> </a:t>
            </a:r>
            <a:r>
              <a:rPr lang="pl-PL" sz="1600" dirty="0" err="1">
                <a:latin typeface="+mn-lt"/>
              </a:rPr>
              <a:t>column</a:t>
            </a:r>
            <a:endParaRPr lang="pl-PL" sz="1600" dirty="0">
              <a:latin typeface="+mn-lt"/>
            </a:endParaRPr>
          </a:p>
          <a:p>
            <a:pPr marL="800100" lvl="1" indent="-342900">
              <a:spcAft>
                <a:spcPts val="600"/>
              </a:spcAft>
              <a:buChar char="•"/>
            </a:pPr>
            <a:r>
              <a:rPr lang="pl-PL" sz="1600" dirty="0"/>
              <a:t>Day of the </a:t>
            </a:r>
            <a:r>
              <a:rPr lang="pl-PL" sz="1600" dirty="0" err="1"/>
              <a:t>week</a:t>
            </a:r>
            <a:r>
              <a:rPr lang="pl-PL" sz="1600" dirty="0"/>
              <a:t> </a:t>
            </a:r>
            <a:r>
              <a:rPr lang="pl-PL" sz="1600" dirty="0">
                <a:solidFill>
                  <a:srgbClr val="00B050"/>
                </a:solidFill>
              </a:rPr>
              <a:t>DAYNAME</a:t>
            </a:r>
            <a:r>
              <a:rPr lang="pl-PL" sz="1600" dirty="0"/>
              <a:t>()</a:t>
            </a:r>
          </a:p>
          <a:p>
            <a:pPr marL="800100" lvl="1" indent="-342900">
              <a:spcAft>
                <a:spcPts val="600"/>
              </a:spcAft>
              <a:buChar char="•"/>
            </a:pPr>
            <a:r>
              <a:rPr lang="pl-PL" sz="1600" dirty="0" err="1"/>
              <a:t>Parts</a:t>
            </a:r>
            <a:r>
              <a:rPr lang="pl-PL" sz="1600" dirty="0"/>
              <a:t> of the </a:t>
            </a:r>
            <a:r>
              <a:rPr lang="pl-PL" sz="1600" dirty="0" err="1"/>
              <a:t>date</a:t>
            </a:r>
            <a:r>
              <a:rPr lang="pl-PL" sz="1600" dirty="0">
                <a:latin typeface="+mn-lt"/>
              </a:rPr>
              <a:t> </a:t>
            </a:r>
            <a:r>
              <a:rPr lang="pl-PL" sz="1600" dirty="0">
                <a:solidFill>
                  <a:srgbClr val="00B050"/>
                </a:solidFill>
                <a:latin typeface="+mn-lt"/>
              </a:rPr>
              <a:t>EXTRACT</a:t>
            </a:r>
            <a:r>
              <a:rPr lang="pl-PL" sz="1600" dirty="0">
                <a:latin typeface="+mn-lt"/>
              </a:rPr>
              <a:t> (YEAR/QUARTER/YEAR_MONTH/…/HOUR </a:t>
            </a:r>
            <a:r>
              <a:rPr lang="pl-PL" sz="1600" dirty="0">
                <a:solidFill>
                  <a:srgbClr val="00B050"/>
                </a:solidFill>
                <a:latin typeface="+mn-lt"/>
              </a:rPr>
              <a:t>FROM</a:t>
            </a:r>
            <a:r>
              <a:rPr lang="pl-PL" sz="1600" dirty="0">
                <a:latin typeface="+mn-lt"/>
              </a:rPr>
              <a:t> </a:t>
            </a:r>
            <a:r>
              <a:rPr lang="pl-PL" sz="1600" dirty="0" err="1">
                <a:latin typeface="+mn-lt"/>
              </a:rPr>
              <a:t>date_column</a:t>
            </a:r>
            <a:r>
              <a:rPr lang="pl-PL" sz="1600" dirty="0">
                <a:latin typeface="+mn-lt"/>
              </a:rPr>
              <a:t>)</a:t>
            </a:r>
          </a:p>
          <a:p>
            <a:pPr marL="800100" lvl="1" indent="-342900">
              <a:spcAft>
                <a:spcPts val="600"/>
              </a:spcAft>
              <a:buChar char="•"/>
            </a:pPr>
            <a:r>
              <a:rPr lang="pl-PL" sz="1600" dirty="0" err="1"/>
              <a:t>Number</a:t>
            </a:r>
            <a:r>
              <a:rPr lang="pl-PL" sz="1600" dirty="0"/>
              <a:t> of </a:t>
            </a:r>
            <a:r>
              <a:rPr lang="pl-PL" sz="1600" dirty="0" err="1"/>
              <a:t>days</a:t>
            </a:r>
            <a:r>
              <a:rPr lang="pl-PL" sz="1600" dirty="0"/>
              <a:t> </a:t>
            </a:r>
            <a:r>
              <a:rPr lang="pl-PL" sz="1600" dirty="0" err="1"/>
              <a:t>between</a:t>
            </a:r>
            <a:r>
              <a:rPr lang="pl-PL" sz="1600" dirty="0"/>
              <a:t> NOW and a </a:t>
            </a:r>
            <a:r>
              <a:rPr lang="pl-PL" sz="1600" dirty="0" err="1"/>
              <a:t>date</a:t>
            </a:r>
            <a:r>
              <a:rPr lang="pl-PL" sz="1600" dirty="0"/>
              <a:t> </a:t>
            </a:r>
            <a:r>
              <a:rPr lang="pl-PL" sz="1600" dirty="0">
                <a:solidFill>
                  <a:srgbClr val="00B050"/>
                </a:solidFill>
              </a:rPr>
              <a:t>SELECT DATEDIFF</a:t>
            </a:r>
            <a:r>
              <a:rPr lang="pl-PL" sz="1600" dirty="0"/>
              <a:t>(</a:t>
            </a:r>
            <a:r>
              <a:rPr lang="pl-PL" sz="1600" dirty="0">
                <a:solidFill>
                  <a:schemeClr val="accent1"/>
                </a:solidFill>
              </a:rPr>
              <a:t>NOW</a:t>
            </a:r>
            <a:r>
              <a:rPr lang="pl-PL" sz="1600" dirty="0"/>
              <a:t>(), '2021-09-20');</a:t>
            </a:r>
          </a:p>
          <a:p>
            <a:pPr marL="800100" lvl="1" indent="-342900">
              <a:spcAft>
                <a:spcPts val="600"/>
              </a:spcAft>
              <a:buChar char="•"/>
            </a:pPr>
            <a:endParaRPr lang="pl-PL" sz="1600" dirty="0"/>
          </a:p>
          <a:p>
            <a:pPr marL="800100" lvl="1" indent="-342900">
              <a:spcAft>
                <a:spcPts val="600"/>
              </a:spcAft>
              <a:buChar char="•"/>
            </a:pPr>
            <a:endParaRPr lang="pl-PL" sz="1600" dirty="0">
              <a:latin typeface="+mn-lt"/>
            </a:endParaRPr>
          </a:p>
          <a:p>
            <a:pPr marL="342900" indent="-342900">
              <a:spcAft>
                <a:spcPts val="600"/>
              </a:spcAft>
              <a:buChar char="•"/>
            </a:pPr>
            <a:endParaRPr lang="pl-PL" sz="1600" dirty="0"/>
          </a:p>
          <a:p>
            <a:pPr lvl="1">
              <a:spcAft>
                <a:spcPts val="600"/>
              </a:spcAft>
            </a:pPr>
            <a:endParaRPr lang="pl-PL" sz="1600" b="0" i="0" dirty="0">
              <a:effectLst/>
              <a:latin typeface="+mn-lt"/>
            </a:endParaRPr>
          </a:p>
          <a:p>
            <a:pPr marL="342900" indent="-342900">
              <a:spcAft>
                <a:spcPts val="600"/>
              </a:spcAft>
              <a:buChar char="•"/>
            </a:pPr>
            <a:endParaRPr lang="pl-PL" sz="1600" b="0" i="0" dirty="0">
              <a:effectLst/>
              <a:latin typeface="+mn-lt"/>
            </a:endParaRPr>
          </a:p>
          <a:p>
            <a:pPr marL="342900" indent="-342900">
              <a:buChar char="•"/>
            </a:pPr>
            <a:endParaRPr lang="pl-PL" sz="2000" b="1"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77230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Working</a:t>
            </a:r>
            <a:r>
              <a:rPr lang="pl-PL" dirty="0">
                <a:solidFill>
                  <a:srgbClr val="0A1A61"/>
                </a:solidFill>
                <a:latin typeface="Arial"/>
                <a:cs typeface="Arial"/>
              </a:rPr>
              <a:t> with </a:t>
            </a:r>
            <a:r>
              <a:rPr lang="pl-PL" dirty="0" err="1">
                <a:solidFill>
                  <a:srgbClr val="0A1A61"/>
                </a:solidFill>
                <a:latin typeface="Arial"/>
                <a:cs typeface="Arial"/>
              </a:rPr>
              <a:t>dates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1600" dirty="0">
                <a:latin typeface="+mn-lt"/>
              </a:rPr>
              <a:t>And </a:t>
            </a:r>
            <a:r>
              <a:rPr lang="pl-PL" sz="1600" dirty="0" err="1">
                <a:latin typeface="+mn-lt"/>
              </a:rPr>
              <a:t>many</a:t>
            </a:r>
            <a:r>
              <a:rPr lang="pl-PL" sz="1600" dirty="0">
                <a:latin typeface="+mn-lt"/>
              </a:rPr>
              <a:t> </a:t>
            </a:r>
            <a:r>
              <a:rPr lang="pl-PL" sz="1600" dirty="0" err="1">
                <a:latin typeface="+mn-lt"/>
              </a:rPr>
              <a:t>ways</a:t>
            </a:r>
            <a:r>
              <a:rPr lang="pl-PL" sz="1600" dirty="0">
                <a:latin typeface="+mn-lt"/>
              </a:rPr>
              <a:t> we </a:t>
            </a:r>
            <a:r>
              <a:rPr lang="pl-PL" sz="1600" dirty="0" err="1">
                <a:latin typeface="+mn-lt"/>
              </a:rPr>
              <a:t>can</a:t>
            </a:r>
            <a:r>
              <a:rPr lang="pl-PL" sz="1600" dirty="0">
                <a:latin typeface="+mn-lt"/>
              </a:rPr>
              <a:t> </a:t>
            </a:r>
            <a:r>
              <a:rPr lang="pl-PL" sz="1600" dirty="0" err="1">
                <a:latin typeface="+mn-lt"/>
              </a:rPr>
              <a:t>modify</a:t>
            </a:r>
            <a:r>
              <a:rPr lang="pl-PL" sz="1600" dirty="0">
                <a:latin typeface="+mn-lt"/>
              </a:rPr>
              <a:t> </a:t>
            </a:r>
            <a:r>
              <a:rPr lang="pl-PL" sz="1600" dirty="0" err="1">
                <a:latin typeface="+mn-lt"/>
              </a:rPr>
              <a:t>it</a:t>
            </a:r>
            <a:r>
              <a:rPr lang="pl-PL" sz="1600" dirty="0">
                <a:latin typeface="+mn-lt"/>
              </a:rPr>
              <a:t> to suit </a:t>
            </a:r>
            <a:r>
              <a:rPr lang="pl-PL" sz="1600" dirty="0" err="1">
                <a:latin typeface="+mn-lt"/>
              </a:rPr>
              <a:t>our</a:t>
            </a:r>
            <a:r>
              <a:rPr lang="pl-PL" sz="1600" dirty="0">
                <a:latin typeface="+mn-lt"/>
              </a:rPr>
              <a:t> </a:t>
            </a:r>
            <a:r>
              <a:rPr lang="pl-PL" sz="1600" dirty="0" err="1">
                <a:latin typeface="+mn-lt"/>
              </a:rPr>
              <a:t>needs</a:t>
            </a:r>
            <a:endParaRPr lang="pl-PL" sz="1600" dirty="0">
              <a:latin typeface="+mn-lt"/>
            </a:endParaRPr>
          </a:p>
          <a:p>
            <a:pPr marL="800100" lvl="1" indent="-342900">
              <a:spcAft>
                <a:spcPts val="600"/>
              </a:spcAft>
              <a:buChar char="•"/>
            </a:pPr>
            <a:r>
              <a:rPr lang="pl-PL" sz="1600" dirty="0"/>
              <a:t>CAST to </a:t>
            </a:r>
            <a:r>
              <a:rPr lang="pl-PL" sz="1600" dirty="0" err="1"/>
              <a:t>timestamp</a:t>
            </a:r>
            <a:r>
              <a:rPr lang="pl-PL" sz="1600" dirty="0"/>
              <a:t> </a:t>
            </a:r>
          </a:p>
          <a:p>
            <a:pPr marL="800100" lvl="1" indent="-342900">
              <a:spcAft>
                <a:spcPts val="600"/>
              </a:spcAft>
              <a:buChar char="•"/>
            </a:pPr>
            <a:r>
              <a:rPr lang="pl-PL" sz="1600" dirty="0"/>
              <a:t>SELECT the </a:t>
            </a:r>
            <a:r>
              <a:rPr lang="pl-PL" sz="1600" dirty="0" err="1"/>
              <a:t>current</a:t>
            </a:r>
            <a:r>
              <a:rPr lang="pl-PL" sz="1600" dirty="0"/>
              <a:t> </a:t>
            </a:r>
            <a:r>
              <a:rPr lang="pl-PL" sz="1600" dirty="0" err="1"/>
              <a:t>date</a:t>
            </a:r>
            <a:r>
              <a:rPr lang="pl-PL" sz="1600" dirty="0"/>
              <a:t> </a:t>
            </a:r>
            <a:r>
              <a:rPr lang="pl-PL" sz="1600" dirty="0" err="1"/>
              <a:t>using</a:t>
            </a:r>
            <a:r>
              <a:rPr lang="pl-PL" sz="1600" dirty="0"/>
              <a:t> NOW()</a:t>
            </a:r>
          </a:p>
          <a:p>
            <a:pPr marL="800100" lvl="1" indent="-342900">
              <a:spcAft>
                <a:spcPts val="600"/>
              </a:spcAft>
              <a:buChar char="•"/>
            </a:pPr>
            <a:r>
              <a:rPr lang="pl-PL" sz="1600" dirty="0"/>
              <a:t>FORMAT: </a:t>
            </a:r>
          </a:p>
          <a:p>
            <a:pPr lvl="1">
              <a:spcAft>
                <a:spcPts val="600"/>
              </a:spcAft>
            </a:pPr>
            <a:r>
              <a:rPr lang="pl-PL" sz="1600" dirty="0"/>
              <a:t>	SELECT * FROM </a:t>
            </a:r>
            <a:r>
              <a:rPr lang="pl-PL" sz="1600" i="1" dirty="0" err="1"/>
              <a:t>table</a:t>
            </a:r>
            <a:endParaRPr lang="pl-PL" sz="1600" i="1" dirty="0"/>
          </a:p>
          <a:p>
            <a:pPr lvl="1">
              <a:spcAft>
                <a:spcPts val="600"/>
              </a:spcAft>
            </a:pPr>
            <a:r>
              <a:rPr lang="pl-PL" sz="1600" dirty="0"/>
              <a:t>	W</a:t>
            </a:r>
            <a:r>
              <a:rPr lang="en-US" sz="1600" dirty="0"/>
              <a:t>HERE </a:t>
            </a:r>
            <a:endParaRPr lang="pl-PL" sz="1600" dirty="0"/>
          </a:p>
          <a:p>
            <a:pPr lvl="1">
              <a:spcAft>
                <a:spcPts val="600"/>
              </a:spcAft>
            </a:pPr>
            <a:r>
              <a:rPr lang="pl-PL" sz="1600" dirty="0"/>
              <a:t>		</a:t>
            </a:r>
            <a:r>
              <a:rPr lang="en-US" sz="1600" dirty="0"/>
              <a:t>DATE_FORMAT(QUERY_DATE, '%Y-%m-01’) </a:t>
            </a:r>
            <a:endParaRPr lang="pl-PL" sz="1600" dirty="0"/>
          </a:p>
          <a:p>
            <a:pPr lvl="1">
              <a:spcAft>
                <a:spcPts val="600"/>
              </a:spcAft>
            </a:pPr>
            <a:r>
              <a:rPr lang="pl-PL" sz="1600" dirty="0"/>
              <a:t>	</a:t>
            </a:r>
            <a:r>
              <a:rPr lang="en-US" sz="1600" dirty="0"/>
              <a:t>BETWEEN </a:t>
            </a:r>
            <a:endParaRPr lang="pl-PL" sz="1600" dirty="0"/>
          </a:p>
          <a:p>
            <a:pPr lvl="1">
              <a:spcAft>
                <a:spcPts val="600"/>
              </a:spcAft>
            </a:pPr>
            <a:r>
              <a:rPr lang="pl-PL" sz="1600" dirty="0"/>
              <a:t>		</a:t>
            </a:r>
            <a:r>
              <a:rPr lang="en-US" sz="1600" dirty="0"/>
              <a:t>DATE_FORMAT(NOW() - INTERVAL 4 MONTH, '%Y-%m-01') AND </a:t>
            </a:r>
            <a:r>
              <a:rPr lang="pl-PL" sz="1600" dirty="0"/>
              <a:t>				</a:t>
            </a:r>
            <a:r>
              <a:rPr lang="en-US" sz="1600" dirty="0"/>
              <a:t>DATE_FORMAT(NOW() - INTERVAL 1 WEEK, '%Y-%m-01’) </a:t>
            </a:r>
            <a:r>
              <a:rPr lang="pl-PL" sz="1600" dirty="0"/>
              <a:t>;</a:t>
            </a:r>
            <a:endParaRPr lang="en-US" sz="1600" dirty="0"/>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73280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Creating</a:t>
            </a:r>
            <a:r>
              <a:rPr lang="pl-PL" dirty="0">
                <a:solidFill>
                  <a:srgbClr val="0A1A61"/>
                </a:solidFill>
                <a:latin typeface="Arial"/>
                <a:cs typeface="Arial"/>
              </a:rPr>
              <a:t> </a:t>
            </a:r>
            <a:r>
              <a:rPr lang="pl-PL" dirty="0" err="1">
                <a:solidFill>
                  <a:srgbClr val="0A1A61"/>
                </a:solidFill>
                <a:latin typeface="Arial"/>
                <a:cs typeface="Arial"/>
              </a:rPr>
              <a:t>Views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800100" lvl="1" indent="-342900">
              <a:spcAft>
                <a:spcPts val="1800"/>
              </a:spcAft>
              <a:buFont typeface="Arial" panose="020B0604020202020204" pitchFamily="34" charset="0"/>
              <a:buChar char="•"/>
            </a:pPr>
            <a:r>
              <a:rPr lang="pl-PL" sz="2000" b="0" i="0" dirty="0" err="1">
                <a:effectLst/>
                <a:latin typeface="+mn-lt"/>
              </a:rPr>
              <a:t>Subqueries</a:t>
            </a:r>
            <a:r>
              <a:rPr lang="pl-PL" sz="2000" b="0" i="0" dirty="0">
                <a:effectLst/>
                <a:latin typeface="+mn-lt"/>
              </a:rPr>
              <a:t> </a:t>
            </a:r>
            <a:r>
              <a:rPr lang="pl-PL" sz="2000" b="0" i="0" dirty="0" err="1">
                <a:effectLst/>
                <a:latin typeface="+mn-lt"/>
              </a:rPr>
              <a:t>allow</a:t>
            </a:r>
            <a:r>
              <a:rPr lang="pl-PL" sz="2000" b="0" i="0" dirty="0">
                <a:effectLst/>
                <a:latin typeface="+mn-lt"/>
              </a:rPr>
              <a:t> </a:t>
            </a:r>
            <a:r>
              <a:rPr lang="pl-PL" sz="2000" b="0" i="0" dirty="0" err="1">
                <a:effectLst/>
                <a:latin typeface="+mn-lt"/>
              </a:rPr>
              <a:t>us</a:t>
            </a:r>
            <a:r>
              <a:rPr lang="pl-PL" sz="2000" b="0" i="0" dirty="0">
                <a:effectLst/>
                <a:latin typeface="+mn-lt"/>
              </a:rPr>
              <a:t> to </a:t>
            </a:r>
            <a:r>
              <a:rPr lang="pl-PL" sz="2000" b="0" i="0" dirty="0" err="1">
                <a:effectLst/>
                <a:latin typeface="+mn-lt"/>
              </a:rPr>
              <a:t>query</a:t>
            </a:r>
            <a:r>
              <a:rPr lang="pl-PL" sz="2000" b="0" i="0" dirty="0">
                <a:effectLst/>
                <a:latin typeface="+mn-lt"/>
              </a:rPr>
              <a:t> a </a:t>
            </a:r>
            <a:r>
              <a:rPr lang="pl-PL" sz="2000" b="0" i="0" dirty="0" err="1">
                <a:effectLst/>
                <a:latin typeface="+mn-lt"/>
              </a:rPr>
              <a:t>result</a:t>
            </a:r>
            <a:r>
              <a:rPr lang="pl-PL" sz="2000" b="0" i="0" dirty="0">
                <a:effectLst/>
                <a:latin typeface="+mn-lt"/>
              </a:rPr>
              <a:t> as </a:t>
            </a:r>
            <a:r>
              <a:rPr lang="pl-PL" sz="2000" b="0" i="0" dirty="0" err="1">
                <a:effectLst/>
                <a:latin typeface="+mn-lt"/>
              </a:rPr>
              <a:t>if</a:t>
            </a:r>
            <a:r>
              <a:rPr lang="pl-PL" sz="2000" b="0" i="0" dirty="0">
                <a:effectLst/>
                <a:latin typeface="+mn-lt"/>
              </a:rPr>
              <a:t> </a:t>
            </a:r>
            <a:r>
              <a:rPr lang="pl-PL" sz="2000" b="0" i="0" dirty="0" err="1">
                <a:effectLst/>
                <a:latin typeface="+mn-lt"/>
              </a:rPr>
              <a:t>it</a:t>
            </a:r>
            <a:r>
              <a:rPr lang="pl-PL" sz="2000" b="0" i="0" dirty="0">
                <a:effectLst/>
                <a:latin typeface="+mn-lt"/>
              </a:rPr>
              <a:t> </a:t>
            </a:r>
            <a:r>
              <a:rPr lang="pl-PL" sz="2000" b="0" i="0" dirty="0" err="1">
                <a:effectLst/>
                <a:latin typeface="+mn-lt"/>
              </a:rPr>
              <a:t>were</a:t>
            </a:r>
            <a:r>
              <a:rPr lang="pl-PL" sz="2000" b="0" i="0" dirty="0">
                <a:effectLst/>
                <a:latin typeface="+mn-lt"/>
              </a:rPr>
              <a:t> a </a:t>
            </a:r>
            <a:r>
              <a:rPr lang="pl-PL" sz="2000" b="0" i="0" dirty="0" err="1">
                <a:effectLst/>
                <a:latin typeface="+mn-lt"/>
              </a:rPr>
              <a:t>table</a:t>
            </a:r>
            <a:endParaRPr lang="pl-PL" sz="2000" b="0" i="0" dirty="0">
              <a:effectLst/>
              <a:latin typeface="+mn-lt"/>
            </a:endParaRPr>
          </a:p>
          <a:p>
            <a:pPr marL="800100" lvl="1" indent="-342900">
              <a:spcAft>
                <a:spcPts val="1800"/>
              </a:spcAft>
              <a:buFont typeface="Arial" panose="020B0604020202020204" pitchFamily="34" charset="0"/>
              <a:buChar char="•"/>
            </a:pPr>
            <a:r>
              <a:rPr lang="pl-PL" sz="2000" dirty="0" err="1"/>
              <a:t>However</a:t>
            </a:r>
            <a:r>
              <a:rPr lang="pl-PL" sz="2000" dirty="0"/>
              <a:t>, </a:t>
            </a:r>
            <a:r>
              <a:rPr lang="pl-PL" sz="2000" dirty="0" err="1"/>
              <a:t>they</a:t>
            </a:r>
            <a:r>
              <a:rPr lang="pl-PL" sz="2000" dirty="0"/>
              <a:t> </a:t>
            </a:r>
            <a:r>
              <a:rPr lang="pl-PL" sz="2000" dirty="0" err="1"/>
              <a:t>can</a:t>
            </a:r>
            <a:r>
              <a:rPr lang="pl-PL" sz="2000" dirty="0"/>
              <a:t> </a:t>
            </a:r>
            <a:r>
              <a:rPr lang="pl-PL" sz="2000" dirty="0" err="1"/>
              <a:t>get</a:t>
            </a:r>
            <a:r>
              <a:rPr lang="pl-PL" sz="2000" dirty="0"/>
              <a:t> </a:t>
            </a:r>
            <a:r>
              <a:rPr lang="pl-PL" sz="2000" dirty="0" err="1"/>
              <a:t>very</a:t>
            </a:r>
            <a:r>
              <a:rPr lang="pl-PL" sz="2000" dirty="0"/>
              <a:t> </a:t>
            </a:r>
            <a:r>
              <a:rPr lang="pl-PL" sz="2000" dirty="0" err="1"/>
              <a:t>large</a:t>
            </a:r>
            <a:r>
              <a:rPr lang="pl-PL" sz="2000" dirty="0"/>
              <a:t> and </a:t>
            </a:r>
            <a:r>
              <a:rPr lang="pl-PL" sz="2000" dirty="0" err="1"/>
              <a:t>difficult</a:t>
            </a:r>
            <a:r>
              <a:rPr lang="pl-PL" sz="2000" dirty="0"/>
              <a:t> to </a:t>
            </a:r>
            <a:r>
              <a:rPr lang="pl-PL" sz="2000" dirty="0" err="1"/>
              <a:t>undersand</a:t>
            </a:r>
            <a:endParaRPr lang="pl-PL" sz="2000" b="0" i="0" dirty="0">
              <a:effectLst/>
              <a:latin typeface="+mn-lt"/>
            </a:endParaRPr>
          </a:p>
          <a:p>
            <a:pPr lvl="1">
              <a:spcAft>
                <a:spcPts val="1800"/>
              </a:spcAft>
            </a:pPr>
            <a:r>
              <a:rPr lang="pl-PL" sz="2000" b="0" i="0" dirty="0">
                <a:solidFill>
                  <a:srgbClr val="00B050"/>
                </a:solidFill>
                <a:effectLst/>
                <a:latin typeface="+mn-lt"/>
              </a:rPr>
              <a:t>CREATE VIEW </a:t>
            </a:r>
            <a:r>
              <a:rPr lang="pl-PL" sz="2000" b="0" i="1" dirty="0" err="1">
                <a:effectLst/>
                <a:latin typeface="+mn-lt"/>
              </a:rPr>
              <a:t>view</a:t>
            </a:r>
            <a:r>
              <a:rPr lang="pl-PL" sz="2000" b="0" i="0" dirty="0" err="1">
                <a:effectLst/>
                <a:latin typeface="+mn-lt"/>
              </a:rPr>
              <a:t>_</a:t>
            </a:r>
            <a:r>
              <a:rPr lang="pl-PL" sz="2000" b="0" i="1" dirty="0" err="1">
                <a:effectLst/>
                <a:latin typeface="+mn-lt"/>
              </a:rPr>
              <a:t>name</a:t>
            </a:r>
            <a:r>
              <a:rPr lang="pl-PL" sz="2000" b="0" i="0" dirty="0">
                <a:effectLst/>
                <a:latin typeface="+mn-lt"/>
              </a:rPr>
              <a:t> </a:t>
            </a:r>
            <a:r>
              <a:rPr lang="pl-PL" sz="2000" b="0" i="0" dirty="0">
                <a:solidFill>
                  <a:srgbClr val="00B050"/>
                </a:solidFill>
                <a:effectLst/>
                <a:latin typeface="+mn-lt"/>
              </a:rPr>
              <a:t>AS </a:t>
            </a:r>
            <a:br>
              <a:rPr lang="pl-PL" sz="2000" b="0" i="0" dirty="0">
                <a:solidFill>
                  <a:srgbClr val="00B050"/>
                </a:solidFill>
                <a:effectLst/>
                <a:latin typeface="+mn-lt"/>
              </a:rPr>
            </a:br>
            <a:r>
              <a:rPr lang="pl-PL" sz="2000" b="0" i="0" dirty="0">
                <a:solidFill>
                  <a:srgbClr val="00B050"/>
                </a:solidFill>
                <a:effectLst/>
                <a:latin typeface="+mn-lt"/>
              </a:rPr>
              <a:t>	SELECT </a:t>
            </a:r>
            <a:r>
              <a:rPr lang="pl-PL" sz="2000" b="0" i="1" dirty="0" err="1">
                <a:effectLst/>
                <a:latin typeface="+mn-lt"/>
              </a:rPr>
              <a:t>column</a:t>
            </a:r>
            <a:r>
              <a:rPr lang="pl-PL" sz="2000" b="0" i="0" dirty="0">
                <a:effectLst/>
                <a:latin typeface="+mn-lt"/>
              </a:rPr>
              <a:t>, </a:t>
            </a:r>
            <a:r>
              <a:rPr lang="pl-PL" sz="2000" b="0" i="0" dirty="0" err="1">
                <a:effectLst/>
                <a:latin typeface="+mn-lt"/>
              </a:rPr>
              <a:t>column</a:t>
            </a:r>
            <a:br>
              <a:rPr lang="pl-PL" sz="2000" b="0" i="0" dirty="0">
                <a:solidFill>
                  <a:srgbClr val="00B050"/>
                </a:solidFill>
                <a:effectLst/>
                <a:latin typeface="+mn-lt"/>
              </a:rPr>
            </a:br>
            <a:r>
              <a:rPr lang="pl-PL" sz="2000" b="0" i="0" dirty="0">
                <a:solidFill>
                  <a:srgbClr val="00B050"/>
                </a:solidFill>
                <a:effectLst/>
                <a:latin typeface="+mn-lt"/>
              </a:rPr>
              <a:t>	FROM </a:t>
            </a:r>
            <a:r>
              <a:rPr lang="pl-PL" sz="2000" b="0" i="1" dirty="0" err="1">
                <a:effectLst/>
                <a:latin typeface="+mn-lt"/>
              </a:rPr>
              <a:t>table</a:t>
            </a:r>
            <a:br>
              <a:rPr lang="pl-PL" sz="2000" b="0" i="0" dirty="0">
                <a:solidFill>
                  <a:srgbClr val="00B050"/>
                </a:solidFill>
                <a:effectLst/>
                <a:latin typeface="+mn-lt"/>
              </a:rPr>
            </a:br>
            <a:r>
              <a:rPr lang="pl-PL" sz="2000" b="0" i="0" dirty="0">
                <a:solidFill>
                  <a:srgbClr val="00B050"/>
                </a:solidFill>
                <a:effectLst/>
                <a:latin typeface="+mn-lt"/>
              </a:rPr>
              <a:t>	WHERE </a:t>
            </a:r>
            <a:r>
              <a:rPr lang="pl-PL" sz="2000" b="0" i="1" dirty="0" err="1">
                <a:effectLst/>
                <a:latin typeface="+mn-lt"/>
              </a:rPr>
              <a:t>condition</a:t>
            </a:r>
            <a:r>
              <a:rPr lang="pl-PL" sz="2000" b="0" i="0" dirty="0">
                <a:solidFill>
                  <a:srgbClr val="00B050"/>
                </a:solidFill>
                <a:effectLst/>
                <a:latin typeface="+mn-lt"/>
              </a:rPr>
              <a:t>;</a:t>
            </a:r>
          </a:p>
          <a:p>
            <a:pPr lvl="1">
              <a:spcAft>
                <a:spcPts val="1800"/>
              </a:spcAft>
            </a:pPr>
            <a:r>
              <a:rPr lang="pl-PL" sz="2000" dirty="0">
                <a:solidFill>
                  <a:srgbClr val="00B050"/>
                </a:solidFill>
              </a:rPr>
              <a:t>SELECT </a:t>
            </a:r>
            <a:r>
              <a:rPr lang="pl-PL" sz="2000" dirty="0"/>
              <a:t>*</a:t>
            </a:r>
            <a:r>
              <a:rPr lang="pl-PL" sz="2000" dirty="0">
                <a:solidFill>
                  <a:srgbClr val="00B050"/>
                </a:solidFill>
              </a:rPr>
              <a:t> FROM </a:t>
            </a:r>
            <a:r>
              <a:rPr lang="pl-PL" sz="2000" dirty="0" err="1"/>
              <a:t>view_name</a:t>
            </a:r>
            <a:r>
              <a:rPr lang="pl-PL" sz="2000" dirty="0"/>
              <a:t>;</a:t>
            </a:r>
            <a:endParaRPr lang="pl-PL" sz="2000" b="0" i="0" dirty="0">
              <a:effectLst/>
              <a:latin typeface="+mn-lt"/>
            </a:endParaRPr>
          </a:p>
          <a:p>
            <a:pPr lvl="1">
              <a:spcAft>
                <a:spcPts val="1800"/>
              </a:spcAft>
            </a:pPr>
            <a:endParaRPr lang="en-GB" sz="2800" dirty="0">
              <a:latin typeface="+mn-lt"/>
              <a:cs typeface="Arial"/>
            </a:endParaRPr>
          </a:p>
          <a:p>
            <a:pPr lvl="1">
              <a:spcAft>
                <a:spcPts val="1800"/>
              </a:spcAft>
            </a:pPr>
            <a:r>
              <a:rPr lang="en-GB" sz="2000" dirty="0">
                <a:latin typeface="Arial"/>
                <a:cs typeface="Arial"/>
              </a:rPr>
              <a:t>   </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6007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Where</a:t>
            </a:r>
            <a:r>
              <a:rPr lang="pl-PL" dirty="0">
                <a:solidFill>
                  <a:srgbClr val="0A1A61"/>
                </a:solidFill>
                <a:latin typeface="Arial"/>
                <a:cs typeface="Arial"/>
              </a:rPr>
              <a:t> to go </a:t>
            </a:r>
            <a:r>
              <a:rPr lang="pl-PL" dirty="0" err="1">
                <a:solidFill>
                  <a:srgbClr val="0A1A61"/>
                </a:solidFill>
                <a:latin typeface="Arial"/>
                <a:cs typeface="Arial"/>
              </a:rPr>
              <a:t>next</a:t>
            </a:r>
            <a:r>
              <a:rPr lang="pl-PL" dirty="0">
                <a:solidFill>
                  <a:srgbClr val="0A1A61"/>
                </a:solidFill>
                <a:latin typeface="Arial"/>
                <a:cs typeface="Arial"/>
              </a:rPr>
              <a: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1600" dirty="0" err="1">
                <a:latin typeface="+mn-lt"/>
              </a:rPr>
              <a:t>Practice</a:t>
            </a:r>
            <a:r>
              <a:rPr lang="pl-PL" sz="1600" dirty="0">
                <a:latin typeface="+mn-lt"/>
              </a:rPr>
              <a:t> </a:t>
            </a:r>
            <a:r>
              <a:rPr lang="pl-PL" sz="1600" dirty="0" err="1">
                <a:latin typeface="+mn-lt"/>
              </a:rPr>
              <a:t>your</a:t>
            </a:r>
            <a:r>
              <a:rPr lang="pl-PL" sz="1600" dirty="0">
                <a:latin typeface="+mn-lt"/>
              </a:rPr>
              <a:t> </a:t>
            </a:r>
            <a:r>
              <a:rPr lang="pl-PL" sz="1600" dirty="0" err="1">
                <a:latin typeface="+mn-lt"/>
              </a:rPr>
              <a:t>skills</a:t>
            </a:r>
            <a:r>
              <a:rPr lang="pl-PL" sz="1600" dirty="0">
                <a:latin typeface="+mn-lt"/>
              </a:rPr>
              <a:t> by </a:t>
            </a:r>
            <a:r>
              <a:rPr lang="pl-PL" sz="1600" dirty="0" err="1">
                <a:latin typeface="+mn-lt"/>
              </a:rPr>
              <a:t>doing</a:t>
            </a:r>
            <a:r>
              <a:rPr lang="pl-PL" sz="1600" dirty="0">
                <a:latin typeface="+mn-lt"/>
              </a:rPr>
              <a:t> the </a:t>
            </a:r>
            <a:r>
              <a:rPr lang="pl-PL" sz="1600" dirty="0" err="1">
                <a:latin typeface="+mn-lt"/>
              </a:rPr>
              <a:t>homeworks</a:t>
            </a:r>
            <a:r>
              <a:rPr lang="pl-PL" sz="1600" dirty="0">
                <a:latin typeface="+mn-lt"/>
              </a:rPr>
              <a:t> and </a:t>
            </a:r>
            <a:r>
              <a:rPr lang="pl-PL" sz="1600" dirty="0" err="1">
                <a:latin typeface="+mn-lt"/>
              </a:rPr>
              <a:t>submit</a:t>
            </a:r>
            <a:r>
              <a:rPr lang="pl-PL" sz="1600" dirty="0">
                <a:latin typeface="+mn-lt"/>
              </a:rPr>
              <a:t> </a:t>
            </a:r>
            <a:r>
              <a:rPr lang="pl-PL" sz="1600" dirty="0" err="1">
                <a:latin typeface="+mn-lt"/>
              </a:rPr>
              <a:t>them</a:t>
            </a:r>
            <a:r>
              <a:rPr lang="pl-PL" sz="1600" dirty="0">
                <a:latin typeface="+mn-lt"/>
              </a:rPr>
              <a:t> to </a:t>
            </a:r>
            <a:r>
              <a:rPr lang="pl-PL" sz="1600" dirty="0">
                <a:latin typeface="+mn-lt"/>
                <a:hlinkClick r:id="rId3"/>
              </a:rPr>
              <a:t>education@wdss.io</a:t>
            </a:r>
            <a:r>
              <a:rPr lang="pl-PL" sz="1600" dirty="0">
                <a:latin typeface="+mn-lt"/>
              </a:rPr>
              <a:t> to </a:t>
            </a:r>
            <a:r>
              <a:rPr lang="pl-PL" sz="1600" dirty="0" err="1">
                <a:latin typeface="+mn-lt"/>
              </a:rPr>
              <a:t>get</a:t>
            </a:r>
            <a:r>
              <a:rPr lang="pl-PL" sz="1600" dirty="0">
                <a:latin typeface="+mn-lt"/>
              </a:rPr>
              <a:t> a </a:t>
            </a:r>
            <a:r>
              <a:rPr lang="pl-PL" sz="1600" dirty="0" err="1">
                <a:latin typeface="+mn-lt"/>
              </a:rPr>
              <a:t>course</a:t>
            </a:r>
            <a:r>
              <a:rPr lang="pl-PL" sz="1600" dirty="0">
                <a:latin typeface="+mn-lt"/>
              </a:rPr>
              <a:t> </a:t>
            </a:r>
            <a:r>
              <a:rPr lang="pl-PL" sz="1600" dirty="0" err="1">
                <a:latin typeface="+mn-lt"/>
              </a:rPr>
              <a:t>completion</a:t>
            </a:r>
            <a:r>
              <a:rPr lang="pl-PL" sz="1600" dirty="0">
                <a:latin typeface="+mn-lt"/>
              </a:rPr>
              <a:t> </a:t>
            </a:r>
            <a:r>
              <a:rPr lang="pl-PL" sz="1600" dirty="0" err="1">
                <a:latin typeface="+mn-lt"/>
              </a:rPr>
              <a:t>certificate</a:t>
            </a:r>
            <a:endParaRPr lang="pl-PL" sz="1600" dirty="0">
              <a:latin typeface="+mn-lt"/>
            </a:endParaRPr>
          </a:p>
          <a:p>
            <a:pPr marL="342900" indent="-342900">
              <a:spcAft>
                <a:spcPts val="600"/>
              </a:spcAft>
              <a:buChar char="•"/>
            </a:pPr>
            <a:r>
              <a:rPr lang="pl-PL" sz="1600" dirty="0" err="1">
                <a:latin typeface="+mn-lt"/>
              </a:rPr>
              <a:t>If</a:t>
            </a:r>
            <a:r>
              <a:rPr lang="pl-PL" sz="1600" dirty="0">
                <a:latin typeface="+mn-lt"/>
              </a:rPr>
              <a:t> </a:t>
            </a:r>
            <a:r>
              <a:rPr lang="pl-PL" sz="1600" dirty="0" err="1">
                <a:latin typeface="+mn-lt"/>
              </a:rPr>
              <a:t>working</a:t>
            </a:r>
            <a:r>
              <a:rPr lang="pl-PL" sz="1600" dirty="0">
                <a:latin typeface="+mn-lt"/>
              </a:rPr>
              <a:t> with </a:t>
            </a:r>
            <a:r>
              <a:rPr lang="pl-PL" sz="1600" dirty="0" err="1">
                <a:latin typeface="+mn-lt"/>
              </a:rPr>
              <a:t>another</a:t>
            </a:r>
            <a:r>
              <a:rPr lang="pl-PL" sz="1600" dirty="0">
                <a:latin typeface="+mn-lt"/>
              </a:rPr>
              <a:t> </a:t>
            </a:r>
            <a:r>
              <a:rPr lang="pl-PL" sz="1600" dirty="0" err="1">
                <a:latin typeface="+mn-lt"/>
              </a:rPr>
              <a:t>language</a:t>
            </a:r>
            <a:r>
              <a:rPr lang="pl-PL" sz="1600" dirty="0">
                <a:latin typeface="+mn-lt"/>
              </a:rPr>
              <a:t> </a:t>
            </a:r>
            <a:r>
              <a:rPr lang="pl-PL" sz="1600" dirty="0" err="1">
                <a:latin typeface="+mn-lt"/>
              </a:rPr>
              <a:t>like</a:t>
            </a:r>
            <a:r>
              <a:rPr lang="pl-PL" sz="1600" dirty="0">
                <a:latin typeface="+mn-lt"/>
              </a:rPr>
              <a:t> </a:t>
            </a:r>
            <a:r>
              <a:rPr lang="pl-PL" sz="1600" dirty="0" err="1">
                <a:latin typeface="+mn-lt"/>
              </a:rPr>
              <a:t>Python</a:t>
            </a:r>
            <a:r>
              <a:rPr lang="pl-PL" sz="1600" dirty="0">
                <a:latin typeface="+mn-lt"/>
              </a:rPr>
              <a:t> </a:t>
            </a:r>
            <a:r>
              <a:rPr lang="pl-PL" sz="1600" dirty="0" err="1">
                <a:latin typeface="+mn-lt"/>
              </a:rPr>
              <a:t>or</a:t>
            </a:r>
            <a:r>
              <a:rPr lang="pl-PL" sz="1600" dirty="0">
                <a:latin typeface="+mn-lt"/>
              </a:rPr>
              <a:t> Java, </a:t>
            </a:r>
            <a:r>
              <a:rPr lang="pl-PL" sz="1600" dirty="0" err="1">
                <a:latin typeface="+mn-lt"/>
              </a:rPr>
              <a:t>try</a:t>
            </a:r>
            <a:r>
              <a:rPr lang="pl-PL" sz="1600" dirty="0">
                <a:latin typeface="+mn-lt"/>
              </a:rPr>
              <a:t> to do as much of data </a:t>
            </a:r>
            <a:r>
              <a:rPr lang="pl-PL" sz="1600" dirty="0" err="1">
                <a:latin typeface="+mn-lt"/>
              </a:rPr>
              <a:t>manipulation</a:t>
            </a:r>
            <a:r>
              <a:rPr lang="pl-PL" sz="1600" dirty="0">
                <a:latin typeface="+mn-lt"/>
              </a:rPr>
              <a:t> in </a:t>
            </a:r>
            <a:r>
              <a:rPr lang="pl-PL" sz="1600" dirty="0" err="1">
                <a:latin typeface="+mn-lt"/>
              </a:rPr>
              <a:t>pure</a:t>
            </a:r>
            <a:r>
              <a:rPr lang="pl-PL" sz="1600" dirty="0">
                <a:latin typeface="+mn-lt"/>
              </a:rPr>
              <a:t> SQL as </a:t>
            </a:r>
            <a:r>
              <a:rPr lang="pl-PL" sz="1600" dirty="0" err="1">
                <a:latin typeface="+mn-lt"/>
              </a:rPr>
              <a:t>possible</a:t>
            </a:r>
            <a:r>
              <a:rPr lang="pl-PL" sz="1600" dirty="0">
                <a:latin typeface="+mn-lt"/>
              </a:rPr>
              <a:t> (</a:t>
            </a:r>
            <a:r>
              <a:rPr lang="pl-PL" sz="1600" dirty="0" err="1">
                <a:latin typeface="+mn-lt"/>
              </a:rPr>
              <a:t>this</a:t>
            </a:r>
            <a:r>
              <a:rPr lang="pl-PL" sz="1600" dirty="0">
                <a:latin typeface="+mn-lt"/>
              </a:rPr>
              <a:t> </a:t>
            </a:r>
            <a:r>
              <a:rPr lang="pl-PL" sz="1600" dirty="0" err="1">
                <a:latin typeface="+mn-lt"/>
              </a:rPr>
              <a:t>will</a:t>
            </a:r>
            <a:r>
              <a:rPr lang="pl-PL" sz="1600" dirty="0">
                <a:latin typeface="+mn-lt"/>
              </a:rPr>
              <a:t> </a:t>
            </a:r>
            <a:r>
              <a:rPr lang="pl-PL" sz="1600" dirty="0" err="1">
                <a:latin typeface="+mn-lt"/>
              </a:rPr>
              <a:t>likely</a:t>
            </a:r>
            <a:r>
              <a:rPr lang="pl-PL" sz="1600" dirty="0">
                <a:latin typeface="+mn-lt"/>
              </a:rPr>
              <a:t> </a:t>
            </a:r>
            <a:r>
              <a:rPr lang="pl-PL" sz="1600" dirty="0" err="1">
                <a:latin typeface="+mn-lt"/>
              </a:rPr>
              <a:t>improve</a:t>
            </a:r>
            <a:r>
              <a:rPr lang="pl-PL" sz="1600" dirty="0">
                <a:latin typeface="+mn-lt"/>
              </a:rPr>
              <a:t> the </a:t>
            </a:r>
            <a:r>
              <a:rPr lang="pl-PL" sz="1600" dirty="0" err="1">
                <a:latin typeface="+mn-lt"/>
              </a:rPr>
              <a:t>efficiency</a:t>
            </a:r>
            <a:r>
              <a:rPr lang="pl-PL" sz="1600" dirty="0">
                <a:latin typeface="+mn-lt"/>
              </a:rPr>
              <a:t> of </a:t>
            </a:r>
            <a:r>
              <a:rPr lang="pl-PL" sz="1600" dirty="0" err="1">
                <a:latin typeface="+mn-lt"/>
              </a:rPr>
              <a:t>your</a:t>
            </a:r>
            <a:r>
              <a:rPr lang="pl-PL" sz="1600" dirty="0">
                <a:latin typeface="+mn-lt"/>
              </a:rPr>
              <a:t> </a:t>
            </a:r>
            <a:r>
              <a:rPr lang="pl-PL" sz="1600" dirty="0" err="1">
                <a:latin typeface="+mn-lt"/>
              </a:rPr>
              <a:t>application</a:t>
            </a:r>
            <a:r>
              <a:rPr lang="pl-PL" sz="1600" dirty="0">
                <a:latin typeface="+mn-lt"/>
              </a:rPr>
              <a:t> as </a:t>
            </a:r>
            <a:r>
              <a:rPr lang="pl-PL" sz="1600" dirty="0" err="1">
                <a:latin typeface="+mn-lt"/>
              </a:rPr>
              <a:t>well</a:t>
            </a:r>
            <a:r>
              <a:rPr lang="pl-PL" sz="1600" dirty="0">
                <a:latin typeface="+mn-lt"/>
              </a:rPr>
              <a:t>!)</a:t>
            </a:r>
          </a:p>
          <a:p>
            <a:pPr marL="342900" indent="-342900">
              <a:spcAft>
                <a:spcPts val="600"/>
              </a:spcAft>
              <a:buChar char="•"/>
            </a:pPr>
            <a:r>
              <a:rPr lang="pl-PL" sz="1600" dirty="0">
                <a:latin typeface="+mn-lt"/>
              </a:rPr>
              <a:t>Complete SQL </a:t>
            </a:r>
            <a:r>
              <a:rPr lang="pl-PL" sz="1600" dirty="0" err="1">
                <a:latin typeface="+mn-lt"/>
              </a:rPr>
              <a:t>challenges</a:t>
            </a:r>
            <a:r>
              <a:rPr lang="pl-PL" sz="1600" dirty="0">
                <a:latin typeface="+mn-lt"/>
              </a:rPr>
              <a:t> on </a:t>
            </a:r>
            <a:r>
              <a:rPr lang="pl-PL" sz="1600" dirty="0" err="1">
                <a:latin typeface="+mn-lt"/>
              </a:rPr>
              <a:t>LeetCode</a:t>
            </a:r>
            <a:r>
              <a:rPr lang="pl-PL" sz="1600" dirty="0">
                <a:latin typeface="+mn-lt"/>
              </a:rPr>
              <a:t>, </a:t>
            </a:r>
            <a:r>
              <a:rPr lang="pl-PL" sz="1600" dirty="0" err="1">
                <a:latin typeface="+mn-lt"/>
              </a:rPr>
              <a:t>CodeWars</a:t>
            </a:r>
            <a:r>
              <a:rPr lang="pl-PL" sz="1600" dirty="0">
                <a:latin typeface="+mn-lt"/>
              </a:rPr>
              <a:t> and </a:t>
            </a:r>
            <a:r>
              <a:rPr lang="pl-PL" sz="1600" dirty="0" err="1">
                <a:latin typeface="+mn-lt"/>
              </a:rPr>
              <a:t>other</a:t>
            </a:r>
            <a:r>
              <a:rPr lang="pl-PL" sz="1600" dirty="0">
                <a:latin typeface="+mn-lt"/>
              </a:rPr>
              <a:t> </a:t>
            </a:r>
            <a:r>
              <a:rPr lang="pl-PL" sz="1600" dirty="0" err="1">
                <a:latin typeface="+mn-lt"/>
              </a:rPr>
              <a:t>websites</a:t>
            </a:r>
            <a:endParaRPr lang="pl-PL" sz="1600" dirty="0">
              <a:latin typeface="+mn-lt"/>
            </a:endParaRPr>
          </a:p>
          <a:p>
            <a:pPr marL="342900" indent="-342900">
              <a:spcAft>
                <a:spcPts val="600"/>
              </a:spcAft>
              <a:buChar char="•"/>
            </a:pPr>
            <a:r>
              <a:rPr lang="pl-PL" sz="1600" dirty="0" err="1">
                <a:latin typeface="+mn-lt"/>
              </a:rPr>
              <a:t>Continue</a:t>
            </a:r>
            <a:r>
              <a:rPr lang="pl-PL" sz="1600" dirty="0">
                <a:latin typeface="+mn-lt"/>
              </a:rPr>
              <a:t> </a:t>
            </a:r>
            <a:r>
              <a:rPr lang="pl-PL" sz="1600" dirty="0" err="1">
                <a:latin typeface="+mn-lt"/>
              </a:rPr>
              <a:t>reading</a:t>
            </a:r>
            <a:r>
              <a:rPr lang="pl-PL" sz="1600" dirty="0">
                <a:latin typeface="+mn-lt"/>
              </a:rPr>
              <a:t> </a:t>
            </a:r>
            <a:r>
              <a:rPr lang="pl-PL" sz="1600" dirty="0" err="1">
                <a:latin typeface="+mn-lt"/>
              </a:rPr>
              <a:t>up</a:t>
            </a:r>
            <a:r>
              <a:rPr lang="pl-PL" sz="1600" dirty="0">
                <a:latin typeface="+mn-lt"/>
              </a:rPr>
              <a:t> on </a:t>
            </a:r>
            <a:r>
              <a:rPr lang="pl-PL" sz="1600" dirty="0" err="1">
                <a:latin typeface="+mn-lt"/>
              </a:rPr>
              <a:t>various</a:t>
            </a:r>
            <a:r>
              <a:rPr lang="pl-PL" sz="1600" dirty="0">
                <a:latin typeface="+mn-lt"/>
              </a:rPr>
              <a:t> SQL </a:t>
            </a:r>
            <a:r>
              <a:rPr lang="pl-PL" sz="1600" dirty="0" err="1">
                <a:latin typeface="+mn-lt"/>
              </a:rPr>
              <a:t>functions</a:t>
            </a:r>
            <a:r>
              <a:rPr lang="pl-PL" sz="1600" dirty="0">
                <a:latin typeface="+mn-lt"/>
              </a:rPr>
              <a:t> by </a:t>
            </a:r>
            <a:r>
              <a:rPr lang="pl-PL" sz="1600" dirty="0" err="1">
                <a:latin typeface="+mn-lt"/>
              </a:rPr>
              <a:t>yourself</a:t>
            </a:r>
            <a:r>
              <a:rPr lang="pl-PL" sz="1600" dirty="0">
                <a:latin typeface="+mn-lt"/>
              </a:rPr>
              <a:t>. </a:t>
            </a:r>
            <a:r>
              <a:rPr lang="pl-PL" sz="1600" dirty="0" err="1">
                <a:latin typeface="+mn-lt"/>
              </a:rPr>
              <a:t>Some</a:t>
            </a:r>
            <a:r>
              <a:rPr lang="pl-PL" sz="1600" dirty="0">
                <a:latin typeface="+mn-lt"/>
              </a:rPr>
              <a:t> </a:t>
            </a:r>
            <a:r>
              <a:rPr lang="pl-PL" sz="1600" dirty="0" err="1">
                <a:latin typeface="+mn-lt"/>
              </a:rPr>
              <a:t>suggestions</a:t>
            </a:r>
            <a:r>
              <a:rPr lang="pl-PL" sz="1600" dirty="0">
                <a:latin typeface="+mn-lt"/>
              </a:rPr>
              <a:t>:</a:t>
            </a:r>
          </a:p>
          <a:p>
            <a:pPr marL="800100" lvl="1" indent="-342900">
              <a:spcAft>
                <a:spcPts val="600"/>
              </a:spcAft>
              <a:buChar char="•"/>
            </a:pPr>
            <a:r>
              <a:rPr lang="pl-PL" sz="1600" dirty="0" err="1"/>
              <a:t>Triggers</a:t>
            </a:r>
            <a:r>
              <a:rPr lang="pl-PL" sz="1600" dirty="0"/>
              <a:t>, </a:t>
            </a:r>
            <a:r>
              <a:rPr lang="pl-PL" sz="1600" dirty="0" err="1"/>
              <a:t>procedures</a:t>
            </a:r>
            <a:endParaRPr lang="pl-PL" sz="1600" dirty="0"/>
          </a:p>
          <a:p>
            <a:pPr marL="800100" lvl="1" indent="-342900">
              <a:spcAft>
                <a:spcPts val="600"/>
              </a:spcAft>
              <a:buChar char="•"/>
            </a:pPr>
            <a:r>
              <a:rPr lang="pl-PL" sz="1600" dirty="0" err="1">
                <a:latin typeface="+mn-lt"/>
              </a:rPr>
              <a:t>Intervals</a:t>
            </a:r>
            <a:endParaRPr lang="pl-PL" sz="1600" dirty="0">
              <a:latin typeface="+mn-lt"/>
            </a:endParaRPr>
          </a:p>
          <a:p>
            <a:pPr marL="800100" lvl="1" indent="-342900">
              <a:spcAft>
                <a:spcPts val="600"/>
              </a:spcAft>
              <a:buChar char="•"/>
            </a:pPr>
            <a:r>
              <a:rPr lang="pl-PL" sz="1600" dirty="0" err="1">
                <a:latin typeface="+mn-lt"/>
              </a:rPr>
              <a:t>Window</a:t>
            </a:r>
            <a:r>
              <a:rPr lang="pl-PL" sz="1600" dirty="0">
                <a:latin typeface="+mn-lt"/>
              </a:rPr>
              <a:t> </a:t>
            </a:r>
            <a:r>
              <a:rPr lang="pl-PL" sz="1600" dirty="0" err="1">
                <a:latin typeface="+mn-lt"/>
              </a:rPr>
              <a:t>functions</a:t>
            </a:r>
            <a:endParaRPr lang="pl-PL" sz="1600" dirty="0">
              <a:latin typeface="+mn-lt"/>
            </a:endParaRPr>
          </a:p>
          <a:p>
            <a:pPr marL="800100" lvl="1" indent="-342900">
              <a:spcAft>
                <a:spcPts val="600"/>
              </a:spcAft>
              <a:buChar char="•"/>
            </a:pPr>
            <a:r>
              <a:rPr lang="pl-PL" sz="1600" dirty="0" err="1"/>
              <a:t>Pivot</a:t>
            </a:r>
            <a:r>
              <a:rPr lang="pl-PL" sz="1600" dirty="0"/>
              <a:t> </a:t>
            </a:r>
            <a:r>
              <a:rPr lang="pl-PL" sz="1600"/>
              <a:t>tables</a:t>
            </a:r>
            <a:endParaRPr lang="pl-PL" sz="1600" dirty="0">
              <a:latin typeface="+mn-lt"/>
            </a:endParaRPr>
          </a:p>
          <a:p>
            <a:pPr marL="342900" indent="-342900">
              <a:spcAft>
                <a:spcPts val="600"/>
              </a:spcAft>
              <a:buChar char="•"/>
            </a:pPr>
            <a:r>
              <a:rPr lang="pl-PL" sz="1600" dirty="0" err="1">
                <a:latin typeface="+mn-lt"/>
              </a:rPr>
              <a:t>Don’t</a:t>
            </a:r>
            <a:r>
              <a:rPr lang="pl-PL" sz="1600" dirty="0">
                <a:latin typeface="+mn-lt"/>
              </a:rPr>
              <a:t> </a:t>
            </a:r>
            <a:r>
              <a:rPr lang="pl-PL" sz="1600" dirty="0" err="1">
                <a:latin typeface="+mn-lt"/>
              </a:rPr>
              <a:t>forget</a:t>
            </a:r>
            <a:r>
              <a:rPr lang="pl-PL" sz="1600" dirty="0">
                <a:latin typeface="+mn-lt"/>
              </a:rPr>
              <a:t> to </a:t>
            </a:r>
            <a:r>
              <a:rPr lang="pl-PL" sz="1600" dirty="0" err="1">
                <a:latin typeface="+mn-lt"/>
              </a:rPr>
              <a:t>include</a:t>
            </a:r>
            <a:r>
              <a:rPr lang="pl-PL" sz="1600" dirty="0">
                <a:latin typeface="+mn-lt"/>
              </a:rPr>
              <a:t> </a:t>
            </a:r>
            <a:r>
              <a:rPr lang="pl-PL" sz="1600" dirty="0" err="1">
                <a:latin typeface="+mn-lt"/>
              </a:rPr>
              <a:t>your</a:t>
            </a:r>
            <a:r>
              <a:rPr lang="pl-PL" sz="1600" dirty="0">
                <a:latin typeface="+mn-lt"/>
              </a:rPr>
              <a:t> SQL </a:t>
            </a:r>
            <a:r>
              <a:rPr lang="pl-PL" sz="1600" dirty="0" err="1">
                <a:latin typeface="+mn-lt"/>
              </a:rPr>
              <a:t>skill</a:t>
            </a:r>
            <a:r>
              <a:rPr lang="pl-PL" sz="1600" dirty="0">
                <a:latin typeface="+mn-lt"/>
              </a:rPr>
              <a:t> on </a:t>
            </a:r>
            <a:r>
              <a:rPr lang="pl-PL" sz="1600" dirty="0" err="1">
                <a:latin typeface="+mn-lt"/>
              </a:rPr>
              <a:t>your</a:t>
            </a:r>
            <a:r>
              <a:rPr lang="pl-PL" sz="1600" dirty="0">
                <a:latin typeface="+mn-lt"/>
              </a:rPr>
              <a:t> CV and </a:t>
            </a:r>
            <a:r>
              <a:rPr lang="pl-PL" sz="1600" dirty="0" err="1">
                <a:latin typeface="+mn-lt"/>
              </a:rPr>
              <a:t>share</a:t>
            </a:r>
            <a:r>
              <a:rPr lang="pl-PL" sz="1600" dirty="0">
                <a:latin typeface="+mn-lt"/>
              </a:rPr>
              <a:t> </a:t>
            </a:r>
            <a:r>
              <a:rPr lang="pl-PL" sz="1600" dirty="0" err="1">
                <a:latin typeface="+mn-lt"/>
              </a:rPr>
              <a:t>your</a:t>
            </a:r>
            <a:r>
              <a:rPr lang="pl-PL" sz="1600" dirty="0">
                <a:latin typeface="+mn-lt"/>
              </a:rPr>
              <a:t> WDSS </a:t>
            </a:r>
            <a:r>
              <a:rPr lang="pl-PL" sz="1600" dirty="0" err="1">
                <a:latin typeface="+mn-lt"/>
              </a:rPr>
              <a:t>certificate</a:t>
            </a:r>
            <a:r>
              <a:rPr lang="pl-PL" sz="1600" dirty="0">
                <a:latin typeface="+mn-lt"/>
              </a:rPr>
              <a:t> on LinkedIn</a:t>
            </a:r>
          </a:p>
          <a:p>
            <a:pPr marL="342900" indent="-342900">
              <a:spcAft>
                <a:spcPts val="600"/>
              </a:spcAft>
              <a:buChar char="•"/>
            </a:pPr>
            <a:endParaRPr lang="pl-PL" sz="1600" dirty="0">
              <a:latin typeface="+mn-lt"/>
            </a:endParaRPr>
          </a:p>
          <a:p>
            <a:pPr>
              <a:spcAft>
                <a:spcPts val="600"/>
              </a:spcAft>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4"/>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415693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Session Content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2" y="712955"/>
            <a:ext cx="5573430" cy="4215883"/>
          </a:xfrm>
        </p:spPr>
        <p:txBody>
          <a:bodyPr vert="horz" anchor="t"/>
          <a:lstStyle/>
          <a:p>
            <a:pPr marL="342900" indent="-342900">
              <a:lnSpc>
                <a:spcPct val="150000"/>
              </a:lnSpc>
              <a:buFont typeface="Arial"/>
              <a:buChar char="•"/>
            </a:pPr>
            <a:r>
              <a:rPr lang="en-GB" sz="1800" dirty="0">
                <a:latin typeface="Arial"/>
                <a:cs typeface="Arial"/>
              </a:rPr>
              <a:t>Brief recap</a:t>
            </a:r>
            <a:endParaRPr lang="pl-PL" sz="1800" dirty="0">
              <a:latin typeface="Arial"/>
              <a:cs typeface="Arial"/>
            </a:endParaRPr>
          </a:p>
          <a:p>
            <a:pPr marL="342900" indent="-342900">
              <a:lnSpc>
                <a:spcPct val="150000"/>
              </a:lnSpc>
              <a:buFont typeface="Arial"/>
              <a:buChar char="•"/>
            </a:pPr>
            <a:r>
              <a:rPr lang="en-US" sz="1800" dirty="0"/>
              <a:t>CONCAT </a:t>
            </a:r>
            <a:endParaRPr lang="pl-PL" sz="1800" dirty="0"/>
          </a:p>
          <a:p>
            <a:pPr marL="342900" indent="-342900">
              <a:lnSpc>
                <a:spcPct val="150000"/>
              </a:lnSpc>
              <a:buFont typeface="Arial"/>
              <a:buChar char="•"/>
            </a:pPr>
            <a:r>
              <a:rPr lang="en-US" sz="1800" dirty="0"/>
              <a:t>LEFT/RIGHT ANTI-JOIN  </a:t>
            </a:r>
            <a:endParaRPr lang="pl-PL" sz="1800" dirty="0"/>
          </a:p>
          <a:p>
            <a:pPr marL="342900" indent="-342900">
              <a:lnSpc>
                <a:spcPct val="150000"/>
              </a:lnSpc>
              <a:buFont typeface="Arial"/>
              <a:buChar char="•"/>
            </a:pPr>
            <a:r>
              <a:rPr lang="en-US" sz="1800" dirty="0"/>
              <a:t>CASE WHEN  </a:t>
            </a:r>
            <a:endParaRPr lang="pl-PL" sz="1800" dirty="0"/>
          </a:p>
          <a:p>
            <a:pPr marL="342900" indent="-342900">
              <a:lnSpc>
                <a:spcPct val="150000"/>
              </a:lnSpc>
              <a:buFont typeface="Arial"/>
              <a:buChar char="•"/>
            </a:pPr>
            <a:r>
              <a:rPr lang="en-US" sz="1800" dirty="0"/>
              <a:t>COALESCE  </a:t>
            </a:r>
            <a:endParaRPr lang="pl-PL" sz="1800" dirty="0"/>
          </a:p>
          <a:p>
            <a:pPr marL="342900" indent="-342900">
              <a:lnSpc>
                <a:spcPct val="150000"/>
              </a:lnSpc>
              <a:buFont typeface="Arial"/>
              <a:buChar char="•"/>
            </a:pPr>
            <a:r>
              <a:rPr lang="en-US" sz="1800" dirty="0"/>
              <a:t>VIEWS </a:t>
            </a:r>
            <a:endParaRPr lang="pl-PL" sz="1800" dirty="0"/>
          </a:p>
          <a:p>
            <a:pPr marL="342900" indent="-342900">
              <a:lnSpc>
                <a:spcPct val="150000"/>
              </a:lnSpc>
              <a:buFont typeface="Arial"/>
              <a:buChar char="•"/>
            </a:pPr>
            <a:r>
              <a:rPr lang="en-US" sz="1800" dirty="0"/>
              <a:t>Working with </a:t>
            </a:r>
            <a:r>
              <a:rPr lang="en-US" sz="1800" dirty="0" err="1"/>
              <a:t>dat</a:t>
            </a:r>
            <a:r>
              <a:rPr lang="pl-PL" sz="1800" dirty="0"/>
              <a:t>es</a:t>
            </a:r>
          </a:p>
          <a:p>
            <a:pPr marL="342900" indent="-342900">
              <a:lnSpc>
                <a:spcPct val="150000"/>
              </a:lnSpc>
              <a:buFont typeface="Arial"/>
              <a:buChar char="•"/>
            </a:pPr>
            <a:r>
              <a:rPr lang="en-US" sz="1800" dirty="0"/>
              <a:t>CAST</a:t>
            </a:r>
            <a:endParaRPr lang="pl-PL" sz="1800" dirty="0"/>
          </a:p>
          <a:p>
            <a:pPr>
              <a:lnSpc>
                <a:spcPct val="150000"/>
              </a:lnSpc>
            </a:pPr>
            <a:endParaRPr lang="en-GB" sz="2000" dirty="0">
              <a:latin typeface="Arial"/>
              <a:cs typeface="Arial"/>
            </a:endParaRPr>
          </a:p>
          <a:p>
            <a:pPr marL="342900" indent="-342900">
              <a:buChar char="•"/>
            </a:pPr>
            <a:endParaRPr lang="en-GB" sz="2000" dirty="0">
              <a:latin typeface="Arial"/>
              <a:cs typeface="Arial"/>
            </a:endParaRPr>
          </a:p>
        </p:txBody>
      </p:sp>
      <p:pic>
        <p:nvPicPr>
          <p:cNvPr id="6" name="Picture 5" descr="Icon&#10;&#10;Description automatically generated with medium confidence">
            <a:extLst>
              <a:ext uri="{FF2B5EF4-FFF2-40B4-BE49-F238E27FC236}">
                <a16:creationId xmlns:a16="http://schemas.microsoft.com/office/drawing/2014/main" id="{49622C7D-207D-AF4D-B65A-87D6784BB1E6}"/>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Picture 2" descr="Checklist vector icon | Free SVG">
            <a:extLst>
              <a:ext uri="{FF2B5EF4-FFF2-40B4-BE49-F238E27FC236}">
                <a16:creationId xmlns:a16="http://schemas.microsoft.com/office/drawing/2014/main" id="{C9C281B1-62E5-5C4D-98BA-F3D6C0282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655"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marL="342900" indent="-342900">
              <a:lnSpc>
                <a:spcPct val="150000"/>
              </a:lnSpc>
              <a:spcAft>
                <a:spcPts val="600"/>
              </a:spcAft>
              <a:buChar char="•"/>
            </a:pPr>
            <a:r>
              <a:rPr lang="pl-PL" sz="1800" dirty="0" err="1">
                <a:latin typeface="Arial"/>
                <a:cs typeface="Arial"/>
              </a:rPr>
              <a:t>Joins</a:t>
            </a:r>
            <a:r>
              <a:rPr lang="pl-PL" sz="1800" dirty="0">
                <a:latin typeface="Arial"/>
                <a:cs typeface="Arial"/>
              </a:rPr>
              <a:t> </a:t>
            </a:r>
            <a:r>
              <a:rPr lang="pl-PL" sz="1800" dirty="0" err="1">
                <a:latin typeface="Arial"/>
                <a:cs typeface="Arial"/>
              </a:rPr>
              <a:t>allow</a:t>
            </a:r>
            <a:r>
              <a:rPr lang="pl-PL" sz="1800" dirty="0">
                <a:latin typeface="Arial"/>
                <a:cs typeface="Arial"/>
              </a:rPr>
              <a:t> </a:t>
            </a:r>
            <a:r>
              <a:rPr lang="pl-PL" sz="1800" dirty="0" err="1">
                <a:latin typeface="Arial"/>
                <a:cs typeface="Arial"/>
              </a:rPr>
              <a:t>us</a:t>
            </a:r>
            <a:r>
              <a:rPr lang="pl-PL" sz="1800" dirty="0">
                <a:latin typeface="Arial"/>
                <a:cs typeface="Arial"/>
              </a:rPr>
              <a:t> to </a:t>
            </a:r>
          </a:p>
          <a:p>
            <a:pPr marL="800100" lvl="1" indent="-342900">
              <a:lnSpc>
                <a:spcPct val="150000"/>
              </a:lnSpc>
              <a:spcAft>
                <a:spcPts val="600"/>
              </a:spcAft>
              <a:buChar char="•"/>
            </a:pPr>
            <a:r>
              <a:rPr lang="pl-PL" sz="1800" dirty="0" err="1">
                <a:latin typeface="Arial"/>
                <a:cs typeface="Arial"/>
              </a:rPr>
              <a:t>select</a:t>
            </a:r>
            <a:r>
              <a:rPr lang="pl-PL" sz="1800" dirty="0">
                <a:latin typeface="Arial"/>
                <a:cs typeface="Arial"/>
              </a:rPr>
              <a:t> </a:t>
            </a:r>
            <a:r>
              <a:rPr lang="pl-PL" sz="1800" dirty="0" err="1">
                <a:latin typeface="Arial"/>
                <a:cs typeface="Arial"/>
              </a:rPr>
              <a:t>rows</a:t>
            </a:r>
            <a:r>
              <a:rPr lang="pl-PL" sz="1800" dirty="0">
                <a:latin typeface="Arial"/>
                <a:cs typeface="Arial"/>
              </a:rPr>
              <a:t> from </a:t>
            </a:r>
            <a:r>
              <a:rPr lang="pl-PL" sz="1800" dirty="0" err="1">
                <a:latin typeface="Arial"/>
                <a:cs typeface="Arial"/>
              </a:rPr>
              <a:t>more</a:t>
            </a:r>
            <a:r>
              <a:rPr lang="pl-PL" sz="1800" dirty="0">
                <a:latin typeface="Arial"/>
                <a:cs typeface="Arial"/>
              </a:rPr>
              <a:t> </a:t>
            </a:r>
            <a:r>
              <a:rPr lang="pl-PL" sz="1800" dirty="0" err="1">
                <a:latin typeface="Arial"/>
                <a:cs typeface="Arial"/>
              </a:rPr>
              <a:t>than</a:t>
            </a:r>
            <a:r>
              <a:rPr lang="pl-PL" sz="1800" dirty="0">
                <a:latin typeface="Arial"/>
                <a:cs typeface="Arial"/>
              </a:rPr>
              <a:t> 1 </a:t>
            </a:r>
            <a:r>
              <a:rPr lang="pl-PL" sz="1800" dirty="0" err="1">
                <a:latin typeface="Arial"/>
                <a:cs typeface="Arial"/>
              </a:rPr>
              <a:t>table</a:t>
            </a:r>
            <a:endParaRPr lang="pl-PL" sz="1800" dirty="0">
              <a:latin typeface="Arial"/>
              <a:cs typeface="Arial"/>
            </a:endParaRPr>
          </a:p>
          <a:p>
            <a:pPr marL="800100" lvl="1" indent="-342900">
              <a:lnSpc>
                <a:spcPct val="150000"/>
              </a:lnSpc>
              <a:spcAft>
                <a:spcPts val="600"/>
              </a:spcAft>
              <a:buChar char="•"/>
            </a:pPr>
            <a:r>
              <a:rPr lang="pl-PL" sz="1800" dirty="0">
                <a:latin typeface="Arial"/>
                <a:cs typeface="Arial"/>
              </a:rPr>
              <a:t>Select </a:t>
            </a:r>
            <a:r>
              <a:rPr lang="pl-PL" sz="1800" dirty="0" err="1">
                <a:latin typeface="Arial"/>
                <a:cs typeface="Arial"/>
              </a:rPr>
              <a:t>rows</a:t>
            </a:r>
            <a:r>
              <a:rPr lang="pl-PL" sz="1800" dirty="0">
                <a:latin typeface="Arial"/>
                <a:cs typeface="Arial"/>
              </a:rPr>
              <a:t> from </a:t>
            </a:r>
            <a:r>
              <a:rPr lang="pl-PL" sz="1800" dirty="0" err="1">
                <a:latin typeface="Arial"/>
                <a:cs typeface="Arial"/>
              </a:rPr>
              <a:t>table</a:t>
            </a:r>
            <a:r>
              <a:rPr lang="pl-PL" sz="1800" dirty="0">
                <a:latin typeface="Arial"/>
                <a:cs typeface="Arial"/>
              </a:rPr>
              <a:t> 2 </a:t>
            </a:r>
            <a:r>
              <a:rPr lang="pl-PL" sz="1800" dirty="0" err="1">
                <a:latin typeface="Arial"/>
                <a:cs typeface="Arial"/>
              </a:rPr>
              <a:t>based</a:t>
            </a:r>
            <a:r>
              <a:rPr lang="pl-PL" sz="1800" dirty="0">
                <a:latin typeface="Arial"/>
                <a:cs typeface="Arial"/>
              </a:rPr>
              <a:t> on </a:t>
            </a:r>
            <a:r>
              <a:rPr lang="pl-PL" sz="1800" dirty="0" err="1">
                <a:latin typeface="Arial"/>
                <a:cs typeface="Arial"/>
              </a:rPr>
              <a:t>information</a:t>
            </a:r>
            <a:r>
              <a:rPr lang="pl-PL" sz="1800" dirty="0">
                <a:latin typeface="Arial"/>
                <a:cs typeface="Arial"/>
              </a:rPr>
              <a:t> from </a:t>
            </a:r>
            <a:r>
              <a:rPr lang="pl-PL" sz="1800" dirty="0" err="1">
                <a:latin typeface="Arial"/>
                <a:cs typeface="Arial"/>
              </a:rPr>
              <a:t>table</a:t>
            </a:r>
            <a:r>
              <a:rPr lang="pl-PL" sz="1800" dirty="0">
                <a:latin typeface="Arial"/>
                <a:cs typeface="Arial"/>
              </a:rPr>
              <a:t> 2</a:t>
            </a:r>
            <a:endParaRPr lang="en-GB" sz="1800" dirty="0">
              <a:latin typeface="Arial"/>
              <a:cs typeface="Arial"/>
            </a:endParaRPr>
          </a:p>
          <a:p>
            <a:pPr marL="342900" indent="-342900">
              <a:lnSpc>
                <a:spcPct val="150000"/>
              </a:lnSpc>
              <a:spcAft>
                <a:spcPts val="600"/>
              </a:spcAft>
              <a:buChar char="•"/>
            </a:pPr>
            <a:r>
              <a:rPr lang="pl-PL" sz="1800" dirty="0" err="1">
                <a:latin typeface="Arial"/>
                <a:cs typeface="Arial"/>
              </a:rPr>
              <a:t>Subqueries</a:t>
            </a:r>
            <a:r>
              <a:rPr lang="pl-PL" sz="1800" dirty="0">
                <a:latin typeface="Arial"/>
                <a:cs typeface="Arial"/>
              </a:rPr>
              <a:t> </a:t>
            </a:r>
            <a:r>
              <a:rPr lang="pl-PL" sz="1800" dirty="0" err="1">
                <a:latin typeface="Arial"/>
                <a:cs typeface="Arial"/>
              </a:rPr>
              <a:t>allow</a:t>
            </a:r>
            <a:r>
              <a:rPr lang="pl-PL" sz="1800" dirty="0">
                <a:latin typeface="Arial"/>
                <a:cs typeface="Arial"/>
              </a:rPr>
              <a:t> </a:t>
            </a:r>
            <a:r>
              <a:rPr lang="pl-PL" sz="1800" dirty="0" err="1">
                <a:latin typeface="Arial"/>
                <a:cs typeface="Arial"/>
              </a:rPr>
              <a:t>us</a:t>
            </a:r>
            <a:r>
              <a:rPr lang="pl-PL" sz="1800" dirty="0">
                <a:latin typeface="Arial"/>
                <a:cs typeface="Arial"/>
              </a:rPr>
              <a:t> to </a:t>
            </a:r>
            <a:r>
              <a:rPr lang="pl-PL" sz="1800" dirty="0" err="1">
                <a:latin typeface="Arial"/>
                <a:cs typeface="Arial"/>
              </a:rPr>
              <a:t>treat</a:t>
            </a:r>
            <a:r>
              <a:rPr lang="pl-PL" sz="1800" dirty="0">
                <a:latin typeface="Arial"/>
                <a:cs typeface="Arial"/>
              </a:rPr>
              <a:t> a </a:t>
            </a:r>
            <a:r>
              <a:rPr lang="pl-PL" sz="1800" dirty="0" err="1">
                <a:latin typeface="Arial"/>
                <a:cs typeface="Arial"/>
              </a:rPr>
              <a:t>query</a:t>
            </a:r>
            <a:r>
              <a:rPr lang="pl-PL" sz="1800" dirty="0">
                <a:latin typeface="Arial"/>
                <a:cs typeface="Arial"/>
              </a:rPr>
              <a:t> as </a:t>
            </a:r>
            <a:r>
              <a:rPr lang="pl-PL" sz="1800" dirty="0" err="1">
                <a:latin typeface="Arial"/>
                <a:cs typeface="Arial"/>
              </a:rPr>
              <a:t>if</a:t>
            </a:r>
            <a:r>
              <a:rPr lang="pl-PL" sz="1800" dirty="0">
                <a:latin typeface="Arial"/>
                <a:cs typeface="Arial"/>
              </a:rPr>
              <a:t> </a:t>
            </a:r>
            <a:r>
              <a:rPr lang="pl-PL" sz="1800" dirty="0" err="1">
                <a:latin typeface="Arial"/>
                <a:cs typeface="Arial"/>
              </a:rPr>
              <a:t>it</a:t>
            </a:r>
            <a:r>
              <a:rPr lang="pl-PL" sz="1800" dirty="0">
                <a:latin typeface="Arial"/>
                <a:cs typeface="Arial"/>
              </a:rPr>
              <a:t> </a:t>
            </a:r>
            <a:r>
              <a:rPr lang="pl-PL" sz="1800" dirty="0" err="1">
                <a:latin typeface="Arial"/>
                <a:cs typeface="Arial"/>
              </a:rPr>
              <a:t>were</a:t>
            </a:r>
            <a:r>
              <a:rPr lang="pl-PL" sz="1800" dirty="0">
                <a:latin typeface="Arial"/>
                <a:cs typeface="Arial"/>
              </a:rPr>
              <a:t> a </a:t>
            </a:r>
            <a:r>
              <a:rPr lang="pl-PL" sz="1800" dirty="0" err="1">
                <a:latin typeface="Arial"/>
                <a:cs typeface="Arial"/>
              </a:rPr>
              <a:t>table</a:t>
            </a:r>
            <a:endParaRPr lang="pl-PL" sz="1800" dirty="0">
              <a:latin typeface="Arial"/>
              <a:cs typeface="Arial"/>
            </a:endParaRPr>
          </a:p>
          <a:p>
            <a:pPr marL="342900" indent="-342900">
              <a:lnSpc>
                <a:spcPct val="150000"/>
              </a:lnSpc>
              <a:spcAft>
                <a:spcPts val="600"/>
              </a:spcAft>
              <a:buChar char="•"/>
            </a:pPr>
            <a:r>
              <a:rPr lang="pl-PL" sz="1800" dirty="0">
                <a:latin typeface="Arial"/>
                <a:cs typeface="Arial"/>
              </a:rPr>
              <a:t>Basic </a:t>
            </a:r>
            <a:r>
              <a:rPr lang="pl-PL" sz="1800" dirty="0" err="1">
                <a:latin typeface="Arial"/>
                <a:cs typeface="Arial"/>
              </a:rPr>
              <a:t>syntax</a:t>
            </a:r>
            <a:r>
              <a:rPr lang="pl-PL" sz="1800" dirty="0">
                <a:latin typeface="Arial"/>
                <a:cs typeface="Arial"/>
              </a:rPr>
              <a:t> of a </a:t>
            </a:r>
            <a:r>
              <a:rPr lang="pl-PL" sz="1800" dirty="0" err="1">
                <a:latin typeface="Arial"/>
                <a:cs typeface="Arial"/>
              </a:rPr>
              <a:t>query</a:t>
            </a:r>
            <a:r>
              <a:rPr lang="pl-PL" sz="1800" dirty="0">
                <a:latin typeface="Arial"/>
                <a:cs typeface="Arial"/>
              </a:rPr>
              <a:t> </a:t>
            </a:r>
            <a:r>
              <a:rPr lang="pl-PL" sz="1800" dirty="0" err="1">
                <a:latin typeface="Arial"/>
                <a:cs typeface="Arial"/>
              </a:rPr>
              <a:t>using</a:t>
            </a:r>
            <a:r>
              <a:rPr lang="pl-PL" sz="1800" dirty="0">
                <a:latin typeface="Arial"/>
                <a:cs typeface="Arial"/>
              </a:rPr>
              <a:t> </a:t>
            </a:r>
            <a:r>
              <a:rPr lang="pl-PL" sz="1800" dirty="0" err="1">
                <a:latin typeface="Arial"/>
                <a:cs typeface="Arial"/>
              </a:rPr>
              <a:t>join</a:t>
            </a:r>
            <a:r>
              <a:rPr lang="pl-PL" sz="1800" dirty="0">
                <a:latin typeface="Arial"/>
                <a:cs typeface="Arial"/>
              </a:rPr>
              <a:t>:</a:t>
            </a:r>
          </a:p>
          <a:p>
            <a:pPr marL="800100" lvl="1" indent="-342900">
              <a:lnSpc>
                <a:spcPct val="150000"/>
              </a:lnSpc>
              <a:spcAft>
                <a:spcPts val="600"/>
              </a:spcAft>
              <a:buChar char="•"/>
            </a:pPr>
            <a:r>
              <a:rPr lang="pl-PL" sz="1800" dirty="0">
                <a:latin typeface="Arial"/>
                <a:cs typeface="Arial"/>
              </a:rPr>
              <a:t>SELECT </a:t>
            </a:r>
            <a:r>
              <a:rPr lang="pl-PL" sz="1800" i="1" dirty="0" err="1">
                <a:latin typeface="Arial"/>
                <a:cs typeface="Arial"/>
              </a:rPr>
              <a:t>column_name</a:t>
            </a:r>
            <a:r>
              <a:rPr lang="pl-PL" sz="1800" i="1" dirty="0">
                <a:latin typeface="Arial"/>
                <a:cs typeface="Arial"/>
              </a:rPr>
              <a:t>(s)</a:t>
            </a:r>
            <a:br>
              <a:rPr lang="pl-PL" sz="1800" i="1" dirty="0">
                <a:latin typeface="Arial"/>
                <a:cs typeface="Arial"/>
              </a:rPr>
            </a:br>
            <a:r>
              <a:rPr lang="pl-PL" sz="1800" dirty="0">
                <a:latin typeface="Arial"/>
                <a:cs typeface="Arial"/>
              </a:rPr>
              <a:t>FROM </a:t>
            </a:r>
            <a:r>
              <a:rPr lang="pl-PL" sz="1800" i="1" dirty="0" err="1">
                <a:latin typeface="Arial"/>
                <a:cs typeface="Arial"/>
              </a:rPr>
              <a:t>table_name</a:t>
            </a:r>
            <a:br>
              <a:rPr lang="pl-PL" sz="1800" i="1" dirty="0">
                <a:latin typeface="Arial"/>
                <a:cs typeface="Arial"/>
              </a:rPr>
            </a:br>
            <a:r>
              <a:rPr lang="pl-PL" sz="1800" dirty="0">
                <a:latin typeface="Arial"/>
                <a:cs typeface="Arial"/>
              </a:rPr>
              <a:t>[INNER/LEFT/RIGHT/CROSS] JOIN </a:t>
            </a:r>
            <a:r>
              <a:rPr lang="pl-PL" sz="1800" i="1" dirty="0">
                <a:latin typeface="Arial"/>
                <a:cs typeface="Arial"/>
              </a:rPr>
              <a:t>table_2_name</a:t>
            </a:r>
            <a:br>
              <a:rPr lang="pl-PL" sz="1800" i="1" dirty="0">
                <a:latin typeface="Arial"/>
                <a:cs typeface="Arial"/>
              </a:rPr>
            </a:br>
            <a:r>
              <a:rPr lang="pl-PL" sz="1800" dirty="0">
                <a:latin typeface="Arial"/>
                <a:cs typeface="Arial"/>
              </a:rPr>
              <a:t>ON [</a:t>
            </a:r>
            <a:r>
              <a:rPr lang="pl-PL" sz="1800" i="1" dirty="0" err="1">
                <a:latin typeface="Arial"/>
                <a:cs typeface="Arial"/>
              </a:rPr>
              <a:t>join</a:t>
            </a:r>
            <a:r>
              <a:rPr lang="pl-PL" sz="1800" i="1" dirty="0">
                <a:latin typeface="Arial"/>
                <a:cs typeface="Arial"/>
              </a:rPr>
              <a:t> </a:t>
            </a:r>
            <a:r>
              <a:rPr lang="pl-PL" sz="1800" i="1" dirty="0" err="1">
                <a:latin typeface="Arial"/>
                <a:cs typeface="Arial"/>
              </a:rPr>
              <a:t>condition</a:t>
            </a:r>
            <a:r>
              <a:rPr lang="pl-PL" sz="1800" dirty="0">
                <a:latin typeface="Arial"/>
                <a:cs typeface="Arial"/>
              </a:rPr>
              <a:t>]</a:t>
            </a:r>
          </a:p>
          <a:p>
            <a:pPr lvl="1">
              <a:lnSpc>
                <a:spcPct val="150000"/>
              </a:lnSpc>
              <a:spcAft>
                <a:spcPts val="600"/>
              </a:spcAft>
            </a:pPr>
            <a:endParaRPr lang="en-GB" sz="18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809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lvl="1">
              <a:lnSpc>
                <a:spcPct val="150000"/>
              </a:lnSpc>
              <a:spcAft>
                <a:spcPts val="600"/>
              </a:spcAft>
            </a:pPr>
            <a:endParaRPr lang="en-GB" sz="15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8E9B7180-D130-4A49-9C1C-328D4E41B833}"/>
              </a:ext>
            </a:extLst>
          </p:cNvPr>
          <p:cNvPicPr>
            <a:picLocks noChangeAspect="1"/>
          </p:cNvPicPr>
          <p:nvPr/>
        </p:nvPicPr>
        <p:blipFill>
          <a:blip r:embed="rId4"/>
          <a:stretch>
            <a:fillRect/>
          </a:stretch>
        </p:blipFill>
        <p:spPr>
          <a:xfrm>
            <a:off x="1654444" y="648000"/>
            <a:ext cx="5361511" cy="4110694"/>
          </a:xfrm>
          <a:prstGeom prst="rect">
            <a:avLst/>
          </a:prstGeom>
        </p:spPr>
      </p:pic>
    </p:spTree>
    <p:extLst>
      <p:ext uri="{BB962C8B-B14F-4D97-AF65-F5344CB8AC3E}">
        <p14:creationId xmlns:p14="http://schemas.microsoft.com/office/powerpoint/2010/main" val="268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Anti-joins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1018478"/>
            <a:ext cx="8513239" cy="3403503"/>
          </a:xfrm>
        </p:spPr>
        <p:txBody>
          <a:bodyPr vert="horz" anchor="t"/>
          <a:lstStyle/>
          <a:p>
            <a:pPr marL="342900" indent="-342900">
              <a:spcAft>
                <a:spcPts val="600"/>
              </a:spcAft>
              <a:buChar char="•"/>
            </a:pPr>
            <a:r>
              <a:rPr lang="pl-PL" sz="2000" dirty="0" err="1">
                <a:latin typeface="Arial"/>
                <a:cs typeface="Arial"/>
              </a:rPr>
              <a:t>What</a:t>
            </a:r>
            <a:r>
              <a:rPr lang="pl-PL" sz="2000" dirty="0">
                <a:latin typeface="Arial"/>
                <a:cs typeface="Arial"/>
              </a:rPr>
              <a:t> </a:t>
            </a:r>
            <a:r>
              <a:rPr lang="pl-PL" sz="2000" dirty="0" err="1">
                <a:latin typeface="Arial"/>
                <a:cs typeface="Arial"/>
              </a:rPr>
              <a:t>could</a:t>
            </a:r>
            <a:r>
              <a:rPr lang="pl-PL" sz="2000" dirty="0">
                <a:latin typeface="Arial"/>
                <a:cs typeface="Arial"/>
              </a:rPr>
              <a:t> the </a:t>
            </a:r>
            <a:r>
              <a:rPr lang="pl-PL" sz="2000" dirty="0" err="1">
                <a:latin typeface="Arial"/>
                <a:cs typeface="Arial"/>
              </a:rPr>
              <a:t>opposite</a:t>
            </a:r>
            <a:r>
              <a:rPr lang="pl-PL" sz="2000" dirty="0">
                <a:latin typeface="Arial"/>
                <a:cs typeface="Arial"/>
              </a:rPr>
              <a:t> of a </a:t>
            </a:r>
            <a:r>
              <a:rPr lang="pl-PL" sz="2000" dirty="0" err="1">
                <a:latin typeface="Arial"/>
                <a:cs typeface="Arial"/>
              </a:rPr>
              <a:t>join</a:t>
            </a:r>
            <a:r>
              <a:rPr lang="pl-PL" sz="2000" dirty="0">
                <a:latin typeface="Arial"/>
                <a:cs typeface="Arial"/>
              </a:rPr>
              <a:t> be?</a:t>
            </a:r>
          </a:p>
          <a:p>
            <a:pPr marL="342900" indent="-342900">
              <a:spcAft>
                <a:spcPts val="600"/>
              </a:spcAft>
              <a:buChar char="•"/>
            </a:pPr>
            <a:r>
              <a:rPr lang="pl-PL" sz="2000" dirty="0" err="1">
                <a:latin typeface="Arial"/>
                <a:cs typeface="Arial"/>
              </a:rPr>
              <a:t>When</a:t>
            </a:r>
            <a:r>
              <a:rPr lang="pl-PL" sz="2000" dirty="0">
                <a:latin typeface="Arial"/>
                <a:cs typeface="Arial"/>
              </a:rPr>
              <a:t> </a:t>
            </a:r>
            <a:r>
              <a:rPr lang="pl-PL" sz="2000" dirty="0" err="1">
                <a:latin typeface="Arial"/>
                <a:cs typeface="Arial"/>
              </a:rPr>
              <a:t>is</a:t>
            </a:r>
            <a:r>
              <a:rPr lang="pl-PL" sz="2000" dirty="0">
                <a:latin typeface="Arial"/>
                <a:cs typeface="Arial"/>
              </a:rPr>
              <a:t> </a:t>
            </a:r>
            <a:r>
              <a:rPr lang="pl-PL" sz="2000" dirty="0" err="1">
                <a:latin typeface="Arial"/>
                <a:cs typeface="Arial"/>
              </a:rPr>
              <a:t>it</a:t>
            </a:r>
            <a:r>
              <a:rPr lang="pl-PL" sz="2000" dirty="0">
                <a:latin typeface="Arial"/>
                <a:cs typeface="Arial"/>
              </a:rPr>
              <a:t> </a:t>
            </a:r>
            <a:r>
              <a:rPr lang="pl-PL" sz="2000" dirty="0" err="1">
                <a:latin typeface="Arial"/>
                <a:cs typeface="Arial"/>
              </a:rPr>
              <a:t>useful</a:t>
            </a:r>
            <a:r>
              <a:rPr lang="pl-PL" sz="2000" dirty="0">
                <a:latin typeface="Arial"/>
                <a:cs typeface="Arial"/>
              </a:rPr>
              <a:t>?</a:t>
            </a:r>
          </a:p>
          <a:p>
            <a:pPr marL="342900" indent="-342900">
              <a:spcAft>
                <a:spcPts val="600"/>
              </a:spcAft>
              <a:buChar char="•"/>
            </a:pPr>
            <a:r>
              <a:rPr lang="pl-PL" sz="2000" dirty="0">
                <a:latin typeface="Arial"/>
                <a:cs typeface="Arial"/>
              </a:rPr>
              <a:t>How </a:t>
            </a:r>
            <a:r>
              <a:rPr lang="pl-PL" sz="2000" dirty="0" err="1">
                <a:latin typeface="Arial"/>
                <a:cs typeface="Arial"/>
              </a:rPr>
              <a:t>can</a:t>
            </a:r>
            <a:r>
              <a:rPr lang="pl-PL" sz="2000" dirty="0">
                <a:latin typeface="Arial"/>
                <a:cs typeface="Arial"/>
              </a:rPr>
              <a:t> </a:t>
            </a:r>
            <a:r>
              <a:rPr lang="pl-PL" sz="2000" dirty="0" err="1">
                <a:latin typeface="Arial"/>
                <a:cs typeface="Arial"/>
              </a:rPr>
              <a:t>you</a:t>
            </a:r>
            <a:r>
              <a:rPr lang="pl-PL" sz="2000" dirty="0">
                <a:latin typeface="Arial"/>
                <a:cs typeface="Arial"/>
              </a:rPr>
              <a:t> </a:t>
            </a:r>
            <a:r>
              <a:rPr lang="pl-PL" sz="2000" dirty="0" err="1">
                <a:latin typeface="Arial"/>
                <a:cs typeface="Arial"/>
              </a:rPr>
              <a:t>achieve</a:t>
            </a:r>
            <a:r>
              <a:rPr lang="pl-PL" sz="2000" dirty="0">
                <a:latin typeface="Arial"/>
                <a:cs typeface="Arial"/>
              </a:rPr>
              <a:t> </a:t>
            </a:r>
            <a:r>
              <a:rPr lang="pl-PL" sz="2000" dirty="0" err="1">
                <a:latin typeface="Arial"/>
                <a:cs typeface="Arial"/>
              </a:rPr>
              <a:t>that</a:t>
            </a:r>
            <a:r>
              <a:rPr lang="pl-PL" sz="2000" dirty="0">
                <a:latin typeface="Arial"/>
                <a:cs typeface="Arial"/>
              </a:rPr>
              <a:t>?</a:t>
            </a:r>
            <a:endParaRPr lang="en-GB" sz="2000" dirty="0">
              <a:latin typeface="Arial"/>
              <a:cs typeface="Arial"/>
            </a:endParaRPr>
          </a:p>
          <a:p>
            <a:pPr>
              <a:spcAft>
                <a:spcPts val="600"/>
              </a:spcAft>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77069DC6-F627-4663-A3D4-258FA49EAF91}"/>
              </a:ext>
            </a:extLst>
          </p:cNvPr>
          <p:cNvPicPr>
            <a:picLocks noChangeAspect="1"/>
          </p:cNvPicPr>
          <p:nvPr/>
        </p:nvPicPr>
        <p:blipFill>
          <a:blip r:embed="rId4"/>
          <a:stretch>
            <a:fillRect/>
          </a:stretch>
        </p:blipFill>
        <p:spPr>
          <a:xfrm>
            <a:off x="5698398" y="1152253"/>
            <a:ext cx="2256448" cy="2537771"/>
          </a:xfrm>
          <a:prstGeom prst="rect">
            <a:avLst/>
          </a:prstGeom>
        </p:spPr>
      </p:pic>
      <p:sp>
        <p:nvSpPr>
          <p:cNvPr id="9" name="pole tekstowe 8">
            <a:extLst>
              <a:ext uri="{FF2B5EF4-FFF2-40B4-BE49-F238E27FC236}">
                <a16:creationId xmlns:a16="http://schemas.microsoft.com/office/drawing/2014/main" id="{30F36219-5178-4EA5-AEA7-DC9B31DA537F}"/>
              </a:ext>
            </a:extLst>
          </p:cNvPr>
          <p:cNvSpPr txBox="1"/>
          <p:nvPr/>
        </p:nvSpPr>
        <p:spPr>
          <a:xfrm>
            <a:off x="6263268" y="2073898"/>
            <a:ext cx="903249" cy="646331"/>
          </a:xfrm>
          <a:prstGeom prst="rect">
            <a:avLst/>
          </a:prstGeom>
          <a:noFill/>
        </p:spPr>
        <p:txBody>
          <a:bodyPr wrap="square">
            <a:spAutoFit/>
          </a:bodyPr>
          <a:lstStyle/>
          <a:p>
            <a:r>
              <a:rPr lang="pl-PL" dirty="0" err="1"/>
              <a:t>Left</a:t>
            </a:r>
            <a:endParaRPr lang="pl-PL" dirty="0"/>
          </a:p>
          <a:p>
            <a:r>
              <a:rPr lang="pl-PL" dirty="0" err="1"/>
              <a:t>table</a:t>
            </a:r>
            <a:endParaRPr lang="pl-PL" dirty="0"/>
          </a:p>
        </p:txBody>
      </p:sp>
    </p:spTree>
    <p:extLst>
      <p:ext uri="{BB962C8B-B14F-4D97-AF65-F5344CB8AC3E}">
        <p14:creationId xmlns:p14="http://schemas.microsoft.com/office/powerpoint/2010/main" val="154119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Anti-joins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2000" dirty="0" err="1">
                <a:latin typeface="Arial"/>
                <a:cs typeface="Arial"/>
              </a:rPr>
              <a:t>What</a:t>
            </a:r>
            <a:r>
              <a:rPr lang="pl-PL" sz="2000" dirty="0">
                <a:latin typeface="Arial"/>
                <a:cs typeface="Arial"/>
              </a:rPr>
              <a:t> </a:t>
            </a:r>
            <a:r>
              <a:rPr lang="pl-PL" sz="2000" dirty="0" err="1">
                <a:latin typeface="Arial"/>
                <a:cs typeface="Arial"/>
              </a:rPr>
              <a:t>could</a:t>
            </a:r>
            <a:r>
              <a:rPr lang="pl-PL" sz="2000" dirty="0">
                <a:latin typeface="Arial"/>
                <a:cs typeface="Arial"/>
              </a:rPr>
              <a:t> the </a:t>
            </a:r>
            <a:r>
              <a:rPr lang="pl-PL" sz="2000" dirty="0" err="1">
                <a:latin typeface="Arial"/>
                <a:cs typeface="Arial"/>
              </a:rPr>
              <a:t>opposite</a:t>
            </a:r>
            <a:r>
              <a:rPr lang="pl-PL" sz="2000" dirty="0">
                <a:latin typeface="Arial"/>
                <a:cs typeface="Arial"/>
              </a:rPr>
              <a:t> of a </a:t>
            </a:r>
            <a:r>
              <a:rPr lang="pl-PL" sz="2000" dirty="0" err="1">
                <a:latin typeface="Arial"/>
                <a:cs typeface="Arial"/>
              </a:rPr>
              <a:t>join</a:t>
            </a:r>
            <a:r>
              <a:rPr lang="pl-PL" sz="2000" dirty="0">
                <a:latin typeface="Arial"/>
                <a:cs typeface="Arial"/>
              </a:rPr>
              <a:t> be?</a:t>
            </a:r>
          </a:p>
          <a:p>
            <a:pPr marL="342900" indent="-342900">
              <a:spcAft>
                <a:spcPts val="600"/>
              </a:spcAft>
              <a:buChar char="•"/>
            </a:pPr>
            <a:r>
              <a:rPr lang="pl-PL" sz="2000" dirty="0" err="1">
                <a:latin typeface="Arial"/>
                <a:cs typeface="Arial"/>
              </a:rPr>
              <a:t>When</a:t>
            </a:r>
            <a:r>
              <a:rPr lang="pl-PL" sz="2000" dirty="0">
                <a:latin typeface="Arial"/>
                <a:cs typeface="Arial"/>
              </a:rPr>
              <a:t> </a:t>
            </a:r>
            <a:r>
              <a:rPr lang="pl-PL" sz="2000" dirty="0" err="1">
                <a:latin typeface="Arial"/>
                <a:cs typeface="Arial"/>
              </a:rPr>
              <a:t>is</a:t>
            </a:r>
            <a:r>
              <a:rPr lang="pl-PL" sz="2000" dirty="0">
                <a:latin typeface="Arial"/>
                <a:cs typeface="Arial"/>
              </a:rPr>
              <a:t> </a:t>
            </a:r>
            <a:r>
              <a:rPr lang="pl-PL" sz="2000" dirty="0" err="1">
                <a:latin typeface="Arial"/>
                <a:cs typeface="Arial"/>
              </a:rPr>
              <a:t>it</a:t>
            </a:r>
            <a:r>
              <a:rPr lang="pl-PL" sz="2000" dirty="0">
                <a:latin typeface="Arial"/>
                <a:cs typeface="Arial"/>
              </a:rPr>
              <a:t> </a:t>
            </a:r>
            <a:r>
              <a:rPr lang="pl-PL" sz="2000" dirty="0" err="1">
                <a:latin typeface="Arial"/>
                <a:cs typeface="Arial"/>
              </a:rPr>
              <a:t>useful</a:t>
            </a:r>
            <a:r>
              <a:rPr lang="pl-PL" sz="2000" dirty="0">
                <a:latin typeface="Arial"/>
                <a:cs typeface="Arial"/>
              </a:rPr>
              <a:t>?</a:t>
            </a:r>
          </a:p>
          <a:p>
            <a:pPr marL="342900" indent="-342900">
              <a:spcAft>
                <a:spcPts val="600"/>
              </a:spcAft>
              <a:buChar char="•"/>
            </a:pPr>
            <a:r>
              <a:rPr lang="pl-PL" sz="2000" dirty="0">
                <a:latin typeface="Arial"/>
                <a:cs typeface="Arial"/>
              </a:rPr>
              <a:t>How </a:t>
            </a:r>
            <a:r>
              <a:rPr lang="pl-PL" sz="2000" dirty="0" err="1">
                <a:latin typeface="Arial"/>
                <a:cs typeface="Arial"/>
              </a:rPr>
              <a:t>can</a:t>
            </a:r>
            <a:r>
              <a:rPr lang="pl-PL" sz="2000" dirty="0">
                <a:latin typeface="Arial"/>
                <a:cs typeface="Arial"/>
              </a:rPr>
              <a:t> </a:t>
            </a:r>
            <a:r>
              <a:rPr lang="pl-PL" sz="2000" dirty="0" err="1">
                <a:latin typeface="Arial"/>
                <a:cs typeface="Arial"/>
              </a:rPr>
              <a:t>you</a:t>
            </a:r>
            <a:r>
              <a:rPr lang="pl-PL" sz="2000" dirty="0">
                <a:latin typeface="Arial"/>
                <a:cs typeface="Arial"/>
              </a:rPr>
              <a:t> </a:t>
            </a:r>
            <a:r>
              <a:rPr lang="pl-PL" sz="2000" dirty="0" err="1">
                <a:latin typeface="Arial"/>
                <a:cs typeface="Arial"/>
              </a:rPr>
              <a:t>achieve</a:t>
            </a:r>
            <a:r>
              <a:rPr lang="pl-PL" sz="2000" dirty="0">
                <a:latin typeface="Arial"/>
                <a:cs typeface="Arial"/>
              </a:rPr>
              <a:t> </a:t>
            </a:r>
            <a:r>
              <a:rPr lang="pl-PL" sz="2000" dirty="0" err="1">
                <a:latin typeface="Arial"/>
                <a:cs typeface="Arial"/>
              </a:rPr>
              <a:t>that</a:t>
            </a:r>
            <a:r>
              <a:rPr lang="pl-PL" sz="2000" dirty="0">
                <a:latin typeface="Arial"/>
                <a:cs typeface="Arial"/>
              </a:rPr>
              <a:t>?</a:t>
            </a:r>
            <a:endParaRPr lang="en-GB" sz="2000" dirty="0">
              <a:latin typeface="Arial"/>
              <a:cs typeface="Arial"/>
            </a:endParaRPr>
          </a:p>
          <a:p>
            <a:pPr lvl="1">
              <a:spcAft>
                <a:spcPts val="600"/>
              </a:spcAft>
            </a:pPr>
            <a:r>
              <a:rPr lang="en-US" sz="2000" b="0" i="0" dirty="0">
                <a:solidFill>
                  <a:srgbClr val="00B050"/>
                </a:solidFill>
                <a:effectLst/>
                <a:latin typeface="Graphik Web"/>
              </a:rPr>
              <a:t>SELECT</a:t>
            </a:r>
            <a:r>
              <a:rPr lang="en-US" sz="2000" b="0" i="0" dirty="0">
                <a:effectLst/>
                <a:latin typeface="Graphik Web"/>
              </a:rPr>
              <a:t> * </a:t>
            </a:r>
            <a:endParaRPr lang="pl-PL" sz="2000" b="0" i="0" dirty="0">
              <a:effectLst/>
              <a:latin typeface="Graphik Web"/>
            </a:endParaRPr>
          </a:p>
          <a:p>
            <a:pPr lvl="1">
              <a:spcAft>
                <a:spcPts val="600"/>
              </a:spcAft>
            </a:pPr>
            <a:r>
              <a:rPr lang="en-US" sz="2000" b="0" i="0" dirty="0">
                <a:solidFill>
                  <a:srgbClr val="00B050"/>
                </a:solidFill>
                <a:effectLst/>
                <a:latin typeface="Graphik Web"/>
              </a:rPr>
              <a:t>FROM</a:t>
            </a:r>
            <a:r>
              <a:rPr lang="en-US" sz="2000" b="0" i="0" dirty="0">
                <a:effectLst/>
                <a:latin typeface="Graphik Web"/>
              </a:rPr>
              <a:t> </a:t>
            </a:r>
            <a:r>
              <a:rPr lang="en-US" sz="2000" b="0" i="1" dirty="0">
                <a:effectLst/>
                <a:latin typeface="Graphik Web"/>
              </a:rPr>
              <a:t>Table1 t1 </a:t>
            </a:r>
            <a:endParaRPr lang="pl-PL" sz="2000" b="0" i="1" dirty="0">
              <a:effectLst/>
              <a:latin typeface="Graphik Web"/>
            </a:endParaRPr>
          </a:p>
          <a:p>
            <a:pPr lvl="1">
              <a:spcAft>
                <a:spcPts val="600"/>
              </a:spcAft>
            </a:pPr>
            <a:r>
              <a:rPr lang="en-US" sz="2000" b="0" dirty="0">
                <a:solidFill>
                  <a:srgbClr val="00B050"/>
                </a:solidFill>
                <a:effectLst/>
                <a:latin typeface="Graphik Web"/>
              </a:rPr>
              <a:t>LEFT JOIN </a:t>
            </a:r>
            <a:r>
              <a:rPr lang="en-US" sz="2000" b="0" i="1" dirty="0">
                <a:effectLst/>
                <a:latin typeface="Graphik Web"/>
              </a:rPr>
              <a:t>Table</a:t>
            </a:r>
            <a:r>
              <a:rPr lang="en-US" sz="2000" b="0" i="0" dirty="0">
                <a:effectLst/>
                <a:latin typeface="Graphik Web"/>
              </a:rPr>
              <a:t>2 </a:t>
            </a:r>
            <a:r>
              <a:rPr lang="en-US" sz="2000" b="0" i="1" dirty="0">
                <a:effectLst/>
                <a:latin typeface="Graphik Web"/>
              </a:rPr>
              <a:t>t2</a:t>
            </a:r>
            <a:r>
              <a:rPr lang="en-US" sz="2000" b="0" i="0" dirty="0">
                <a:effectLst/>
                <a:latin typeface="Graphik Web"/>
              </a:rPr>
              <a:t> </a:t>
            </a:r>
            <a:endParaRPr lang="pl-PL" sz="2000" b="0" i="0" dirty="0">
              <a:effectLst/>
              <a:latin typeface="Graphik Web"/>
            </a:endParaRPr>
          </a:p>
          <a:p>
            <a:pPr lvl="1">
              <a:spcAft>
                <a:spcPts val="600"/>
              </a:spcAft>
            </a:pPr>
            <a:r>
              <a:rPr lang="en-US" sz="2000" b="0" i="0" dirty="0">
                <a:solidFill>
                  <a:srgbClr val="00B050"/>
                </a:solidFill>
                <a:effectLst/>
                <a:latin typeface="Graphik Web"/>
              </a:rPr>
              <a:t>ON</a:t>
            </a:r>
            <a:r>
              <a:rPr lang="en-US" sz="2000" b="0" i="0" dirty="0">
                <a:effectLst/>
                <a:latin typeface="Graphik Web"/>
              </a:rPr>
              <a:t> </a:t>
            </a:r>
            <a:r>
              <a:rPr lang="en-US" sz="2000" b="0" i="1" dirty="0">
                <a:effectLst/>
                <a:latin typeface="Graphik Web"/>
              </a:rPr>
              <a:t>t1.</a:t>
            </a:r>
            <a:r>
              <a:rPr lang="pl-PL" sz="2000" b="0" i="1" dirty="0" err="1">
                <a:effectLst/>
                <a:latin typeface="Graphik Web"/>
              </a:rPr>
              <a:t>col_name</a:t>
            </a:r>
            <a:r>
              <a:rPr lang="en-US" sz="2000" b="0" i="1" dirty="0">
                <a:effectLst/>
                <a:latin typeface="Graphik Web"/>
              </a:rPr>
              <a:t> = t2.</a:t>
            </a:r>
            <a:r>
              <a:rPr lang="pl-PL" sz="2000" b="0" i="1" dirty="0" err="1">
                <a:effectLst/>
                <a:latin typeface="Graphik Web"/>
              </a:rPr>
              <a:t>col_name</a:t>
            </a:r>
            <a:endParaRPr lang="pl-PL" sz="2000" b="0" i="1" dirty="0">
              <a:effectLst/>
              <a:latin typeface="Graphik Web"/>
            </a:endParaRPr>
          </a:p>
          <a:p>
            <a:pPr lvl="1">
              <a:spcAft>
                <a:spcPts val="600"/>
              </a:spcAft>
            </a:pPr>
            <a:r>
              <a:rPr lang="en-US" sz="2000" b="0" i="0" dirty="0">
                <a:solidFill>
                  <a:srgbClr val="00B050"/>
                </a:solidFill>
                <a:effectLst/>
                <a:latin typeface="Graphik Web"/>
              </a:rPr>
              <a:t>WHERE</a:t>
            </a:r>
            <a:r>
              <a:rPr lang="en-US" sz="2000" b="0" i="0" dirty="0">
                <a:effectLst/>
                <a:latin typeface="Graphik Web"/>
              </a:rPr>
              <a:t> t2.</a:t>
            </a:r>
            <a:r>
              <a:rPr lang="pl-PL" sz="2000" dirty="0" err="1">
                <a:latin typeface="Graphik Web"/>
              </a:rPr>
              <a:t>some</a:t>
            </a:r>
            <a:r>
              <a:rPr lang="pl-PL" sz="2000" b="0" i="0" dirty="0" err="1">
                <a:effectLst/>
                <a:latin typeface="Graphik Web"/>
              </a:rPr>
              <a:t>_column</a:t>
            </a:r>
            <a:r>
              <a:rPr lang="en-US" sz="2000" b="0" i="0" dirty="0">
                <a:effectLst/>
                <a:latin typeface="Graphik Web"/>
              </a:rPr>
              <a:t> </a:t>
            </a:r>
            <a:r>
              <a:rPr lang="en-US" sz="2000" b="0" i="0" dirty="0">
                <a:solidFill>
                  <a:srgbClr val="00B050"/>
                </a:solidFill>
                <a:effectLst/>
                <a:latin typeface="Graphik Web"/>
              </a:rPr>
              <a:t>IS NULL</a:t>
            </a:r>
            <a:endParaRPr lang="en-GB" sz="2000" dirty="0">
              <a:solidFill>
                <a:srgbClr val="00B050"/>
              </a:solidFill>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77069DC6-F627-4663-A3D4-258FA49EAF91}"/>
              </a:ext>
            </a:extLst>
          </p:cNvPr>
          <p:cNvPicPr>
            <a:picLocks noChangeAspect="1"/>
          </p:cNvPicPr>
          <p:nvPr/>
        </p:nvPicPr>
        <p:blipFill>
          <a:blip r:embed="rId4"/>
          <a:stretch>
            <a:fillRect/>
          </a:stretch>
        </p:blipFill>
        <p:spPr>
          <a:xfrm>
            <a:off x="5698398" y="1152253"/>
            <a:ext cx="2256448" cy="2537771"/>
          </a:xfrm>
          <a:prstGeom prst="rect">
            <a:avLst/>
          </a:prstGeom>
        </p:spPr>
      </p:pic>
      <p:sp>
        <p:nvSpPr>
          <p:cNvPr id="7" name="pole tekstowe 6">
            <a:extLst>
              <a:ext uri="{FF2B5EF4-FFF2-40B4-BE49-F238E27FC236}">
                <a16:creationId xmlns:a16="http://schemas.microsoft.com/office/drawing/2014/main" id="{8A6F810E-5DC4-4A85-ACC1-37C13D08EB78}"/>
              </a:ext>
            </a:extLst>
          </p:cNvPr>
          <p:cNvSpPr txBox="1"/>
          <p:nvPr/>
        </p:nvSpPr>
        <p:spPr>
          <a:xfrm>
            <a:off x="6263268" y="2073898"/>
            <a:ext cx="903249" cy="646331"/>
          </a:xfrm>
          <a:prstGeom prst="rect">
            <a:avLst/>
          </a:prstGeom>
          <a:noFill/>
        </p:spPr>
        <p:txBody>
          <a:bodyPr wrap="square">
            <a:spAutoFit/>
          </a:bodyPr>
          <a:lstStyle/>
          <a:p>
            <a:r>
              <a:rPr lang="pl-PL" dirty="0" err="1"/>
              <a:t>Left</a:t>
            </a:r>
            <a:endParaRPr lang="pl-PL" dirty="0"/>
          </a:p>
          <a:p>
            <a:r>
              <a:rPr lang="pl-PL" dirty="0" err="1"/>
              <a:t>table</a:t>
            </a:r>
            <a:endParaRPr lang="pl-PL" dirty="0"/>
          </a:p>
        </p:txBody>
      </p:sp>
    </p:spTree>
    <p:extLst>
      <p:ext uri="{BB962C8B-B14F-4D97-AF65-F5344CB8AC3E}">
        <p14:creationId xmlns:p14="http://schemas.microsoft.com/office/powerpoint/2010/main" val="114270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982810" y="2067749"/>
            <a:ext cx="6704780" cy="504000"/>
          </a:xfrm>
        </p:spPr>
        <p:txBody>
          <a:bodyPr vert="horz" anchor="t"/>
          <a:lstStyle/>
          <a:p>
            <a:pPr algn="ctr"/>
            <a:r>
              <a:rPr lang="en-GB" dirty="0">
                <a:solidFill>
                  <a:srgbClr val="0A1A61"/>
                </a:solidFill>
                <a:latin typeface="Arial"/>
                <a:cs typeface="Arial"/>
              </a:rPr>
              <a:t> </a:t>
            </a:r>
            <a:r>
              <a:rPr lang="pl-PL" dirty="0" err="1">
                <a:solidFill>
                  <a:srgbClr val="0A1A61"/>
                </a:solidFill>
                <a:latin typeface="Arial"/>
                <a:cs typeface="Arial"/>
              </a:rPr>
              <a:t>Can</a:t>
            </a:r>
            <a:r>
              <a:rPr lang="pl-PL" dirty="0">
                <a:solidFill>
                  <a:srgbClr val="0A1A61"/>
                </a:solidFill>
                <a:latin typeface="Arial"/>
                <a:cs typeface="Arial"/>
              </a:rPr>
              <a:t> we JOIN </a:t>
            </a:r>
            <a:r>
              <a:rPr lang="pl-PL" dirty="0" err="1">
                <a:solidFill>
                  <a:srgbClr val="0A1A61"/>
                </a:solidFill>
                <a:latin typeface="Arial"/>
                <a:cs typeface="Arial"/>
              </a:rPr>
              <a:t>columns</a:t>
            </a:r>
            <a:r>
              <a:rPr lang="pl-PL" dirty="0">
                <a:solidFill>
                  <a:srgbClr val="0A1A61"/>
                </a:solidFill>
                <a:latin typeface="Arial"/>
                <a:cs typeface="Arial"/>
              </a:rPr>
              <a:t> </a:t>
            </a:r>
            <a:r>
              <a:rPr lang="pl-PL" dirty="0" err="1">
                <a:solidFill>
                  <a:srgbClr val="0A1A61"/>
                </a:solidFill>
                <a:latin typeface="Arial"/>
                <a:cs typeface="Arial"/>
              </a:rPr>
              <a:t>like</a:t>
            </a:r>
            <a:r>
              <a:rPr lang="pl-PL" dirty="0">
                <a:solidFill>
                  <a:srgbClr val="0A1A61"/>
                </a:solidFill>
                <a:latin typeface="Arial"/>
                <a:cs typeface="Arial"/>
              </a:rPr>
              <a:t> we </a:t>
            </a:r>
            <a:r>
              <a:rPr lang="pl-PL" dirty="0" err="1">
                <a:solidFill>
                  <a:srgbClr val="0A1A61"/>
                </a:solidFill>
                <a:latin typeface="Arial"/>
                <a:cs typeface="Arial"/>
              </a:rPr>
              <a:t>JOINed</a:t>
            </a:r>
            <a:r>
              <a:rPr lang="pl-PL" dirty="0">
                <a:solidFill>
                  <a:srgbClr val="0A1A61"/>
                </a:solidFill>
                <a:latin typeface="Arial"/>
                <a:cs typeface="Arial"/>
              </a:rPr>
              <a:t> </a:t>
            </a:r>
            <a:r>
              <a:rPr lang="pl-PL" dirty="0" err="1">
                <a:solidFill>
                  <a:srgbClr val="0A1A61"/>
                </a:solidFill>
                <a:latin typeface="Arial"/>
                <a:cs typeface="Arial"/>
              </a:rPr>
              <a:t>tables</a:t>
            </a:r>
            <a:r>
              <a:rPr lang="pl-PL" dirty="0">
                <a:solidFill>
                  <a:srgbClr val="0A1A61"/>
                </a:solidFill>
                <a:latin typeface="Arial"/>
                <a:cs typeface="Arial"/>
              </a:rPr>
              <a:t>?</a:t>
            </a:r>
            <a:endParaRPr lang="en-GB" dirty="0">
              <a:solidFill>
                <a:srgbClr val="0A1A61"/>
              </a:solidFill>
            </a:endParaRPr>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
        <p:nvSpPr>
          <p:cNvPr id="5" name="Symbol zastępczy tekstu 4">
            <a:extLst>
              <a:ext uri="{FF2B5EF4-FFF2-40B4-BE49-F238E27FC236}">
                <a16:creationId xmlns:a16="http://schemas.microsoft.com/office/drawing/2014/main" id="{E603CF45-09C3-4651-804A-25BB99AD6980}"/>
              </a:ext>
            </a:extLst>
          </p:cNvPr>
          <p:cNvSpPr>
            <a:spLocks noGrp="1"/>
          </p:cNvSpPr>
          <p:nvPr>
            <p:ph type="body" sz="quarter" idx="11"/>
          </p:nvPr>
        </p:nvSpPr>
        <p:spPr/>
        <p:txBody>
          <a:bodyPr/>
          <a:lstStyle/>
          <a:p>
            <a:endParaRPr lang="pl-PL" dirty="0"/>
          </a:p>
        </p:txBody>
      </p:sp>
    </p:spTree>
    <p:extLst>
      <p:ext uri="{BB962C8B-B14F-4D97-AF65-F5344CB8AC3E}">
        <p14:creationId xmlns:p14="http://schemas.microsoft.com/office/powerpoint/2010/main" val="8548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Concat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Font typeface="Arial" panose="020B0604020202020204" pitchFamily="34" charset="0"/>
              <a:buChar char="•"/>
            </a:pPr>
            <a:r>
              <a:rPr lang="pl-PL" sz="2000" dirty="0" err="1">
                <a:latin typeface="Arial"/>
                <a:cs typeface="Arial"/>
              </a:rPr>
              <a:t>Yes</a:t>
            </a:r>
            <a:r>
              <a:rPr lang="pl-PL" sz="2000" dirty="0">
                <a:latin typeface="Arial"/>
                <a:cs typeface="Arial"/>
              </a:rPr>
              <a:t>, but </a:t>
            </a:r>
            <a:r>
              <a:rPr lang="pl-PL" sz="2000" dirty="0" err="1">
                <a:latin typeface="Arial"/>
                <a:cs typeface="Arial"/>
              </a:rPr>
              <a:t>there’s</a:t>
            </a:r>
            <a:r>
              <a:rPr lang="pl-PL" sz="2000" dirty="0">
                <a:latin typeface="Arial"/>
                <a:cs typeface="Arial"/>
              </a:rPr>
              <a:t> a </a:t>
            </a:r>
            <a:r>
              <a:rPr lang="pl-PL" sz="2000" dirty="0" err="1">
                <a:latin typeface="Arial"/>
                <a:cs typeface="Arial"/>
              </a:rPr>
              <a:t>seperate</a:t>
            </a:r>
            <a:r>
              <a:rPr lang="pl-PL" sz="2000" dirty="0">
                <a:latin typeface="Arial"/>
                <a:cs typeface="Arial"/>
              </a:rPr>
              <a:t> </a:t>
            </a:r>
            <a:r>
              <a:rPr lang="pl-PL" sz="2000" dirty="0" err="1">
                <a:latin typeface="Arial"/>
                <a:cs typeface="Arial"/>
              </a:rPr>
              <a:t>function</a:t>
            </a:r>
            <a:r>
              <a:rPr lang="pl-PL" sz="2000" dirty="0">
                <a:latin typeface="Arial"/>
                <a:cs typeface="Arial"/>
              </a:rPr>
              <a:t> for </a:t>
            </a:r>
            <a:r>
              <a:rPr lang="pl-PL" sz="2000" dirty="0" err="1">
                <a:latin typeface="Arial"/>
                <a:cs typeface="Arial"/>
              </a:rPr>
              <a:t>that</a:t>
            </a:r>
            <a:r>
              <a:rPr lang="pl-PL" sz="2000" dirty="0">
                <a:latin typeface="Arial"/>
                <a:cs typeface="Arial"/>
              </a:rPr>
              <a:t> </a:t>
            </a:r>
          </a:p>
          <a:p>
            <a:pPr>
              <a:spcAft>
                <a:spcPts val="600"/>
              </a:spcAft>
            </a:pPr>
            <a:endParaRPr lang="pl-PL" sz="2000" dirty="0">
              <a:solidFill>
                <a:srgbClr val="00B050"/>
              </a:solidFill>
              <a:latin typeface="Arial"/>
              <a:cs typeface="Arial"/>
            </a:endParaRPr>
          </a:p>
          <a:p>
            <a:pPr>
              <a:spcAft>
                <a:spcPts val="600"/>
              </a:spcAft>
            </a:pPr>
            <a:r>
              <a:rPr lang="pl-PL" sz="2000" dirty="0">
                <a:solidFill>
                  <a:srgbClr val="00B050"/>
                </a:solidFill>
                <a:latin typeface="Arial"/>
                <a:cs typeface="Arial"/>
              </a:rPr>
              <a:t>SELECT</a:t>
            </a:r>
            <a:r>
              <a:rPr lang="pl-PL" sz="2000" dirty="0">
                <a:latin typeface="Arial"/>
                <a:cs typeface="Arial"/>
              </a:rPr>
              <a:t> CONCAT(</a:t>
            </a:r>
            <a:r>
              <a:rPr lang="pl-PL" sz="2000" dirty="0" err="1">
                <a:latin typeface="Arial"/>
                <a:cs typeface="Arial"/>
              </a:rPr>
              <a:t>column_name</a:t>
            </a:r>
            <a:r>
              <a:rPr lang="pl-PL" sz="2000" dirty="0">
                <a:latin typeface="Arial"/>
                <a:cs typeface="Arial"/>
              </a:rPr>
              <a:t>, </a:t>
            </a:r>
            <a:r>
              <a:rPr lang="pl-PL" sz="2000" dirty="0" err="1">
                <a:latin typeface="Arial"/>
                <a:cs typeface="Arial"/>
              </a:rPr>
              <a:t>column_name</a:t>
            </a:r>
            <a:r>
              <a:rPr lang="pl-PL" sz="2000" dirty="0">
                <a:latin typeface="Arial"/>
                <a:cs typeface="Arial"/>
              </a:rPr>
              <a:t>)</a:t>
            </a:r>
          </a:p>
          <a:p>
            <a:pPr>
              <a:spcAft>
                <a:spcPts val="600"/>
              </a:spcAft>
            </a:pPr>
            <a:r>
              <a:rPr lang="pl-PL" sz="2000" dirty="0">
                <a:solidFill>
                  <a:srgbClr val="00B050"/>
                </a:solidFill>
                <a:latin typeface="Arial"/>
                <a:cs typeface="Arial"/>
              </a:rPr>
              <a:t>FROM</a:t>
            </a:r>
            <a:r>
              <a:rPr lang="pl-PL" sz="2000" dirty="0">
                <a:latin typeface="Arial"/>
                <a:cs typeface="Arial"/>
              </a:rPr>
              <a:t> table1;</a:t>
            </a:r>
            <a:endParaRPr lang="en-GB" sz="2000" b="1" dirty="0">
              <a:latin typeface="Arial"/>
              <a:cs typeface="Arial"/>
            </a:endParaRPr>
          </a:p>
          <a:p>
            <a:pPr marL="342900" indent="-342900">
              <a:buChar char="•"/>
            </a:pPr>
            <a:endParaRPr lang="pl-PL" sz="2000" dirty="0"/>
          </a:p>
          <a:p>
            <a:pPr>
              <a:spcAft>
                <a:spcPts val="600"/>
              </a:spcAft>
            </a:pPr>
            <a:r>
              <a:rPr lang="pl-PL" sz="2000" dirty="0">
                <a:solidFill>
                  <a:srgbClr val="00B050"/>
                </a:solidFill>
                <a:latin typeface="Arial"/>
                <a:cs typeface="Arial"/>
              </a:rPr>
              <a:t>SELECT</a:t>
            </a:r>
            <a:r>
              <a:rPr lang="pl-PL" sz="2000" dirty="0">
                <a:latin typeface="Arial"/>
                <a:cs typeface="Arial"/>
              </a:rPr>
              <a:t> CONCAT_WS(”</a:t>
            </a:r>
            <a:r>
              <a:rPr lang="pl-PL" sz="2000" dirty="0" err="1">
                <a:latin typeface="Arial"/>
                <a:cs typeface="Arial"/>
              </a:rPr>
              <a:t>cheesecake</a:t>
            </a:r>
            <a:r>
              <a:rPr lang="pl-PL" sz="2000" dirty="0">
                <a:latin typeface="Arial"/>
                <a:cs typeface="Arial"/>
              </a:rPr>
              <a:t>” , column_from_table1,column_from_table2)</a:t>
            </a:r>
          </a:p>
          <a:p>
            <a:pPr>
              <a:spcAft>
                <a:spcPts val="600"/>
              </a:spcAft>
            </a:pPr>
            <a:r>
              <a:rPr lang="pl-PL" sz="2000" dirty="0">
                <a:solidFill>
                  <a:srgbClr val="00B050"/>
                </a:solidFill>
                <a:latin typeface="Arial"/>
                <a:cs typeface="Arial"/>
              </a:rPr>
              <a:t>FROM</a:t>
            </a:r>
            <a:r>
              <a:rPr lang="pl-PL" sz="2000" dirty="0">
                <a:latin typeface="Arial"/>
                <a:cs typeface="Arial"/>
              </a:rPr>
              <a:t> table1 </a:t>
            </a:r>
            <a:r>
              <a:rPr lang="pl-PL" sz="2000" dirty="0">
                <a:solidFill>
                  <a:srgbClr val="00B050"/>
                </a:solidFill>
                <a:latin typeface="Arial"/>
                <a:cs typeface="Arial"/>
              </a:rPr>
              <a:t>INNER</a:t>
            </a:r>
            <a:r>
              <a:rPr lang="pl-PL" sz="2000" dirty="0">
                <a:latin typeface="Arial"/>
                <a:cs typeface="Arial"/>
              </a:rPr>
              <a:t> </a:t>
            </a:r>
            <a:r>
              <a:rPr lang="pl-PL" sz="2000" dirty="0">
                <a:solidFill>
                  <a:srgbClr val="00B050"/>
                </a:solidFill>
                <a:latin typeface="Arial"/>
                <a:cs typeface="Arial"/>
              </a:rPr>
              <a:t>JOIN</a:t>
            </a:r>
            <a:r>
              <a:rPr lang="pl-PL" sz="2000" dirty="0">
                <a:latin typeface="Arial"/>
                <a:cs typeface="Arial"/>
              </a:rPr>
              <a:t> table2</a:t>
            </a:r>
          </a:p>
          <a:p>
            <a:pPr>
              <a:spcAft>
                <a:spcPts val="600"/>
              </a:spcAft>
            </a:pPr>
            <a:r>
              <a:rPr lang="pl-PL" sz="2000" dirty="0">
                <a:solidFill>
                  <a:srgbClr val="00B050"/>
                </a:solidFill>
                <a:latin typeface="Arial"/>
                <a:cs typeface="Arial"/>
              </a:rPr>
              <a:t>ON</a:t>
            </a:r>
            <a:r>
              <a:rPr lang="pl-PL" sz="2000" dirty="0">
                <a:latin typeface="Arial"/>
                <a:cs typeface="Arial"/>
              </a:rPr>
              <a:t> column_from_table1 = column_from_table2;</a:t>
            </a:r>
          </a:p>
          <a:p>
            <a:pPr>
              <a:spcAft>
                <a:spcPts val="600"/>
              </a:spcAft>
            </a:pPr>
            <a:endParaRPr lang="pl-PL" sz="2000" dirty="0">
              <a:latin typeface="Arial"/>
              <a:cs typeface="Arial"/>
            </a:endParaRPr>
          </a:p>
          <a:p>
            <a:pPr marL="342900" indent="-342900">
              <a:spcAft>
                <a:spcPts val="600"/>
              </a:spcAft>
              <a:buFont typeface="Arial" panose="020B0604020202020204" pitchFamily="34" charset="0"/>
              <a:buChar char="•"/>
            </a:pPr>
            <a:r>
              <a:rPr lang="pl-PL" sz="2000" dirty="0" err="1">
                <a:latin typeface="Arial"/>
                <a:cs typeface="Arial"/>
              </a:rPr>
              <a:t>You</a:t>
            </a:r>
            <a:r>
              <a:rPr lang="pl-PL" sz="2000" dirty="0">
                <a:latin typeface="Arial"/>
                <a:cs typeface="Arial"/>
              </a:rPr>
              <a:t> </a:t>
            </a:r>
            <a:r>
              <a:rPr lang="pl-PL" sz="2000" dirty="0" err="1">
                <a:latin typeface="Arial"/>
                <a:cs typeface="Arial"/>
              </a:rPr>
              <a:t>may</a:t>
            </a:r>
            <a:r>
              <a:rPr lang="pl-PL" sz="2000" dirty="0">
                <a:latin typeface="Arial"/>
                <a:cs typeface="Arial"/>
              </a:rPr>
              <a:t> </a:t>
            </a:r>
            <a:r>
              <a:rPr lang="pl-PL" sz="2000" dirty="0" err="1">
                <a:latin typeface="Arial"/>
                <a:cs typeface="Arial"/>
              </a:rPr>
              <a:t>join</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than</a:t>
            </a:r>
            <a:r>
              <a:rPr lang="pl-PL" sz="2000" dirty="0">
                <a:latin typeface="Arial"/>
                <a:cs typeface="Arial"/>
              </a:rPr>
              <a:t> 2 </a:t>
            </a:r>
            <a:r>
              <a:rPr lang="pl-PL" sz="2000" dirty="0" err="1">
                <a:latin typeface="Arial"/>
                <a:cs typeface="Arial"/>
              </a:rPr>
              <a:t>columns</a:t>
            </a:r>
            <a:endParaRPr lang="en-GB" sz="2000"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1344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982810" y="2067749"/>
            <a:ext cx="6704780" cy="504000"/>
          </a:xfrm>
        </p:spPr>
        <p:txBody>
          <a:bodyPr vert="horz" anchor="t"/>
          <a:lstStyle/>
          <a:p>
            <a:r>
              <a:rPr lang="en-GB" dirty="0">
                <a:solidFill>
                  <a:srgbClr val="0A1A61"/>
                </a:solidFill>
                <a:latin typeface="Arial"/>
                <a:cs typeface="Arial"/>
              </a:rPr>
              <a:t> </a:t>
            </a:r>
            <a:r>
              <a:rPr lang="pl-PL" dirty="0" err="1">
                <a:solidFill>
                  <a:srgbClr val="0A1A61"/>
                </a:solidFill>
                <a:latin typeface="Arial"/>
                <a:cs typeface="Arial"/>
              </a:rPr>
              <a:t>What</a:t>
            </a:r>
            <a:r>
              <a:rPr lang="pl-PL" dirty="0">
                <a:solidFill>
                  <a:srgbClr val="0A1A61"/>
                </a:solidFill>
                <a:latin typeface="Arial"/>
                <a:cs typeface="Arial"/>
              </a:rPr>
              <a:t> </a:t>
            </a:r>
            <a:r>
              <a:rPr lang="pl-PL" dirty="0" err="1">
                <a:solidFill>
                  <a:srgbClr val="0A1A61"/>
                </a:solidFill>
                <a:latin typeface="Arial"/>
                <a:cs typeface="Arial"/>
              </a:rPr>
              <a:t>if</a:t>
            </a:r>
            <a:r>
              <a:rPr lang="pl-PL" dirty="0">
                <a:solidFill>
                  <a:srgbClr val="0A1A61"/>
                </a:solidFill>
                <a:latin typeface="Arial"/>
                <a:cs typeface="Arial"/>
              </a:rPr>
              <a:t> NULL </a:t>
            </a:r>
            <a:r>
              <a:rPr lang="pl-PL" dirty="0" err="1">
                <a:solidFill>
                  <a:srgbClr val="0A1A61"/>
                </a:solidFill>
                <a:latin typeface="Arial"/>
                <a:cs typeface="Arial"/>
              </a:rPr>
              <a:t>values</a:t>
            </a:r>
            <a:r>
              <a:rPr lang="pl-PL" dirty="0">
                <a:solidFill>
                  <a:srgbClr val="0A1A61"/>
                </a:solidFill>
                <a:latin typeface="Arial"/>
                <a:cs typeface="Arial"/>
              </a:rPr>
              <a:t> </a:t>
            </a:r>
            <a:r>
              <a:rPr lang="pl-PL" dirty="0" err="1">
                <a:solidFill>
                  <a:srgbClr val="0A1A61"/>
                </a:solidFill>
                <a:latin typeface="Arial"/>
                <a:cs typeface="Arial"/>
              </a:rPr>
              <a:t>are</a:t>
            </a:r>
            <a:r>
              <a:rPr lang="pl-PL" dirty="0">
                <a:solidFill>
                  <a:srgbClr val="0A1A61"/>
                </a:solidFill>
                <a:latin typeface="Arial"/>
                <a:cs typeface="Arial"/>
              </a:rPr>
              <a:t> </a:t>
            </a:r>
            <a:r>
              <a:rPr lang="pl-PL" dirty="0" err="1">
                <a:solidFill>
                  <a:srgbClr val="0A1A61"/>
                </a:solidFill>
                <a:latin typeface="Arial"/>
                <a:cs typeface="Arial"/>
              </a:rPr>
              <a:t>getting</a:t>
            </a:r>
            <a:r>
              <a:rPr lang="pl-PL" dirty="0">
                <a:solidFill>
                  <a:srgbClr val="0A1A61"/>
                </a:solidFill>
                <a:latin typeface="Arial"/>
                <a:cs typeface="Arial"/>
              </a:rPr>
              <a:t> in the </a:t>
            </a:r>
            <a:r>
              <a:rPr lang="pl-PL" dirty="0" err="1">
                <a:solidFill>
                  <a:srgbClr val="0A1A61"/>
                </a:solidFill>
                <a:latin typeface="Arial"/>
                <a:cs typeface="Arial"/>
              </a:rPr>
              <a:t>way</a:t>
            </a:r>
            <a:r>
              <a:rPr lang="pl-PL" dirty="0">
                <a:solidFill>
                  <a:srgbClr val="0A1A61"/>
                </a:solidFill>
                <a:latin typeface="Arial"/>
                <a:cs typeface="Arial"/>
              </a:rPr>
              <a: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lvl="1">
              <a:lnSpc>
                <a:spcPct val="150000"/>
              </a:lnSpc>
              <a:spcAft>
                <a:spcPts val="600"/>
              </a:spcAft>
            </a:pPr>
            <a:endParaRPr lang="en-GB" sz="15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54761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2.xml><?xml version="1.0" encoding="utf-8"?>
<ds:datastoreItem xmlns:ds="http://schemas.openxmlformats.org/officeDocument/2006/customXml" ds:itemID="{8E7055A9-979E-42E4-8AE4-11D4A57371C1}">
  <ds:schemaRefs>
    <ds:schemaRef ds:uri="9675ef8f-b755-4cd6-a742-8cae3d86c4f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44a56295-c29e-4898-8136-a54736c65b82"/>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4.xml><?xml version="1.0" encoding="utf-8"?>
<ds:datastoreItem xmlns:ds="http://schemas.openxmlformats.org/officeDocument/2006/customXml" ds:itemID="{24E5F6C7-5787-4F29-BDCC-CDAE99EBB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10423</TotalTime>
  <Words>790</Words>
  <Application>Microsoft Office PowerPoint</Application>
  <PresentationFormat>Pokaz na ekranie (16:9)</PresentationFormat>
  <Paragraphs>133</Paragraphs>
  <Slides>15</Slides>
  <Notes>14</Notes>
  <HiddenSlides>0</HiddenSlides>
  <MMClips>0</MMClips>
  <ScaleCrop>false</ScaleCrop>
  <HeadingPairs>
    <vt:vector size="6" baseType="variant">
      <vt:variant>
        <vt:lpstr>Używane czcionki</vt:lpstr>
      </vt:variant>
      <vt:variant>
        <vt:i4>4</vt:i4>
      </vt:variant>
      <vt:variant>
        <vt:lpstr>Motyw</vt:lpstr>
      </vt:variant>
      <vt:variant>
        <vt:i4>4</vt:i4>
      </vt:variant>
      <vt:variant>
        <vt:lpstr>Tytuły slajdów</vt:lpstr>
      </vt:variant>
      <vt:variant>
        <vt:i4>15</vt:i4>
      </vt:variant>
    </vt:vector>
  </HeadingPairs>
  <TitlesOfParts>
    <vt:vector size="23" baseType="lpstr">
      <vt:lpstr>Arial</vt:lpstr>
      <vt:lpstr>Calibri</vt:lpstr>
      <vt:lpstr>Graphik Web</vt:lpstr>
      <vt:lpstr>Roboto</vt:lpstr>
      <vt:lpstr>AZ Cover Slide Options</vt:lpstr>
      <vt:lpstr>AZ Divider Slide Options</vt:lpstr>
      <vt:lpstr>AZ Divider Slide Options - Colours</vt:lpstr>
      <vt:lpstr>AZ General Master Slide Options</vt:lpstr>
      <vt:lpstr>Deep-Dive Into SQL – Session Four</vt:lpstr>
      <vt:lpstr>Session Content</vt:lpstr>
      <vt:lpstr>Brief recap </vt:lpstr>
      <vt:lpstr>Brief recap </vt:lpstr>
      <vt:lpstr>Anti-joins</vt:lpstr>
      <vt:lpstr>Anti-joins</vt:lpstr>
      <vt:lpstr> Can we JOIN columns like we JOINed tables?</vt:lpstr>
      <vt:lpstr>Concat</vt:lpstr>
      <vt:lpstr> What if NULL values are getting in the way?</vt:lpstr>
      <vt:lpstr>COALESCE</vt:lpstr>
      <vt:lpstr>CASE WHEN   and IF</vt:lpstr>
      <vt:lpstr>Working with dates</vt:lpstr>
      <vt:lpstr>Working with dates</vt:lpstr>
      <vt:lpstr>Creating Views</vt:lpstr>
      <vt:lpstr>Where to go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Dodzia Daraż</cp:lastModifiedBy>
  <cp:revision>72</cp:revision>
  <cp:lastPrinted>2018-03-07T14:46:57Z</cp:lastPrinted>
  <dcterms:created xsi:type="dcterms:W3CDTF">2019-09-20T09:22:01Z</dcterms:created>
  <dcterms:modified xsi:type="dcterms:W3CDTF">2021-09-23T15:54:34Z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