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5"/>
    <p:sldMasterId id="2147483730" r:id="rId6"/>
    <p:sldMasterId id="2147483800" r:id="rId7"/>
    <p:sldMasterId id="2147483656" r:id="rId8"/>
  </p:sldMasterIdLst>
  <p:notesMasterIdLst>
    <p:notesMasterId r:id="rId22"/>
  </p:notesMasterIdLst>
  <p:handoutMasterIdLst>
    <p:handoutMasterId r:id="rId23"/>
  </p:handoutMasterIdLst>
  <p:sldIdLst>
    <p:sldId id="359" r:id="rId9"/>
    <p:sldId id="365" r:id="rId10"/>
    <p:sldId id="395" r:id="rId11"/>
    <p:sldId id="396" r:id="rId12"/>
    <p:sldId id="398" r:id="rId13"/>
    <p:sldId id="403" r:id="rId14"/>
    <p:sldId id="397" r:id="rId15"/>
    <p:sldId id="399" r:id="rId16"/>
    <p:sldId id="401" r:id="rId17"/>
    <p:sldId id="402" r:id="rId18"/>
    <p:sldId id="400" r:id="rId19"/>
    <p:sldId id="404" r:id="rId20"/>
    <p:sldId id="405" r:id="rId21"/>
  </p:sldIdLst>
  <p:sldSz cx="9144000" cy="5143500" type="screen16x9"/>
  <p:notesSz cx="6670675" cy="9875838"/>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DE02"/>
    <a:srgbClr val="0A1A61"/>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8" autoAdjust="0"/>
    <p:restoredTop sz="85439" autoAdjust="0"/>
  </p:normalViewPr>
  <p:slideViewPr>
    <p:cSldViewPr snapToGrid="0">
      <p:cViewPr varScale="1">
        <p:scale>
          <a:sx n="103" d="100"/>
          <a:sy n="103" d="100"/>
        </p:scale>
        <p:origin x="398" y="8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9/21/2021</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9/21/2021</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2</a:t>
            </a:fld>
            <a:endParaRPr lang="en-US"/>
          </a:p>
        </p:txBody>
      </p:sp>
    </p:spTree>
    <p:extLst>
      <p:ext uri="{BB962C8B-B14F-4D97-AF65-F5344CB8AC3E}">
        <p14:creationId xmlns:p14="http://schemas.microsoft.com/office/powerpoint/2010/main" val="2077912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3960782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3304178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381175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166569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4</a:t>
            </a:fld>
            <a:endParaRPr lang="en-US"/>
          </a:p>
        </p:txBody>
      </p:sp>
    </p:spTree>
    <p:extLst>
      <p:ext uri="{BB962C8B-B14F-4D97-AF65-F5344CB8AC3E}">
        <p14:creationId xmlns:p14="http://schemas.microsoft.com/office/powerpoint/2010/main" val="161878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5</a:t>
            </a:fld>
            <a:endParaRPr lang="en-US"/>
          </a:p>
        </p:txBody>
      </p:sp>
    </p:spTree>
    <p:extLst>
      <p:ext uri="{BB962C8B-B14F-4D97-AF65-F5344CB8AC3E}">
        <p14:creationId xmlns:p14="http://schemas.microsoft.com/office/powerpoint/2010/main" val="202094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334920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340439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152979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38624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3707847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57.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5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57.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57.xml"/><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7.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57.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a:xfrm>
            <a:off x="238757" y="1081679"/>
            <a:ext cx="6822759" cy="504000"/>
          </a:xfrm>
        </p:spPr>
        <p:txBody>
          <a:bodyPr/>
          <a:lstStyle/>
          <a:p>
            <a:r>
              <a:rPr lang="en-GB" dirty="0">
                <a:solidFill>
                  <a:srgbClr val="0A1A61"/>
                </a:solidFill>
              </a:rPr>
              <a:t>Deep-Dive Into SQL – Session T</a:t>
            </a:r>
            <a:r>
              <a:rPr lang="pl-PL" dirty="0" err="1">
                <a:solidFill>
                  <a:srgbClr val="0A1A61"/>
                </a:solidFill>
              </a:rPr>
              <a:t>hree</a:t>
            </a:r>
            <a:endParaRPr lang="en-GB" dirty="0">
              <a:solidFill>
                <a:srgbClr val="0A1A61"/>
              </a:solidFill>
            </a:endParaRPr>
          </a:p>
        </p:txBody>
      </p:sp>
      <p:pic>
        <p:nvPicPr>
          <p:cNvPr id="1026" name="Picture 2" descr="photo of outer space">
            <a:extLst>
              <a:ext uri="{FF2B5EF4-FFF2-40B4-BE49-F238E27FC236}">
                <a16:creationId xmlns:a16="http://schemas.microsoft.com/office/drawing/2014/main" id="{E8A109C8-0662-486D-8FFC-F5DBD5B39C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7BEC3908-E0C7-664F-96C5-43838EDA0F1C}"/>
              </a:ext>
            </a:extLst>
          </p:cNvPr>
          <p:cNvPicPr>
            <a:picLocks noChangeAspect="1"/>
          </p:cNvPicPr>
          <p:nvPr/>
        </p:nvPicPr>
        <p:blipFill>
          <a:blip r:embed="rId3"/>
          <a:stretch>
            <a:fillRect/>
          </a:stretch>
        </p:blipFill>
        <p:spPr>
          <a:xfrm>
            <a:off x="238757" y="2061749"/>
            <a:ext cx="1916795" cy="879470"/>
          </a:xfrm>
          <a:prstGeom prst="rect">
            <a:avLst/>
          </a:prstGeom>
        </p:spPr>
      </p:pic>
      <p:sp>
        <p:nvSpPr>
          <p:cNvPr id="17" name="TextBox 16">
            <a:extLst>
              <a:ext uri="{FF2B5EF4-FFF2-40B4-BE49-F238E27FC236}">
                <a16:creationId xmlns:a16="http://schemas.microsoft.com/office/drawing/2014/main" id="{C2604217-46D1-3D43-98FC-09529635764A}"/>
              </a:ext>
            </a:extLst>
          </p:cNvPr>
          <p:cNvSpPr txBox="1"/>
          <p:nvPr/>
        </p:nvSpPr>
        <p:spPr>
          <a:xfrm>
            <a:off x="1884476" y="2181813"/>
            <a:ext cx="2852825" cy="553998"/>
          </a:xfrm>
          <a:prstGeom prst="rect">
            <a:avLst/>
          </a:prstGeom>
          <a:noFill/>
        </p:spPr>
        <p:txBody>
          <a:bodyPr wrap="square" rtlCol="0">
            <a:spAutoFit/>
          </a:bodyPr>
          <a:lstStyle/>
          <a:p>
            <a:r>
              <a:rPr lang="en-US" sz="3000" dirty="0">
                <a:solidFill>
                  <a:srgbClr val="7CDE02"/>
                </a:solidFill>
                <a:latin typeface="Roboto" panose="02000000000000000000" pitchFamily="2" charset="0"/>
                <a:ea typeface="Roboto" panose="02000000000000000000" pitchFamily="2" charset="0"/>
              </a:rPr>
              <a:t>.education</a:t>
            </a: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Natural </a:t>
            </a:r>
            <a:r>
              <a:rPr lang="pl-PL" dirty="0" err="1">
                <a:solidFill>
                  <a:srgbClr val="0A1A61"/>
                </a:solidFill>
                <a:latin typeface="Arial"/>
                <a:cs typeface="Arial"/>
              </a:rPr>
              <a:t>Join</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800100" lvl="1" indent="-342900">
              <a:spcAft>
                <a:spcPts val="1800"/>
              </a:spcAft>
              <a:buFont typeface="Arial" panose="020B0604020202020204" pitchFamily="34" charset="0"/>
              <a:buChar char="•"/>
            </a:pPr>
            <a:r>
              <a:rPr lang="pl-PL" sz="2000" b="0" i="0" dirty="0">
                <a:effectLst/>
                <a:latin typeface="+mn-lt"/>
              </a:rPr>
              <a:t>Natural </a:t>
            </a:r>
            <a:r>
              <a:rPr lang="pl-PL" sz="2000" b="0" i="0" dirty="0" err="1">
                <a:effectLst/>
                <a:latin typeface="+mn-lt"/>
              </a:rPr>
              <a:t>Join</a:t>
            </a:r>
            <a:r>
              <a:rPr lang="pl-PL" sz="2000" b="0" i="0" dirty="0">
                <a:effectLst/>
                <a:latin typeface="+mn-lt"/>
              </a:rPr>
              <a:t> </a:t>
            </a:r>
            <a:r>
              <a:rPr lang="pl-PL" sz="2000" b="0" i="0" dirty="0" err="1">
                <a:effectLst/>
                <a:latin typeface="+mn-lt"/>
              </a:rPr>
              <a:t>compares</a:t>
            </a:r>
            <a:r>
              <a:rPr lang="pl-PL" sz="2000" b="0" i="0" dirty="0">
                <a:effectLst/>
                <a:latin typeface="+mn-lt"/>
              </a:rPr>
              <a:t> </a:t>
            </a:r>
            <a:r>
              <a:rPr lang="pl-PL" sz="2000" b="0" i="0" dirty="0" err="1">
                <a:effectLst/>
                <a:latin typeface="+mn-lt"/>
              </a:rPr>
              <a:t>columns</a:t>
            </a:r>
            <a:r>
              <a:rPr lang="pl-PL" sz="2000" b="0" i="0" dirty="0">
                <a:effectLst/>
                <a:latin typeface="+mn-lt"/>
              </a:rPr>
              <a:t> with the same </a:t>
            </a:r>
            <a:r>
              <a:rPr lang="pl-PL" sz="2000" b="0" i="0" dirty="0" err="1">
                <a:effectLst/>
                <a:latin typeface="+mn-lt"/>
              </a:rPr>
              <a:t>name</a:t>
            </a:r>
            <a:r>
              <a:rPr lang="pl-PL" sz="2000" b="0" i="0" dirty="0">
                <a:effectLst/>
                <a:latin typeface="+mn-lt"/>
              </a:rPr>
              <a:t> </a:t>
            </a:r>
            <a:r>
              <a:rPr lang="pl-PL" sz="2000" b="0" i="0" dirty="0" err="1">
                <a:effectLst/>
                <a:latin typeface="+mn-lt"/>
              </a:rPr>
              <a:t>so</a:t>
            </a:r>
            <a:r>
              <a:rPr lang="pl-PL" sz="2000" b="0" i="0" dirty="0">
                <a:effectLst/>
                <a:latin typeface="+mn-lt"/>
              </a:rPr>
              <a:t> we do not </a:t>
            </a:r>
            <a:r>
              <a:rPr lang="pl-PL" sz="2000" b="0" i="0" dirty="0" err="1">
                <a:effectLst/>
                <a:latin typeface="+mn-lt"/>
              </a:rPr>
              <a:t>need</a:t>
            </a:r>
            <a:r>
              <a:rPr lang="pl-PL" sz="2000" b="0" i="0" dirty="0">
                <a:effectLst/>
                <a:latin typeface="+mn-lt"/>
              </a:rPr>
              <a:t> a </a:t>
            </a:r>
            <a:r>
              <a:rPr lang="pl-PL" sz="2000" b="0" i="0" dirty="0" err="1">
                <a:effectLst/>
                <a:latin typeface="+mn-lt"/>
              </a:rPr>
              <a:t>join</a:t>
            </a:r>
            <a:r>
              <a:rPr lang="pl-PL" sz="2000" b="0" i="0" dirty="0">
                <a:effectLst/>
                <a:latin typeface="+mn-lt"/>
              </a:rPr>
              <a:t> </a:t>
            </a:r>
            <a:r>
              <a:rPr lang="pl-PL" sz="2000" b="0" i="0" dirty="0" err="1">
                <a:effectLst/>
                <a:latin typeface="+mn-lt"/>
              </a:rPr>
              <a:t>condition</a:t>
            </a:r>
            <a:endParaRPr lang="pl-PL" sz="2000" b="0" i="0" dirty="0">
              <a:effectLst/>
              <a:latin typeface="+mn-lt"/>
            </a:endParaRPr>
          </a:p>
          <a:p>
            <a:pPr lvl="1">
              <a:spcAft>
                <a:spcPts val="1800"/>
              </a:spcAft>
            </a:pPr>
            <a:r>
              <a:rPr lang="en-US" sz="2000" b="0" i="0" dirty="0">
                <a:solidFill>
                  <a:srgbClr val="00B050"/>
                </a:solidFill>
                <a:effectLst/>
                <a:latin typeface="+mn-lt"/>
              </a:rPr>
              <a:t>SELECT</a:t>
            </a:r>
            <a:r>
              <a:rPr lang="en-US" sz="2000" b="0" i="0" dirty="0">
                <a:solidFill>
                  <a:srgbClr val="000000"/>
                </a:solidFill>
                <a:effectLst/>
                <a:latin typeface="+mn-lt"/>
              </a:rPr>
              <a:t> </a:t>
            </a:r>
            <a:r>
              <a:rPr lang="en-US" sz="2000" b="0" dirty="0">
                <a:solidFill>
                  <a:srgbClr val="000000"/>
                </a:solidFill>
                <a:effectLst/>
                <a:latin typeface="+mn-lt"/>
              </a:rPr>
              <a:t>column</a:t>
            </a:r>
            <a:r>
              <a:rPr lang="pl-PL" sz="2000" b="0" dirty="0">
                <a:solidFill>
                  <a:srgbClr val="000000"/>
                </a:solidFill>
                <a:effectLst/>
                <a:latin typeface="+mn-lt"/>
              </a:rPr>
              <a:t>1</a:t>
            </a:r>
            <a:r>
              <a:rPr lang="en-US" sz="2000" b="0" dirty="0">
                <a:solidFill>
                  <a:srgbClr val="000000"/>
                </a:solidFill>
                <a:effectLst/>
                <a:latin typeface="+mn-lt"/>
              </a:rPr>
              <a:t>_name</a:t>
            </a:r>
            <a:r>
              <a:rPr lang="pl-PL" sz="2000" b="0" dirty="0">
                <a:solidFill>
                  <a:srgbClr val="000000"/>
                </a:solidFill>
                <a:effectLst/>
                <a:latin typeface="+mn-lt"/>
              </a:rPr>
              <a:t>, </a:t>
            </a:r>
            <a:r>
              <a:rPr lang="en-US" sz="2000" b="0" dirty="0">
                <a:solidFill>
                  <a:srgbClr val="000000"/>
                </a:solidFill>
                <a:effectLst/>
                <a:latin typeface="+mn-lt"/>
              </a:rPr>
              <a:t>column</a:t>
            </a:r>
            <a:r>
              <a:rPr lang="pl-PL" sz="2000" b="0" dirty="0">
                <a:solidFill>
                  <a:srgbClr val="000000"/>
                </a:solidFill>
                <a:effectLst/>
                <a:latin typeface="+mn-lt"/>
              </a:rPr>
              <a:t>2</a:t>
            </a:r>
            <a:r>
              <a:rPr lang="en-US" sz="2000" b="0" dirty="0">
                <a:solidFill>
                  <a:srgbClr val="000000"/>
                </a:solidFill>
                <a:effectLst/>
                <a:latin typeface="+mn-lt"/>
              </a:rPr>
              <a:t>_name</a:t>
            </a:r>
            <a:br>
              <a:rPr lang="en-US" sz="2000" dirty="0">
                <a:latin typeface="+mn-lt"/>
              </a:rPr>
            </a:br>
            <a:r>
              <a:rPr lang="en-US" sz="2000" b="0" i="0" dirty="0">
                <a:solidFill>
                  <a:srgbClr val="00B050"/>
                </a:solidFill>
                <a:effectLst/>
                <a:latin typeface="+mn-lt"/>
              </a:rPr>
              <a:t>FROM</a:t>
            </a:r>
            <a:r>
              <a:rPr lang="en-US" sz="2000" b="0" i="0" dirty="0">
                <a:solidFill>
                  <a:srgbClr val="000000"/>
                </a:solidFill>
                <a:effectLst/>
                <a:latin typeface="+mn-lt"/>
              </a:rPr>
              <a:t> </a:t>
            </a:r>
            <a:r>
              <a:rPr lang="en-US" sz="2000" b="0" dirty="0">
                <a:solidFill>
                  <a:srgbClr val="000000"/>
                </a:solidFill>
                <a:effectLst/>
                <a:latin typeface="+mn-lt"/>
              </a:rPr>
              <a:t>table1</a:t>
            </a:r>
            <a:br>
              <a:rPr lang="en-US" sz="2000" dirty="0">
                <a:latin typeface="+mn-lt"/>
              </a:rPr>
            </a:br>
            <a:r>
              <a:rPr lang="pl-PL" sz="2000" dirty="0">
                <a:solidFill>
                  <a:srgbClr val="00B050"/>
                </a:solidFill>
              </a:rPr>
              <a:t>NATURAL</a:t>
            </a:r>
            <a:r>
              <a:rPr lang="en-US" sz="2000" b="0" i="0" dirty="0">
                <a:solidFill>
                  <a:srgbClr val="000000"/>
                </a:solidFill>
                <a:effectLst/>
                <a:latin typeface="+mn-lt"/>
              </a:rPr>
              <a:t> </a:t>
            </a:r>
            <a:r>
              <a:rPr lang="en-US" sz="2000" b="0" i="0" dirty="0">
                <a:solidFill>
                  <a:srgbClr val="00B050"/>
                </a:solidFill>
                <a:effectLst/>
                <a:latin typeface="+mn-lt"/>
              </a:rPr>
              <a:t>JOIN</a:t>
            </a:r>
            <a:r>
              <a:rPr lang="en-US" sz="2000" b="0" i="0" dirty="0">
                <a:solidFill>
                  <a:srgbClr val="000000"/>
                </a:solidFill>
                <a:effectLst/>
                <a:latin typeface="+mn-lt"/>
              </a:rPr>
              <a:t> </a:t>
            </a:r>
            <a:r>
              <a:rPr lang="en-US" sz="2000" b="0" dirty="0">
                <a:solidFill>
                  <a:srgbClr val="000000"/>
                </a:solidFill>
                <a:effectLst/>
                <a:latin typeface="+mn-lt"/>
              </a:rPr>
              <a:t>table2</a:t>
            </a:r>
            <a:r>
              <a:rPr lang="en-US" sz="2000" b="0" i="0" dirty="0">
                <a:solidFill>
                  <a:srgbClr val="000000"/>
                </a:solidFill>
                <a:effectLst/>
                <a:latin typeface="+mn-lt"/>
              </a:rPr>
              <a:t>;</a:t>
            </a:r>
            <a:endParaRPr lang="en-GB" sz="2800" dirty="0">
              <a:latin typeface="+mn-lt"/>
              <a:cs typeface="Arial"/>
            </a:endParaRPr>
          </a:p>
          <a:p>
            <a:pPr lvl="1">
              <a:spcAft>
                <a:spcPts val="1800"/>
              </a:spcAft>
            </a:pPr>
            <a:r>
              <a:rPr lang="en-GB" sz="2000" dirty="0">
                <a:latin typeface="Arial"/>
                <a:cs typeface="Arial"/>
              </a:rPr>
              <a:t>   </a:t>
            </a: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36007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Self</a:t>
            </a:r>
            <a:r>
              <a:rPr lang="pl-PL" dirty="0">
                <a:solidFill>
                  <a:srgbClr val="0A1A61"/>
                </a:solidFill>
                <a:latin typeface="Arial"/>
                <a:cs typeface="Arial"/>
              </a:rPr>
              <a:t> </a:t>
            </a:r>
            <a:r>
              <a:rPr lang="pl-PL" dirty="0" err="1">
                <a:solidFill>
                  <a:srgbClr val="0A1A61"/>
                </a:solidFill>
                <a:latin typeface="Arial"/>
                <a:cs typeface="Arial"/>
              </a:rPr>
              <a:t>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lnSpc>
                <a:spcPct val="150000"/>
              </a:lnSpc>
              <a:spcAft>
                <a:spcPts val="600"/>
              </a:spcAft>
              <a:buChar char="•"/>
            </a:pPr>
            <a:r>
              <a:rPr lang="pl-PL" sz="2000" dirty="0">
                <a:latin typeface="Arial"/>
                <a:cs typeface="Arial"/>
              </a:rPr>
              <a:t>Just </a:t>
            </a:r>
            <a:r>
              <a:rPr lang="pl-PL" sz="2000" dirty="0" err="1">
                <a:latin typeface="Arial"/>
                <a:cs typeface="Arial"/>
              </a:rPr>
              <a:t>like</a:t>
            </a:r>
            <a:r>
              <a:rPr lang="pl-PL" sz="2000" dirty="0">
                <a:latin typeface="Arial"/>
                <a:cs typeface="Arial"/>
              </a:rPr>
              <a:t> </a:t>
            </a:r>
            <a:r>
              <a:rPr lang="pl-PL" sz="2000" dirty="0" err="1">
                <a:latin typeface="Arial"/>
                <a:cs typeface="Arial"/>
              </a:rPr>
              <a:t>any</a:t>
            </a:r>
            <a:r>
              <a:rPr lang="pl-PL" sz="2000" dirty="0">
                <a:latin typeface="Arial"/>
                <a:cs typeface="Arial"/>
              </a:rPr>
              <a:t> </a:t>
            </a:r>
            <a:r>
              <a:rPr lang="pl-PL" sz="2000" dirty="0" err="1">
                <a:latin typeface="Arial"/>
                <a:cs typeface="Arial"/>
              </a:rPr>
              <a:t>other</a:t>
            </a:r>
            <a:r>
              <a:rPr lang="pl-PL" sz="2000" dirty="0">
                <a:latin typeface="Arial"/>
                <a:cs typeface="Arial"/>
              </a:rPr>
              <a:t> </a:t>
            </a:r>
            <a:r>
              <a:rPr lang="pl-PL" sz="2000" dirty="0" err="1">
                <a:latin typeface="Arial"/>
                <a:cs typeface="Arial"/>
              </a:rPr>
              <a:t>join</a:t>
            </a:r>
            <a:r>
              <a:rPr lang="pl-PL" sz="2000" dirty="0">
                <a:latin typeface="Arial"/>
                <a:cs typeface="Arial"/>
              </a:rPr>
              <a:t> but </a:t>
            </a:r>
            <a:r>
              <a:rPr lang="pl-PL" sz="2000" dirty="0" err="1">
                <a:latin typeface="Arial"/>
                <a:cs typeface="Arial"/>
              </a:rPr>
              <a:t>we’ve</a:t>
            </a:r>
            <a:r>
              <a:rPr lang="pl-PL" sz="2000" dirty="0">
                <a:latin typeface="Arial"/>
                <a:cs typeface="Arial"/>
              </a:rPr>
              <a:t> </a:t>
            </a:r>
            <a:r>
              <a:rPr lang="pl-PL" sz="2000" dirty="0" err="1">
                <a:latin typeface="Arial"/>
                <a:cs typeface="Arial"/>
              </a:rPr>
              <a:t>only</a:t>
            </a:r>
            <a:r>
              <a:rPr lang="pl-PL" sz="2000" dirty="0">
                <a:latin typeface="Arial"/>
                <a:cs typeface="Arial"/>
              </a:rPr>
              <a:t> </a:t>
            </a:r>
            <a:r>
              <a:rPr lang="pl-PL" sz="2000" dirty="0" err="1">
                <a:latin typeface="Arial"/>
                <a:cs typeface="Arial"/>
              </a:rPr>
              <a:t>got</a:t>
            </a:r>
            <a:r>
              <a:rPr lang="pl-PL" sz="2000" dirty="0">
                <a:latin typeface="Arial"/>
                <a:cs typeface="Arial"/>
              </a:rPr>
              <a:t> one </a:t>
            </a:r>
            <a:r>
              <a:rPr lang="pl-PL" sz="2000" dirty="0" err="1">
                <a:latin typeface="Arial"/>
                <a:cs typeface="Arial"/>
              </a:rPr>
              <a:t>table</a:t>
            </a:r>
            <a:r>
              <a:rPr lang="pl-PL" sz="2000" dirty="0">
                <a:latin typeface="Arial"/>
                <a:cs typeface="Arial"/>
              </a:rPr>
              <a:t>!</a:t>
            </a: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Font typeface="Arial"/>
              <a:buChar char="•"/>
            </a:pPr>
            <a:r>
              <a:rPr lang="en-US" sz="2000" b="0" i="0" dirty="0">
                <a:solidFill>
                  <a:srgbClr val="00B050"/>
                </a:solidFill>
                <a:effectLst/>
                <a:latin typeface="+mn-lt"/>
              </a:rPr>
              <a:t>SELECT</a:t>
            </a:r>
            <a:r>
              <a:rPr lang="en-US" sz="2000" b="0" i="0" dirty="0">
                <a:solidFill>
                  <a:srgbClr val="000000"/>
                </a:solidFill>
                <a:effectLst/>
                <a:latin typeface="+mn-lt"/>
              </a:rPr>
              <a:t> </a:t>
            </a:r>
            <a:r>
              <a:rPr lang="en-US" sz="2000" b="0" dirty="0" err="1">
                <a:solidFill>
                  <a:srgbClr val="000000"/>
                </a:solidFill>
                <a:effectLst/>
                <a:latin typeface="+mn-lt"/>
              </a:rPr>
              <a:t>column_name</a:t>
            </a:r>
            <a:br>
              <a:rPr lang="en-US" sz="2000" dirty="0">
                <a:latin typeface="+mn-lt"/>
              </a:rPr>
            </a:br>
            <a:r>
              <a:rPr lang="en-US" sz="2000" b="0" i="0" dirty="0">
                <a:solidFill>
                  <a:srgbClr val="00B050"/>
                </a:solidFill>
                <a:effectLst/>
                <a:latin typeface="+mn-lt"/>
              </a:rPr>
              <a:t>FROM</a:t>
            </a:r>
            <a:r>
              <a:rPr lang="en-US" sz="2000" b="0" i="0" dirty="0">
                <a:solidFill>
                  <a:srgbClr val="000000"/>
                </a:solidFill>
                <a:effectLst/>
                <a:latin typeface="+mn-lt"/>
              </a:rPr>
              <a:t> </a:t>
            </a:r>
            <a:r>
              <a:rPr lang="en-US" sz="2000" b="0" dirty="0">
                <a:solidFill>
                  <a:srgbClr val="000000"/>
                </a:solidFill>
                <a:effectLst/>
                <a:latin typeface="+mn-lt"/>
              </a:rPr>
              <a:t>table1</a:t>
            </a:r>
            <a:br>
              <a:rPr lang="en-US" sz="2000" dirty="0">
                <a:latin typeface="+mn-lt"/>
              </a:rPr>
            </a:br>
            <a:r>
              <a:rPr lang="pl-PL" sz="2000" dirty="0">
                <a:solidFill>
                  <a:srgbClr val="00B050"/>
                </a:solidFill>
              </a:rPr>
              <a:t>NATURAL</a:t>
            </a:r>
            <a:r>
              <a:rPr lang="en-US" sz="2000" b="0" i="0" dirty="0">
                <a:solidFill>
                  <a:srgbClr val="000000"/>
                </a:solidFill>
                <a:effectLst/>
                <a:latin typeface="+mn-lt"/>
              </a:rPr>
              <a:t> </a:t>
            </a:r>
            <a:r>
              <a:rPr lang="en-US" sz="2000" b="0" i="0" dirty="0">
                <a:solidFill>
                  <a:srgbClr val="00B050"/>
                </a:solidFill>
                <a:effectLst/>
                <a:latin typeface="+mn-lt"/>
              </a:rPr>
              <a:t>JOIN</a:t>
            </a:r>
            <a:r>
              <a:rPr lang="en-US" sz="2000" b="0" i="0" dirty="0">
                <a:solidFill>
                  <a:srgbClr val="000000"/>
                </a:solidFill>
                <a:effectLst/>
                <a:latin typeface="+mn-lt"/>
              </a:rPr>
              <a:t> </a:t>
            </a:r>
            <a:r>
              <a:rPr lang="en-US" sz="2000" b="0" dirty="0">
                <a:solidFill>
                  <a:srgbClr val="000000"/>
                </a:solidFill>
                <a:effectLst/>
                <a:latin typeface="+mn-lt"/>
              </a:rPr>
              <a:t>table</a:t>
            </a:r>
            <a:r>
              <a:rPr lang="pl-PL" sz="2000" b="0" dirty="0">
                <a:solidFill>
                  <a:srgbClr val="000000"/>
                </a:solidFill>
                <a:effectLst/>
                <a:latin typeface="+mn-lt"/>
              </a:rPr>
              <a:t>1</a:t>
            </a:r>
            <a:br>
              <a:rPr lang="en-US" sz="2000" b="0" i="1" dirty="0">
                <a:solidFill>
                  <a:srgbClr val="000000"/>
                </a:solidFill>
                <a:effectLst/>
                <a:latin typeface="+mn-lt"/>
              </a:rPr>
            </a:br>
            <a:r>
              <a:rPr lang="en-US" sz="2000" b="0" i="0" dirty="0">
                <a:solidFill>
                  <a:srgbClr val="00B050"/>
                </a:solidFill>
                <a:effectLst/>
                <a:latin typeface="+mn-lt"/>
              </a:rPr>
              <a:t>WHERE</a:t>
            </a:r>
            <a:r>
              <a:rPr lang="en-US" sz="2000" b="0" i="0" dirty="0">
                <a:solidFill>
                  <a:srgbClr val="000000"/>
                </a:solidFill>
                <a:effectLst/>
                <a:latin typeface="+mn-lt"/>
              </a:rPr>
              <a:t> </a:t>
            </a:r>
            <a:r>
              <a:rPr lang="en-US" sz="2000" b="0" dirty="0">
                <a:solidFill>
                  <a:srgbClr val="000000"/>
                </a:solidFill>
                <a:effectLst/>
                <a:latin typeface="+mn-lt"/>
              </a:rPr>
              <a:t>condition</a:t>
            </a:r>
            <a:r>
              <a:rPr lang="en-US" sz="2000" b="0" i="0" dirty="0">
                <a:solidFill>
                  <a:srgbClr val="000000"/>
                </a:solidFill>
                <a:effectLst/>
                <a:latin typeface="+mn-lt"/>
              </a:rPr>
              <a:t>;</a:t>
            </a:r>
            <a:endParaRPr lang="en-GB" sz="2800" dirty="0">
              <a:latin typeface="+mn-lt"/>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364577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Subqueries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lnSpc>
                <a:spcPct val="150000"/>
              </a:lnSpc>
              <a:spcAft>
                <a:spcPts val="600"/>
              </a:spcAft>
              <a:buChar char="•"/>
            </a:pPr>
            <a:r>
              <a:rPr lang="pl-PL" sz="2000" dirty="0" err="1">
                <a:latin typeface="Arial"/>
                <a:cs typeface="Arial"/>
              </a:rPr>
              <a:t>Sometimes</a:t>
            </a:r>
            <a:r>
              <a:rPr lang="pl-PL" sz="2000" dirty="0">
                <a:latin typeface="Arial"/>
                <a:cs typeface="Arial"/>
              </a:rPr>
              <a:t> we want to </a:t>
            </a:r>
            <a:r>
              <a:rPr lang="pl-PL" sz="2000" dirty="0" err="1">
                <a:latin typeface="Arial"/>
                <a:cs typeface="Arial"/>
              </a:rPr>
              <a:t>select</a:t>
            </a:r>
            <a:r>
              <a:rPr lang="pl-PL" sz="2000" dirty="0">
                <a:latin typeface="Arial"/>
                <a:cs typeface="Arial"/>
              </a:rPr>
              <a:t> a </a:t>
            </a:r>
            <a:r>
              <a:rPr lang="pl-PL" sz="2000" dirty="0" err="1">
                <a:latin typeface="Arial"/>
                <a:cs typeface="Arial"/>
              </a:rPr>
              <a:t>subset</a:t>
            </a:r>
            <a:r>
              <a:rPr lang="pl-PL" sz="2000" dirty="0">
                <a:latin typeface="Arial"/>
                <a:cs typeface="Arial"/>
              </a:rPr>
              <a:t> from a </a:t>
            </a:r>
            <a:r>
              <a:rPr lang="pl-PL" sz="2000" dirty="0" err="1">
                <a:latin typeface="Arial"/>
                <a:cs typeface="Arial"/>
              </a:rPr>
              <a:t>query</a:t>
            </a:r>
            <a:r>
              <a:rPr lang="pl-PL" sz="2000" dirty="0">
                <a:latin typeface="Arial"/>
                <a:cs typeface="Arial"/>
              </a:rPr>
              <a:t>. For </a:t>
            </a:r>
            <a:r>
              <a:rPr lang="pl-PL" sz="2000" dirty="0" err="1">
                <a:latin typeface="Arial"/>
                <a:cs typeface="Arial"/>
              </a:rPr>
              <a:t>this</a:t>
            </a:r>
            <a:r>
              <a:rPr lang="pl-PL" sz="2000" dirty="0">
                <a:latin typeface="Arial"/>
                <a:cs typeface="Arial"/>
              </a:rPr>
              <a:t> we </a:t>
            </a:r>
            <a:r>
              <a:rPr lang="pl-PL" sz="2000" dirty="0" err="1">
                <a:latin typeface="Arial"/>
                <a:cs typeface="Arial"/>
              </a:rPr>
              <a:t>can</a:t>
            </a:r>
            <a:r>
              <a:rPr lang="pl-PL" sz="2000" dirty="0">
                <a:latin typeface="Arial"/>
                <a:cs typeface="Arial"/>
              </a:rPr>
              <a:t> </a:t>
            </a:r>
            <a:r>
              <a:rPr lang="pl-PL" sz="2000" dirty="0" err="1">
                <a:latin typeface="Arial"/>
                <a:cs typeface="Arial"/>
              </a:rPr>
              <a:t>use</a:t>
            </a:r>
            <a:r>
              <a:rPr lang="pl-PL" sz="2000" dirty="0">
                <a:latin typeface="Arial"/>
                <a:cs typeface="Arial"/>
              </a:rPr>
              <a:t> </a:t>
            </a:r>
            <a:r>
              <a:rPr lang="pl-PL" sz="2000" dirty="0" err="1">
                <a:latin typeface="Arial"/>
                <a:cs typeface="Arial"/>
              </a:rPr>
              <a:t>subqueries</a:t>
            </a:r>
            <a:r>
              <a:rPr lang="pl-PL" sz="2000" dirty="0">
                <a:latin typeface="Arial"/>
                <a:cs typeface="Arial"/>
              </a:rPr>
              <a:t>.</a:t>
            </a: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Font typeface="Arial"/>
              <a:buChar char="•"/>
            </a:pPr>
            <a:r>
              <a:rPr lang="en-US" sz="2000" b="0" i="0" dirty="0">
                <a:solidFill>
                  <a:srgbClr val="00B050"/>
                </a:solidFill>
                <a:effectLst/>
                <a:latin typeface="+mn-lt"/>
              </a:rPr>
              <a:t>SELECT</a:t>
            </a:r>
            <a:r>
              <a:rPr lang="en-US" sz="2000" b="0" i="0" dirty="0">
                <a:solidFill>
                  <a:srgbClr val="000000"/>
                </a:solidFill>
                <a:effectLst/>
                <a:latin typeface="+mn-lt"/>
              </a:rPr>
              <a:t> </a:t>
            </a:r>
            <a:r>
              <a:rPr lang="en-US" sz="2000" b="0" dirty="0">
                <a:solidFill>
                  <a:srgbClr val="000000"/>
                </a:solidFill>
                <a:effectLst/>
                <a:latin typeface="+mn-lt"/>
              </a:rPr>
              <a:t>column</a:t>
            </a:r>
            <a:r>
              <a:rPr lang="pl-PL" sz="2000" b="0" dirty="0">
                <a:solidFill>
                  <a:srgbClr val="000000"/>
                </a:solidFill>
                <a:effectLst/>
                <a:latin typeface="+mn-lt"/>
              </a:rPr>
              <a:t>1</a:t>
            </a:r>
            <a:r>
              <a:rPr lang="en-US" sz="2000" b="0" dirty="0">
                <a:solidFill>
                  <a:srgbClr val="000000"/>
                </a:solidFill>
                <a:effectLst/>
                <a:latin typeface="+mn-lt"/>
              </a:rPr>
              <a:t>_name</a:t>
            </a:r>
            <a:br>
              <a:rPr lang="en-US" sz="2000" dirty="0">
                <a:latin typeface="+mn-lt"/>
              </a:rPr>
            </a:br>
            <a:r>
              <a:rPr lang="en-US" sz="2000" b="0" i="0" dirty="0">
                <a:solidFill>
                  <a:srgbClr val="00B050"/>
                </a:solidFill>
                <a:effectLst/>
                <a:latin typeface="+mn-lt"/>
              </a:rPr>
              <a:t>FROM</a:t>
            </a:r>
            <a:r>
              <a:rPr lang="en-US" sz="2000" b="0" i="0" dirty="0">
                <a:solidFill>
                  <a:srgbClr val="000000"/>
                </a:solidFill>
                <a:effectLst/>
                <a:latin typeface="+mn-lt"/>
              </a:rPr>
              <a:t> </a:t>
            </a:r>
            <a:r>
              <a:rPr lang="en-US" sz="2000" b="0" dirty="0">
                <a:solidFill>
                  <a:srgbClr val="000000"/>
                </a:solidFill>
                <a:effectLst/>
                <a:latin typeface="+mn-lt"/>
              </a:rPr>
              <a:t>table1</a:t>
            </a:r>
            <a:br>
              <a:rPr lang="en-US" sz="2000" dirty="0">
                <a:latin typeface="+mn-lt"/>
              </a:rPr>
            </a:br>
            <a:r>
              <a:rPr lang="en-US" sz="2000" b="0" i="0" dirty="0">
                <a:solidFill>
                  <a:srgbClr val="00B050"/>
                </a:solidFill>
                <a:effectLst/>
                <a:latin typeface="+mn-lt"/>
              </a:rPr>
              <a:t>JOIN</a:t>
            </a:r>
            <a:r>
              <a:rPr lang="en-US" sz="2000" b="0" i="0" dirty="0">
                <a:solidFill>
                  <a:srgbClr val="000000"/>
                </a:solidFill>
                <a:effectLst/>
                <a:latin typeface="+mn-lt"/>
              </a:rPr>
              <a:t> </a:t>
            </a:r>
            <a:endParaRPr lang="pl-PL" sz="2000" b="0" i="0" dirty="0">
              <a:solidFill>
                <a:srgbClr val="000000"/>
              </a:solidFill>
              <a:effectLst/>
              <a:latin typeface="+mn-lt"/>
            </a:endParaRPr>
          </a:p>
          <a:p>
            <a:pPr lvl="1"/>
            <a:r>
              <a:rPr lang="pl-PL" sz="2000" dirty="0">
                <a:solidFill>
                  <a:srgbClr val="000000"/>
                </a:solidFill>
              </a:rPr>
              <a:t>	</a:t>
            </a:r>
            <a:r>
              <a:rPr lang="pl-PL" sz="2000" b="0" i="0" dirty="0">
                <a:solidFill>
                  <a:srgbClr val="000000"/>
                </a:solidFill>
                <a:effectLst/>
                <a:latin typeface="+mn-lt"/>
              </a:rPr>
              <a:t>(</a:t>
            </a:r>
            <a:r>
              <a:rPr lang="pl-PL" sz="2000" b="0" i="0" dirty="0">
                <a:solidFill>
                  <a:srgbClr val="00B050"/>
                </a:solidFill>
                <a:effectLst/>
                <a:latin typeface="+mn-lt"/>
              </a:rPr>
              <a:t>SELECT</a:t>
            </a:r>
            <a:r>
              <a:rPr lang="pl-PL" sz="2000" b="0" i="0" dirty="0">
                <a:solidFill>
                  <a:srgbClr val="000000"/>
                </a:solidFill>
                <a:effectLst/>
                <a:latin typeface="+mn-lt"/>
              </a:rPr>
              <a:t> column1_name, column2_name </a:t>
            </a:r>
            <a:r>
              <a:rPr lang="pl-PL" sz="2000" b="0" i="0" dirty="0">
                <a:solidFill>
                  <a:srgbClr val="00B050"/>
                </a:solidFill>
                <a:effectLst/>
                <a:latin typeface="+mn-lt"/>
              </a:rPr>
              <a:t>FROM</a:t>
            </a:r>
            <a:r>
              <a:rPr lang="pl-PL" sz="2000" b="0" i="0" dirty="0">
                <a:solidFill>
                  <a:srgbClr val="000000"/>
                </a:solidFill>
                <a:effectLst/>
                <a:latin typeface="+mn-lt"/>
              </a:rPr>
              <a:t> table2</a:t>
            </a:r>
            <a:br>
              <a:rPr lang="en-US" sz="2000" b="0" i="1" dirty="0">
                <a:solidFill>
                  <a:srgbClr val="000000"/>
                </a:solidFill>
                <a:effectLst/>
                <a:latin typeface="+mn-lt"/>
              </a:rPr>
            </a:br>
            <a:r>
              <a:rPr lang="pl-PL" sz="2000" b="0" i="1" dirty="0">
                <a:solidFill>
                  <a:srgbClr val="000000"/>
                </a:solidFill>
                <a:effectLst/>
                <a:latin typeface="+mn-lt"/>
              </a:rPr>
              <a:t>	</a:t>
            </a:r>
            <a:r>
              <a:rPr lang="en-US" sz="2000" b="0" i="0" dirty="0">
                <a:solidFill>
                  <a:srgbClr val="00B050"/>
                </a:solidFill>
                <a:effectLst/>
                <a:latin typeface="+mn-lt"/>
              </a:rPr>
              <a:t>WHERE</a:t>
            </a:r>
            <a:r>
              <a:rPr lang="en-US" sz="2000" b="0" i="0" dirty="0">
                <a:solidFill>
                  <a:srgbClr val="000000"/>
                </a:solidFill>
                <a:effectLst/>
                <a:latin typeface="+mn-lt"/>
              </a:rPr>
              <a:t> </a:t>
            </a:r>
            <a:r>
              <a:rPr lang="en-US" sz="2000" b="0" dirty="0" err="1">
                <a:solidFill>
                  <a:srgbClr val="000000"/>
                </a:solidFill>
                <a:effectLst/>
                <a:latin typeface="+mn-lt"/>
              </a:rPr>
              <a:t>conditio</a:t>
            </a:r>
            <a:r>
              <a:rPr lang="pl-PL" sz="2000" b="0" dirty="0">
                <a:solidFill>
                  <a:srgbClr val="000000"/>
                </a:solidFill>
                <a:effectLst/>
                <a:latin typeface="+mn-lt"/>
              </a:rPr>
              <a:t>n) alias</a:t>
            </a:r>
          </a:p>
          <a:p>
            <a:pPr lvl="1"/>
            <a:r>
              <a:rPr lang="pl-PL" sz="2000" i="0" dirty="0">
                <a:solidFill>
                  <a:srgbClr val="00B050"/>
                </a:solidFill>
              </a:rPr>
              <a:t>WHERE</a:t>
            </a:r>
            <a:r>
              <a:rPr lang="pl-PL" sz="2000" i="0" dirty="0">
                <a:solidFill>
                  <a:srgbClr val="000000"/>
                </a:solidFill>
              </a:rPr>
              <a:t> </a:t>
            </a:r>
            <a:r>
              <a:rPr lang="pl-PL" sz="2000" i="0" dirty="0" err="1">
                <a:solidFill>
                  <a:srgbClr val="000000"/>
                </a:solidFill>
              </a:rPr>
              <a:t>another_conditon</a:t>
            </a:r>
            <a:r>
              <a:rPr lang="en-US" sz="2000" b="0" i="0" dirty="0">
                <a:solidFill>
                  <a:srgbClr val="000000"/>
                </a:solidFill>
                <a:effectLst/>
                <a:latin typeface="+mn-lt"/>
              </a:rPr>
              <a:t>;</a:t>
            </a:r>
            <a:endParaRPr lang="en-GB" sz="2800" dirty="0">
              <a:latin typeface="+mn-lt"/>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109435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Subqueries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lnSpc>
                <a:spcPct val="150000"/>
              </a:lnSpc>
              <a:spcAft>
                <a:spcPts val="600"/>
              </a:spcAft>
              <a:buChar char="•"/>
            </a:pPr>
            <a:r>
              <a:rPr lang="pl-PL" sz="2000" dirty="0" err="1">
                <a:latin typeface="Arial"/>
                <a:cs typeface="Arial"/>
              </a:rPr>
              <a:t>Subqueries</a:t>
            </a:r>
            <a:r>
              <a:rPr lang="pl-PL" sz="2000" dirty="0">
                <a:latin typeface="Arial"/>
                <a:cs typeface="Arial"/>
              </a:rPr>
              <a:t> </a:t>
            </a:r>
            <a:r>
              <a:rPr lang="pl-PL" sz="2000" dirty="0" err="1">
                <a:latin typeface="Arial"/>
                <a:cs typeface="Arial"/>
              </a:rPr>
              <a:t>can</a:t>
            </a:r>
            <a:r>
              <a:rPr lang="pl-PL" sz="2000" dirty="0">
                <a:latin typeface="Arial"/>
                <a:cs typeface="Arial"/>
              </a:rPr>
              <a:t> </a:t>
            </a:r>
            <a:r>
              <a:rPr lang="pl-PL" sz="2000" dirty="0" err="1">
                <a:latin typeface="Arial"/>
                <a:cs typeface="Arial"/>
              </a:rPr>
              <a:t>get</a:t>
            </a:r>
            <a:r>
              <a:rPr lang="pl-PL" sz="2000" dirty="0">
                <a:latin typeface="Arial"/>
                <a:cs typeface="Arial"/>
              </a:rPr>
              <a:t> </a:t>
            </a:r>
            <a:r>
              <a:rPr lang="pl-PL" sz="2000" dirty="0" err="1">
                <a:latin typeface="Arial"/>
                <a:cs typeface="Arial"/>
              </a:rPr>
              <a:t>very</a:t>
            </a:r>
            <a:r>
              <a:rPr lang="pl-PL" sz="2000" dirty="0">
                <a:latin typeface="Arial"/>
                <a:cs typeface="Arial"/>
              </a:rPr>
              <a:t> </a:t>
            </a:r>
            <a:r>
              <a:rPr lang="pl-PL" sz="2000" dirty="0" err="1">
                <a:latin typeface="Arial"/>
                <a:cs typeface="Arial"/>
              </a:rPr>
              <a:t>complicated</a:t>
            </a:r>
            <a:r>
              <a:rPr lang="pl-PL" sz="2000" dirty="0">
                <a:latin typeface="Arial"/>
                <a:cs typeface="Arial"/>
              </a:rPr>
              <a:t> and </a:t>
            </a:r>
            <a:r>
              <a:rPr lang="pl-PL" sz="2000" dirty="0" err="1">
                <a:latin typeface="Arial"/>
                <a:cs typeface="Arial"/>
              </a:rPr>
              <a:t>indentation</a:t>
            </a:r>
            <a:r>
              <a:rPr lang="pl-PL" sz="2000" dirty="0">
                <a:latin typeface="Arial"/>
                <a:cs typeface="Arial"/>
              </a:rPr>
              <a:t> </a:t>
            </a:r>
            <a:r>
              <a:rPr lang="pl-PL" sz="2000" dirty="0" err="1">
                <a:latin typeface="Arial"/>
                <a:cs typeface="Arial"/>
              </a:rPr>
              <a:t>can</a:t>
            </a:r>
            <a:r>
              <a:rPr lang="pl-PL" sz="2000" dirty="0">
                <a:latin typeface="Arial"/>
                <a:cs typeface="Arial"/>
              </a:rPr>
              <a:t> </a:t>
            </a:r>
            <a:r>
              <a:rPr lang="pl-PL" sz="2000" dirty="0" err="1">
                <a:latin typeface="Arial"/>
                <a:cs typeface="Arial"/>
              </a:rPr>
              <a:t>make</a:t>
            </a:r>
            <a:r>
              <a:rPr lang="pl-PL" sz="2000" dirty="0">
                <a:latin typeface="Arial"/>
                <a:cs typeface="Arial"/>
              </a:rPr>
              <a:t> </a:t>
            </a:r>
            <a:r>
              <a:rPr lang="pl-PL" sz="2000" dirty="0" err="1">
                <a:latin typeface="Arial"/>
                <a:cs typeface="Arial"/>
              </a:rPr>
              <a:t>them</a:t>
            </a:r>
            <a:r>
              <a:rPr lang="pl-PL" sz="2000" dirty="0">
                <a:latin typeface="Arial"/>
                <a:cs typeface="Arial"/>
              </a:rPr>
              <a:t> </a:t>
            </a:r>
            <a:r>
              <a:rPr lang="pl-PL" sz="2000" dirty="0" err="1">
                <a:latin typeface="Arial"/>
                <a:cs typeface="Arial"/>
              </a:rPr>
              <a:t>more</a:t>
            </a:r>
            <a:r>
              <a:rPr lang="pl-PL" sz="2000" dirty="0">
                <a:latin typeface="Arial"/>
                <a:cs typeface="Arial"/>
              </a:rPr>
              <a:t> </a:t>
            </a:r>
            <a:r>
              <a:rPr lang="pl-PL" sz="2000" dirty="0" err="1">
                <a:latin typeface="Arial"/>
                <a:cs typeface="Arial"/>
              </a:rPr>
              <a:t>readable</a:t>
            </a:r>
            <a:endParaRPr lang="en-GB" sz="2000" dirty="0">
              <a:latin typeface="Arial"/>
              <a:cs typeface="Arial"/>
            </a:endParaRPr>
          </a:p>
          <a:p>
            <a:pPr>
              <a:spcAft>
                <a:spcPts val="600"/>
              </a:spcAft>
            </a:pPr>
            <a:endParaRPr lang="en-GB" sz="11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6" name="Obraz 5">
            <a:extLst>
              <a:ext uri="{FF2B5EF4-FFF2-40B4-BE49-F238E27FC236}">
                <a16:creationId xmlns:a16="http://schemas.microsoft.com/office/drawing/2014/main" id="{A15269F8-7891-4924-8DA9-2A4BBE717487}"/>
              </a:ext>
            </a:extLst>
          </p:cNvPr>
          <p:cNvPicPr>
            <a:picLocks noChangeAspect="1"/>
          </p:cNvPicPr>
          <p:nvPr/>
        </p:nvPicPr>
        <p:blipFill>
          <a:blip r:embed="rId4"/>
          <a:stretch>
            <a:fillRect/>
          </a:stretch>
        </p:blipFill>
        <p:spPr>
          <a:xfrm>
            <a:off x="2563462" y="1292138"/>
            <a:ext cx="4824543" cy="3660302"/>
          </a:xfrm>
          <a:prstGeom prst="rect">
            <a:avLst/>
          </a:prstGeom>
        </p:spPr>
      </p:pic>
    </p:spTree>
    <p:extLst>
      <p:ext uri="{BB962C8B-B14F-4D97-AF65-F5344CB8AC3E}">
        <p14:creationId xmlns:p14="http://schemas.microsoft.com/office/powerpoint/2010/main" val="264275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Session Content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2" y="712956"/>
            <a:ext cx="5573430" cy="3172141"/>
          </a:xfrm>
        </p:spPr>
        <p:txBody>
          <a:bodyPr vert="horz" anchor="t"/>
          <a:lstStyle/>
          <a:p>
            <a:pPr marL="342900" indent="-342900">
              <a:lnSpc>
                <a:spcPct val="150000"/>
              </a:lnSpc>
              <a:buFont typeface="Arial"/>
              <a:buChar char="•"/>
            </a:pPr>
            <a:r>
              <a:rPr lang="en-GB" sz="2000" dirty="0">
                <a:latin typeface="Arial"/>
                <a:cs typeface="Arial"/>
              </a:rPr>
              <a:t>Brief recap</a:t>
            </a:r>
            <a:endParaRPr lang="pl-PL" sz="2000" dirty="0">
              <a:latin typeface="Arial"/>
              <a:cs typeface="Arial"/>
            </a:endParaRPr>
          </a:p>
          <a:p>
            <a:pPr marL="342900" indent="-342900">
              <a:lnSpc>
                <a:spcPct val="150000"/>
              </a:lnSpc>
              <a:buFont typeface="Arial"/>
              <a:buChar char="•"/>
            </a:pPr>
            <a:r>
              <a:rPr lang="pl-PL" sz="2000" dirty="0" err="1">
                <a:latin typeface="Arial"/>
                <a:cs typeface="Arial"/>
              </a:rPr>
              <a:t>Why</a:t>
            </a:r>
            <a:r>
              <a:rPr lang="pl-PL" sz="2000" dirty="0">
                <a:latin typeface="Arial"/>
                <a:cs typeface="Arial"/>
              </a:rPr>
              <a:t> do we </a:t>
            </a:r>
            <a:r>
              <a:rPr lang="pl-PL" sz="2000" dirty="0" err="1">
                <a:latin typeface="Arial"/>
                <a:cs typeface="Arial"/>
              </a:rPr>
              <a:t>need</a:t>
            </a:r>
            <a:r>
              <a:rPr lang="pl-PL" sz="2000" dirty="0">
                <a:latin typeface="Arial"/>
                <a:cs typeface="Arial"/>
              </a:rPr>
              <a:t> </a:t>
            </a:r>
            <a:r>
              <a:rPr lang="pl-PL" sz="2000" dirty="0" err="1">
                <a:latin typeface="Arial"/>
                <a:cs typeface="Arial"/>
              </a:rPr>
              <a:t>joins</a:t>
            </a:r>
            <a:r>
              <a:rPr lang="pl-PL" sz="2000" dirty="0">
                <a:latin typeface="Arial"/>
                <a:cs typeface="Arial"/>
              </a:rPr>
              <a:t>?</a:t>
            </a:r>
          </a:p>
          <a:p>
            <a:pPr marL="342900" indent="-342900">
              <a:lnSpc>
                <a:spcPct val="150000"/>
              </a:lnSpc>
              <a:buFont typeface="Arial"/>
              <a:buChar char="•"/>
            </a:pPr>
            <a:r>
              <a:rPr lang="pl-PL" sz="2000" dirty="0">
                <a:latin typeface="Arial"/>
                <a:cs typeface="Arial"/>
              </a:rPr>
              <a:t>(Inner) </a:t>
            </a:r>
            <a:r>
              <a:rPr lang="pl-PL" sz="2000" dirty="0" err="1">
                <a:latin typeface="Arial"/>
                <a:cs typeface="Arial"/>
              </a:rPr>
              <a:t>Join</a:t>
            </a:r>
            <a:endParaRPr lang="pl-PL" sz="2000" dirty="0">
              <a:latin typeface="Arial"/>
              <a:cs typeface="Arial"/>
            </a:endParaRPr>
          </a:p>
          <a:p>
            <a:pPr marL="342900" indent="-342900">
              <a:lnSpc>
                <a:spcPct val="150000"/>
              </a:lnSpc>
              <a:buFont typeface="Arial"/>
              <a:buChar char="•"/>
            </a:pPr>
            <a:r>
              <a:rPr lang="pl-PL" sz="2000" dirty="0" err="1">
                <a:latin typeface="Arial"/>
                <a:cs typeface="Arial"/>
              </a:rPr>
              <a:t>Left</a:t>
            </a:r>
            <a:r>
              <a:rPr lang="pl-PL" sz="2000" dirty="0">
                <a:latin typeface="Arial"/>
                <a:cs typeface="Arial"/>
              </a:rPr>
              <a:t> </a:t>
            </a:r>
            <a:r>
              <a:rPr lang="pl-PL" sz="2000" dirty="0" err="1">
                <a:latin typeface="Arial"/>
                <a:cs typeface="Arial"/>
              </a:rPr>
              <a:t>Join</a:t>
            </a:r>
            <a:r>
              <a:rPr lang="pl-PL" sz="2000" dirty="0">
                <a:latin typeface="Arial"/>
                <a:cs typeface="Arial"/>
              </a:rPr>
              <a:t> and Right </a:t>
            </a:r>
            <a:r>
              <a:rPr lang="pl-PL" sz="2000" dirty="0" err="1">
                <a:latin typeface="Arial"/>
                <a:cs typeface="Arial"/>
              </a:rPr>
              <a:t>Join</a:t>
            </a:r>
            <a:endParaRPr lang="pl-PL" sz="2000" dirty="0">
              <a:latin typeface="Arial"/>
              <a:cs typeface="Arial"/>
            </a:endParaRPr>
          </a:p>
          <a:p>
            <a:pPr marL="342900" indent="-342900">
              <a:lnSpc>
                <a:spcPct val="150000"/>
              </a:lnSpc>
              <a:buFont typeface="Arial"/>
              <a:buChar char="•"/>
            </a:pPr>
            <a:r>
              <a:rPr lang="pl-PL" sz="2000" dirty="0">
                <a:latin typeface="Arial"/>
                <a:cs typeface="Arial"/>
              </a:rPr>
              <a:t>Full </a:t>
            </a:r>
            <a:r>
              <a:rPr lang="pl-PL" sz="2000" dirty="0" err="1">
                <a:latin typeface="Arial"/>
                <a:cs typeface="Arial"/>
              </a:rPr>
              <a:t>outer</a:t>
            </a:r>
            <a:r>
              <a:rPr lang="pl-PL" sz="2000" dirty="0">
                <a:latin typeface="Arial"/>
                <a:cs typeface="Arial"/>
              </a:rPr>
              <a:t> </a:t>
            </a:r>
            <a:r>
              <a:rPr lang="pl-PL" sz="2000" dirty="0" err="1">
                <a:latin typeface="Arial"/>
                <a:cs typeface="Arial"/>
              </a:rPr>
              <a:t>join</a:t>
            </a:r>
            <a:endParaRPr lang="pl-PL" sz="2000" dirty="0">
              <a:latin typeface="Arial"/>
              <a:cs typeface="Arial"/>
            </a:endParaRPr>
          </a:p>
          <a:p>
            <a:pPr marL="342900" indent="-342900">
              <a:lnSpc>
                <a:spcPct val="150000"/>
              </a:lnSpc>
              <a:buFont typeface="Arial"/>
              <a:buChar char="•"/>
            </a:pPr>
            <a:r>
              <a:rPr lang="pl-PL" sz="2000" dirty="0">
                <a:latin typeface="Arial"/>
                <a:cs typeface="Arial"/>
              </a:rPr>
              <a:t>Cross </a:t>
            </a:r>
            <a:r>
              <a:rPr lang="pl-PL" sz="2000" dirty="0" err="1">
                <a:latin typeface="Arial"/>
                <a:cs typeface="Arial"/>
              </a:rPr>
              <a:t>join</a:t>
            </a:r>
            <a:endParaRPr lang="pl-PL" sz="2000" dirty="0">
              <a:latin typeface="Arial"/>
              <a:cs typeface="Arial"/>
            </a:endParaRPr>
          </a:p>
          <a:p>
            <a:pPr marL="342900" indent="-342900">
              <a:lnSpc>
                <a:spcPct val="150000"/>
              </a:lnSpc>
              <a:buFont typeface="Arial"/>
              <a:buChar char="•"/>
            </a:pPr>
            <a:r>
              <a:rPr lang="pl-PL" sz="2000" dirty="0">
                <a:latin typeface="Arial"/>
                <a:cs typeface="Arial"/>
              </a:rPr>
              <a:t>Natural </a:t>
            </a:r>
            <a:r>
              <a:rPr lang="pl-PL" sz="2000" dirty="0" err="1">
                <a:latin typeface="Arial"/>
                <a:cs typeface="Arial"/>
              </a:rPr>
              <a:t>join</a:t>
            </a:r>
            <a:endParaRPr lang="pl-PL" sz="2000" dirty="0">
              <a:latin typeface="Arial"/>
              <a:cs typeface="Arial"/>
            </a:endParaRPr>
          </a:p>
          <a:p>
            <a:pPr marL="342900" indent="-342900">
              <a:lnSpc>
                <a:spcPct val="150000"/>
              </a:lnSpc>
              <a:buFont typeface="Arial"/>
              <a:buChar char="•"/>
            </a:pPr>
            <a:r>
              <a:rPr lang="pl-PL" sz="2000" dirty="0" err="1">
                <a:latin typeface="Arial"/>
                <a:cs typeface="Arial"/>
              </a:rPr>
              <a:t>Subqueries</a:t>
            </a:r>
            <a:endParaRPr lang="en-GB" sz="2000" dirty="0">
              <a:latin typeface="Arial"/>
              <a:cs typeface="Arial"/>
            </a:endParaRPr>
          </a:p>
          <a:p>
            <a:pPr marL="342900" indent="-342900">
              <a:lnSpc>
                <a:spcPct val="150000"/>
              </a:lnSpc>
              <a:buChar char="•"/>
            </a:pPr>
            <a:endParaRPr lang="en-GB" sz="2000" dirty="0">
              <a:latin typeface="Arial"/>
              <a:cs typeface="Arial"/>
            </a:endParaRPr>
          </a:p>
          <a:p>
            <a:pPr marL="342900" indent="-342900">
              <a:buChar char="•"/>
            </a:pPr>
            <a:endParaRPr lang="en-GB" sz="2000" dirty="0">
              <a:latin typeface="Arial"/>
              <a:cs typeface="Arial"/>
            </a:endParaRPr>
          </a:p>
        </p:txBody>
      </p:sp>
      <p:pic>
        <p:nvPicPr>
          <p:cNvPr id="6" name="Picture 5" descr="Icon&#10;&#10;Description automatically generated with medium confidence">
            <a:extLst>
              <a:ext uri="{FF2B5EF4-FFF2-40B4-BE49-F238E27FC236}">
                <a16:creationId xmlns:a16="http://schemas.microsoft.com/office/drawing/2014/main" id="{49622C7D-207D-AF4D-B65A-87D6784BB1E6}"/>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7" name="Picture 2" descr="Checklist vector icon | Free SVG">
            <a:extLst>
              <a:ext uri="{FF2B5EF4-FFF2-40B4-BE49-F238E27FC236}">
                <a16:creationId xmlns:a16="http://schemas.microsoft.com/office/drawing/2014/main" id="{C9C281B1-62E5-5C4D-98BA-F3D6C0282A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655" y="932964"/>
            <a:ext cx="3233157" cy="323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Brief recap </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601" y="717237"/>
            <a:ext cx="8195199" cy="3709025"/>
          </a:xfrm>
        </p:spPr>
        <p:txBody>
          <a:bodyPr vert="horz" anchor="t"/>
          <a:lstStyle/>
          <a:p>
            <a:pPr marL="342900" indent="-342900">
              <a:lnSpc>
                <a:spcPct val="150000"/>
              </a:lnSpc>
              <a:spcAft>
                <a:spcPts val="600"/>
              </a:spcAft>
              <a:buChar char="•"/>
            </a:pPr>
            <a:r>
              <a:rPr lang="pl-PL" sz="1800" dirty="0">
                <a:latin typeface="Arial"/>
                <a:cs typeface="Arial"/>
              </a:rPr>
              <a:t>The IN and BETWEEN </a:t>
            </a:r>
            <a:r>
              <a:rPr lang="pl-PL" sz="1800" dirty="0" err="1">
                <a:latin typeface="Arial"/>
                <a:cs typeface="Arial"/>
              </a:rPr>
              <a:t>keywords</a:t>
            </a:r>
            <a:endParaRPr lang="en-GB" sz="1800" dirty="0">
              <a:latin typeface="Arial"/>
              <a:cs typeface="Arial"/>
            </a:endParaRPr>
          </a:p>
          <a:p>
            <a:pPr marL="342900" indent="-342900">
              <a:lnSpc>
                <a:spcPct val="150000"/>
              </a:lnSpc>
              <a:spcAft>
                <a:spcPts val="600"/>
              </a:spcAft>
              <a:buChar char="•"/>
            </a:pPr>
            <a:r>
              <a:rPr lang="pl-PL" sz="1800" dirty="0">
                <a:latin typeface="Arial"/>
                <a:cs typeface="Arial"/>
              </a:rPr>
              <a:t>LIKE operator</a:t>
            </a:r>
          </a:p>
          <a:p>
            <a:pPr marL="800100" lvl="1" indent="-342900">
              <a:lnSpc>
                <a:spcPct val="150000"/>
              </a:lnSpc>
              <a:spcAft>
                <a:spcPts val="600"/>
              </a:spcAft>
              <a:buChar char="•"/>
            </a:pPr>
            <a:r>
              <a:rPr lang="en-GB" sz="1500" dirty="0">
                <a:latin typeface="Arial"/>
                <a:cs typeface="Arial"/>
              </a:rPr>
              <a:t>WHERE </a:t>
            </a:r>
            <a:r>
              <a:rPr lang="en-GB" sz="1500" dirty="0" err="1">
                <a:latin typeface="Arial"/>
                <a:cs typeface="Arial"/>
              </a:rPr>
              <a:t>column_name</a:t>
            </a:r>
            <a:r>
              <a:rPr lang="en-GB" sz="1500" dirty="0">
                <a:latin typeface="Arial"/>
                <a:cs typeface="Arial"/>
              </a:rPr>
              <a:t> LIKE ‘</a:t>
            </a:r>
            <a:r>
              <a:rPr lang="pl-PL" sz="1500" dirty="0">
                <a:latin typeface="Arial"/>
                <a:cs typeface="Arial"/>
              </a:rPr>
              <a:t>…_...</a:t>
            </a:r>
            <a:r>
              <a:rPr lang="en-GB" sz="1500" dirty="0">
                <a:latin typeface="Arial"/>
                <a:cs typeface="Arial"/>
              </a:rPr>
              <a:t>’</a:t>
            </a:r>
            <a:r>
              <a:rPr lang="pl-PL" sz="1500" dirty="0">
                <a:latin typeface="Arial"/>
                <a:cs typeface="Arial"/>
              </a:rPr>
              <a:t>;</a:t>
            </a:r>
          </a:p>
          <a:p>
            <a:pPr marL="800100" lvl="1" indent="-342900">
              <a:lnSpc>
                <a:spcPct val="150000"/>
              </a:lnSpc>
              <a:spcAft>
                <a:spcPts val="600"/>
              </a:spcAft>
              <a:buChar char="•"/>
            </a:pPr>
            <a:r>
              <a:rPr lang="en-GB" sz="1500" dirty="0">
                <a:latin typeface="Arial"/>
                <a:cs typeface="Arial"/>
              </a:rPr>
              <a:t>WHERE </a:t>
            </a:r>
            <a:r>
              <a:rPr lang="en-GB" sz="1500" dirty="0" err="1">
                <a:latin typeface="Arial"/>
                <a:cs typeface="Arial"/>
              </a:rPr>
              <a:t>column_name</a:t>
            </a:r>
            <a:r>
              <a:rPr lang="en-GB" sz="1500" dirty="0">
                <a:latin typeface="Arial"/>
                <a:cs typeface="Arial"/>
              </a:rPr>
              <a:t> LIKE ‘</a:t>
            </a:r>
            <a:r>
              <a:rPr lang="pl-PL" sz="1500" dirty="0">
                <a:latin typeface="Arial"/>
                <a:cs typeface="Arial"/>
              </a:rPr>
              <a:t>…%...</a:t>
            </a:r>
            <a:r>
              <a:rPr lang="en-GB" sz="1500" dirty="0">
                <a:latin typeface="Arial"/>
                <a:cs typeface="Arial"/>
              </a:rPr>
              <a:t>’</a:t>
            </a:r>
            <a:r>
              <a:rPr lang="pl-PL" sz="1500" dirty="0">
                <a:latin typeface="Arial"/>
                <a:cs typeface="Arial"/>
              </a:rPr>
              <a:t>;</a:t>
            </a:r>
          </a:p>
          <a:p>
            <a:pPr marL="342900" indent="-342900">
              <a:lnSpc>
                <a:spcPct val="150000"/>
              </a:lnSpc>
              <a:spcAft>
                <a:spcPts val="600"/>
              </a:spcAft>
              <a:buChar char="•"/>
            </a:pPr>
            <a:r>
              <a:rPr lang="pl-PL" sz="1800" dirty="0">
                <a:latin typeface="Arial"/>
                <a:cs typeface="Arial"/>
              </a:rPr>
              <a:t>IS NULL/IS NOT NULL</a:t>
            </a:r>
          </a:p>
          <a:p>
            <a:pPr marL="342900" indent="-342900">
              <a:lnSpc>
                <a:spcPct val="150000"/>
              </a:lnSpc>
              <a:spcAft>
                <a:spcPts val="600"/>
              </a:spcAft>
              <a:buChar char="•"/>
            </a:pPr>
            <a:r>
              <a:rPr lang="pl-PL" sz="1800" dirty="0">
                <a:latin typeface="Arial"/>
                <a:cs typeface="Arial"/>
              </a:rPr>
              <a:t>ORDER BY</a:t>
            </a:r>
          </a:p>
          <a:p>
            <a:pPr marL="342900" indent="-342900">
              <a:lnSpc>
                <a:spcPct val="150000"/>
              </a:lnSpc>
              <a:spcAft>
                <a:spcPts val="600"/>
              </a:spcAft>
              <a:buChar char="•"/>
            </a:pPr>
            <a:r>
              <a:rPr lang="pl-PL" sz="1800" dirty="0">
                <a:latin typeface="Arial"/>
                <a:cs typeface="Arial"/>
              </a:rPr>
              <a:t>SELECT DISTINCT</a:t>
            </a:r>
          </a:p>
          <a:p>
            <a:pPr marL="342900" indent="-342900">
              <a:lnSpc>
                <a:spcPct val="150000"/>
              </a:lnSpc>
              <a:spcAft>
                <a:spcPts val="600"/>
              </a:spcAft>
              <a:buFont typeface="Arial"/>
              <a:buChar char="•"/>
            </a:pPr>
            <a:r>
              <a:rPr lang="pl-PL" sz="1800" dirty="0" err="1">
                <a:latin typeface="Arial"/>
                <a:cs typeface="Arial"/>
              </a:rPr>
              <a:t>Aggregate</a:t>
            </a:r>
            <a:r>
              <a:rPr lang="pl-PL" sz="1800" dirty="0">
                <a:latin typeface="Arial"/>
                <a:cs typeface="Arial"/>
              </a:rPr>
              <a:t> </a:t>
            </a:r>
            <a:r>
              <a:rPr lang="pl-PL" sz="1800" dirty="0" err="1">
                <a:latin typeface="Arial"/>
                <a:cs typeface="Arial"/>
              </a:rPr>
              <a:t>functions</a:t>
            </a:r>
            <a:r>
              <a:rPr lang="pl-PL" sz="1800" dirty="0">
                <a:latin typeface="Arial"/>
                <a:cs typeface="Arial"/>
              </a:rPr>
              <a:t> </a:t>
            </a:r>
            <a:r>
              <a:rPr lang="en-GB" sz="1800" dirty="0">
                <a:latin typeface="Arial"/>
                <a:cs typeface="Arial"/>
              </a:rPr>
              <a:t>COUNT(), AVG(), MIN(), MAX(), SUM()</a:t>
            </a:r>
            <a:endParaRPr lang="pl-PL" sz="1800" dirty="0">
              <a:latin typeface="Arial"/>
              <a:cs typeface="Arial"/>
            </a:endParaRPr>
          </a:p>
          <a:p>
            <a:pPr marL="342900" indent="-342900">
              <a:lnSpc>
                <a:spcPct val="150000"/>
              </a:lnSpc>
              <a:spcAft>
                <a:spcPts val="600"/>
              </a:spcAft>
              <a:buFont typeface="Arial"/>
              <a:buChar char="•"/>
            </a:pPr>
            <a:r>
              <a:rPr lang="pl-PL" sz="1800" dirty="0">
                <a:latin typeface="Arial"/>
                <a:cs typeface="Arial"/>
              </a:rPr>
              <a:t>GROUP BY and HAVING</a:t>
            </a:r>
            <a:endParaRPr lang="en-GB" sz="1800" dirty="0">
              <a:latin typeface="Arial"/>
              <a:cs typeface="Arial"/>
            </a:endParaRPr>
          </a:p>
          <a:p>
            <a:pPr marL="342900" indent="-342900">
              <a:lnSpc>
                <a:spcPct val="150000"/>
              </a:lnSpc>
              <a:spcAft>
                <a:spcPts val="600"/>
              </a:spcAft>
              <a:buChar char="•"/>
            </a:pPr>
            <a:endParaRPr lang="pl-PL" sz="2000" dirty="0">
              <a:latin typeface="Arial"/>
              <a:cs typeface="Arial"/>
            </a:endParaRPr>
          </a:p>
          <a:p>
            <a:pPr marL="342900" indent="-342900">
              <a:lnSpc>
                <a:spcPct val="150000"/>
              </a:lnSpc>
              <a:spcAft>
                <a:spcPts val="600"/>
              </a:spcAft>
              <a:buChar char="•"/>
            </a:pPr>
            <a:endParaRPr lang="pl-PL" sz="2000" dirty="0">
              <a:latin typeface="Arial"/>
              <a:cs typeface="Arial"/>
            </a:endParaRPr>
          </a:p>
          <a:p>
            <a:pPr lvl="1">
              <a:lnSpc>
                <a:spcPct val="150000"/>
              </a:lnSpc>
              <a:spcAft>
                <a:spcPts val="600"/>
              </a:spcAft>
            </a:pPr>
            <a:endParaRPr lang="en-GB" sz="1500" dirty="0">
              <a:latin typeface="Arial"/>
              <a:cs typeface="Arial"/>
            </a:endParaRPr>
          </a:p>
          <a:p>
            <a:pPr marL="800100" lvl="1" indent="-342900">
              <a:lnSpc>
                <a:spcPct val="150000"/>
              </a:lnSpc>
              <a:spcAft>
                <a:spcPts val="600"/>
              </a:spcAft>
              <a:buFont typeface="Arial"/>
              <a:buChar char="•"/>
            </a:pPr>
            <a:endParaRPr lang="en-GB" sz="2000" dirty="0">
              <a:latin typeface="Arial"/>
              <a:cs typeface="Arial"/>
            </a:endParaRPr>
          </a:p>
          <a:p>
            <a:pPr marL="800100" lvl="1" indent="-342900">
              <a:lnSpc>
                <a:spcPct val="150000"/>
              </a:lnSpc>
              <a:spcAft>
                <a:spcPts val="600"/>
              </a:spcAft>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48092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Why</a:t>
            </a:r>
            <a:r>
              <a:rPr lang="pl-PL" dirty="0">
                <a:solidFill>
                  <a:srgbClr val="0A1A61"/>
                </a:solidFill>
                <a:latin typeface="Arial"/>
                <a:cs typeface="Arial"/>
              </a:rPr>
              <a:t> do I </a:t>
            </a:r>
            <a:r>
              <a:rPr lang="pl-PL" dirty="0" err="1">
                <a:solidFill>
                  <a:srgbClr val="0A1A61"/>
                </a:solidFill>
                <a:latin typeface="Arial"/>
                <a:cs typeface="Arial"/>
              </a:rPr>
              <a:t>need</a:t>
            </a:r>
            <a:r>
              <a:rPr lang="pl-PL" dirty="0">
                <a:solidFill>
                  <a:srgbClr val="0A1A61"/>
                </a:solidFill>
                <a:latin typeface="Arial"/>
                <a:cs typeface="Arial"/>
              </a:rPr>
              <a:t> </a:t>
            </a:r>
            <a:r>
              <a:rPr lang="pl-PL" dirty="0" err="1">
                <a:solidFill>
                  <a:srgbClr val="0A1A61"/>
                </a:solidFill>
                <a:latin typeface="Arial"/>
                <a:cs typeface="Arial"/>
              </a:rPr>
              <a:t>joins</a:t>
            </a:r>
            <a:r>
              <a:rPr lang="pl-PL" dirty="0">
                <a:solidFill>
                  <a:srgbClr val="0A1A61"/>
                </a:solidFill>
                <a:latin typeface="Arial"/>
                <a:cs typeface="Arial"/>
              </a:rPr>
              <a:t>? </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pl-PL" sz="2000" dirty="0">
                <a:latin typeface="Arial"/>
                <a:cs typeface="Arial"/>
              </a:rPr>
              <a:t>We </a:t>
            </a:r>
            <a:r>
              <a:rPr lang="pl-PL" sz="2000" dirty="0" err="1">
                <a:latin typeface="Arial"/>
                <a:cs typeface="Arial"/>
              </a:rPr>
              <a:t>are</a:t>
            </a:r>
            <a:r>
              <a:rPr lang="pl-PL" sz="2000" dirty="0">
                <a:latin typeface="Arial"/>
                <a:cs typeface="Arial"/>
              </a:rPr>
              <a:t> </a:t>
            </a:r>
            <a:r>
              <a:rPr lang="pl-PL" sz="2000" dirty="0" err="1">
                <a:latin typeface="Arial"/>
                <a:cs typeface="Arial"/>
              </a:rPr>
              <a:t>using</a:t>
            </a:r>
            <a:r>
              <a:rPr lang="pl-PL" sz="2000" dirty="0">
                <a:latin typeface="Arial"/>
                <a:cs typeface="Arial"/>
              </a:rPr>
              <a:t> </a:t>
            </a:r>
            <a:r>
              <a:rPr lang="pl-PL" sz="2000" b="1" dirty="0" err="1">
                <a:latin typeface="Arial"/>
                <a:cs typeface="Arial"/>
              </a:rPr>
              <a:t>relational</a:t>
            </a:r>
            <a:r>
              <a:rPr lang="pl-PL" sz="2000" b="1" dirty="0">
                <a:latin typeface="Arial"/>
                <a:cs typeface="Arial"/>
              </a:rPr>
              <a:t> </a:t>
            </a:r>
            <a:r>
              <a:rPr lang="pl-PL" sz="2000" dirty="0" err="1">
                <a:latin typeface="Arial"/>
                <a:cs typeface="Arial"/>
              </a:rPr>
              <a:t>databases</a:t>
            </a:r>
            <a:r>
              <a:rPr lang="pl-PL" sz="2000" dirty="0">
                <a:latin typeface="Arial"/>
                <a:cs typeface="Arial"/>
              </a:rPr>
              <a:t>, </a:t>
            </a:r>
            <a:r>
              <a:rPr lang="pl-PL" sz="2000" dirty="0" err="1">
                <a:latin typeface="Arial"/>
                <a:cs typeface="Arial"/>
              </a:rPr>
              <a:t>which</a:t>
            </a:r>
            <a:r>
              <a:rPr lang="pl-PL" sz="2000" dirty="0">
                <a:latin typeface="Arial"/>
                <a:cs typeface="Arial"/>
              </a:rPr>
              <a:t> </a:t>
            </a:r>
            <a:r>
              <a:rPr lang="pl-PL" sz="2000" dirty="0" err="1">
                <a:latin typeface="Arial"/>
                <a:cs typeface="Arial"/>
              </a:rPr>
              <a:t>allows</a:t>
            </a:r>
            <a:r>
              <a:rPr lang="pl-PL" sz="2000" dirty="0">
                <a:latin typeface="Arial"/>
                <a:cs typeface="Arial"/>
              </a:rPr>
              <a:t> </a:t>
            </a:r>
            <a:r>
              <a:rPr lang="pl-PL" sz="2000" dirty="0" err="1">
                <a:latin typeface="Arial"/>
                <a:cs typeface="Arial"/>
              </a:rPr>
              <a:t>us</a:t>
            </a:r>
            <a:r>
              <a:rPr lang="pl-PL" sz="2000" dirty="0">
                <a:latin typeface="Arial"/>
                <a:cs typeface="Arial"/>
              </a:rPr>
              <a:t> to </a:t>
            </a:r>
            <a:r>
              <a:rPr lang="pl-PL" sz="2000" dirty="0" err="1">
                <a:latin typeface="Arial"/>
                <a:cs typeface="Arial"/>
              </a:rPr>
              <a:t>use</a:t>
            </a:r>
            <a:r>
              <a:rPr lang="pl-PL" sz="2000" dirty="0">
                <a:latin typeface="Arial"/>
                <a:cs typeface="Arial"/>
              </a:rPr>
              <a:t> </a:t>
            </a:r>
            <a:r>
              <a:rPr lang="pl-PL" sz="2000" dirty="0" err="1">
                <a:latin typeface="Arial"/>
                <a:cs typeface="Arial"/>
              </a:rPr>
              <a:t>information</a:t>
            </a:r>
            <a:r>
              <a:rPr lang="pl-PL" sz="2000" dirty="0">
                <a:latin typeface="Arial"/>
                <a:cs typeface="Arial"/>
              </a:rPr>
              <a:t> from one </a:t>
            </a:r>
            <a:r>
              <a:rPr lang="pl-PL" sz="2000" dirty="0" err="1">
                <a:latin typeface="Arial"/>
                <a:cs typeface="Arial"/>
              </a:rPr>
              <a:t>table</a:t>
            </a:r>
            <a:r>
              <a:rPr lang="pl-PL" sz="2000" dirty="0">
                <a:latin typeface="Arial"/>
                <a:cs typeface="Arial"/>
              </a:rPr>
              <a:t> to </a:t>
            </a:r>
            <a:r>
              <a:rPr lang="pl-PL" sz="2000" dirty="0" err="1">
                <a:latin typeface="Arial"/>
                <a:cs typeface="Arial"/>
              </a:rPr>
              <a:t>inform</a:t>
            </a:r>
            <a:r>
              <a:rPr lang="pl-PL" sz="2000" dirty="0">
                <a:latin typeface="Arial"/>
                <a:cs typeface="Arial"/>
              </a:rPr>
              <a:t> </a:t>
            </a:r>
            <a:r>
              <a:rPr lang="pl-PL" sz="2000" dirty="0" err="1">
                <a:latin typeface="Arial"/>
                <a:cs typeface="Arial"/>
              </a:rPr>
              <a:t>our</a:t>
            </a:r>
            <a:r>
              <a:rPr lang="pl-PL" sz="2000" dirty="0">
                <a:latin typeface="Arial"/>
                <a:cs typeface="Arial"/>
              </a:rPr>
              <a:t> </a:t>
            </a:r>
            <a:r>
              <a:rPr lang="pl-PL" sz="2000" dirty="0" err="1">
                <a:latin typeface="Arial"/>
                <a:cs typeface="Arial"/>
              </a:rPr>
              <a:t>query</a:t>
            </a:r>
            <a:r>
              <a:rPr lang="pl-PL" sz="2000" dirty="0">
                <a:latin typeface="Arial"/>
                <a:cs typeface="Arial"/>
              </a:rPr>
              <a:t> </a:t>
            </a:r>
            <a:r>
              <a:rPr lang="pl-PL" sz="2000" dirty="0" err="1">
                <a:latin typeface="Arial"/>
                <a:cs typeface="Arial"/>
              </a:rPr>
              <a:t>about</a:t>
            </a:r>
            <a:r>
              <a:rPr lang="pl-PL" sz="2000" dirty="0">
                <a:latin typeface="Arial"/>
                <a:cs typeface="Arial"/>
              </a:rPr>
              <a:t> </a:t>
            </a:r>
            <a:r>
              <a:rPr lang="pl-PL" sz="2000" dirty="0" err="1">
                <a:latin typeface="Arial"/>
                <a:cs typeface="Arial"/>
              </a:rPr>
              <a:t>another</a:t>
            </a:r>
            <a:r>
              <a:rPr lang="pl-PL" sz="2000" b="1" dirty="0">
                <a:latin typeface="Arial"/>
                <a:cs typeface="Arial"/>
              </a:rPr>
              <a:t> </a:t>
            </a:r>
          </a:p>
          <a:p>
            <a:pPr marL="342900" indent="-342900">
              <a:spcAft>
                <a:spcPts val="600"/>
              </a:spcAft>
              <a:buChar char="•"/>
            </a:pPr>
            <a:r>
              <a:rPr lang="pl-PL" sz="2000" dirty="0" err="1">
                <a:latin typeface="Arial"/>
                <a:cs typeface="Arial"/>
              </a:rPr>
              <a:t>Why</a:t>
            </a:r>
            <a:r>
              <a:rPr lang="pl-PL" sz="2000" dirty="0">
                <a:latin typeface="Arial"/>
                <a:cs typeface="Arial"/>
              </a:rPr>
              <a:t> not </a:t>
            </a:r>
            <a:r>
              <a:rPr lang="pl-PL" sz="2000" dirty="0" err="1">
                <a:latin typeface="Arial"/>
                <a:cs typeface="Arial"/>
              </a:rPr>
              <a:t>just</a:t>
            </a:r>
            <a:r>
              <a:rPr lang="pl-PL" sz="2000" dirty="0">
                <a:latin typeface="Arial"/>
                <a:cs typeface="Arial"/>
              </a:rPr>
              <a:t> </a:t>
            </a:r>
            <a:r>
              <a:rPr lang="pl-PL" sz="2000" dirty="0" err="1">
                <a:latin typeface="Arial"/>
                <a:cs typeface="Arial"/>
              </a:rPr>
              <a:t>store</a:t>
            </a:r>
            <a:r>
              <a:rPr lang="pl-PL" sz="2000" dirty="0">
                <a:latin typeface="Arial"/>
                <a:cs typeface="Arial"/>
              </a:rPr>
              <a:t> </a:t>
            </a:r>
            <a:r>
              <a:rPr lang="pl-PL" sz="2000" dirty="0" err="1">
                <a:latin typeface="Arial"/>
                <a:cs typeface="Arial"/>
              </a:rPr>
              <a:t>it</a:t>
            </a:r>
            <a:r>
              <a:rPr lang="pl-PL" sz="2000" dirty="0">
                <a:latin typeface="Arial"/>
                <a:cs typeface="Arial"/>
              </a:rPr>
              <a:t> </a:t>
            </a:r>
            <a:r>
              <a:rPr lang="pl-PL" sz="2000" dirty="0" err="1">
                <a:latin typeface="Arial"/>
                <a:cs typeface="Arial"/>
              </a:rPr>
              <a:t>all</a:t>
            </a:r>
            <a:r>
              <a:rPr lang="pl-PL" sz="2000" dirty="0">
                <a:latin typeface="Arial"/>
                <a:cs typeface="Arial"/>
              </a:rPr>
              <a:t> in 1 </a:t>
            </a:r>
            <a:r>
              <a:rPr lang="pl-PL" sz="2000" dirty="0" err="1">
                <a:latin typeface="Arial"/>
                <a:cs typeface="Arial"/>
              </a:rPr>
              <a:t>table</a:t>
            </a:r>
            <a:r>
              <a:rPr lang="pl-PL" sz="2000" dirty="0">
                <a:latin typeface="Arial"/>
                <a:cs typeface="Arial"/>
              </a:rPr>
              <a:t>? </a:t>
            </a:r>
          </a:p>
          <a:p>
            <a:pPr marL="342900" indent="-342900">
              <a:spcAft>
                <a:spcPts val="600"/>
              </a:spcAft>
              <a:buChar char="•"/>
            </a:pPr>
            <a:r>
              <a:rPr lang="pl-PL" sz="2000" dirty="0" err="1">
                <a:latin typeface="Arial"/>
                <a:cs typeface="Arial"/>
              </a:rPr>
              <a:t>Further</a:t>
            </a:r>
            <a:r>
              <a:rPr lang="pl-PL" sz="2000" dirty="0">
                <a:latin typeface="Arial"/>
                <a:cs typeface="Arial"/>
              </a:rPr>
              <a:t> </a:t>
            </a:r>
            <a:r>
              <a:rPr lang="pl-PL" sz="2000" dirty="0" err="1">
                <a:latin typeface="Arial"/>
                <a:cs typeface="Arial"/>
              </a:rPr>
              <a:t>reading</a:t>
            </a:r>
            <a:r>
              <a:rPr lang="pl-PL" sz="2000" dirty="0">
                <a:latin typeface="Arial"/>
                <a:cs typeface="Arial"/>
              </a:rPr>
              <a:t>: 1NF, 2NF, 3NF (</a:t>
            </a:r>
            <a:r>
              <a:rPr lang="pl-PL" sz="2000" dirty="0" err="1">
                <a:latin typeface="Arial"/>
                <a:cs typeface="Arial"/>
              </a:rPr>
              <a:t>normal</a:t>
            </a:r>
            <a:r>
              <a:rPr lang="pl-PL" sz="2000" dirty="0">
                <a:latin typeface="Arial"/>
                <a:cs typeface="Arial"/>
              </a:rPr>
              <a:t> </a:t>
            </a:r>
            <a:r>
              <a:rPr lang="pl-PL" sz="2000" dirty="0" err="1">
                <a:latin typeface="Arial"/>
                <a:cs typeface="Arial"/>
              </a:rPr>
              <a:t>forms</a:t>
            </a:r>
            <a:r>
              <a:rPr lang="pl-PL" sz="2000" dirty="0">
                <a:latin typeface="Arial"/>
                <a:cs typeface="Arial"/>
              </a:rPr>
              <a:t> in </a:t>
            </a:r>
            <a:r>
              <a:rPr lang="pl-PL" sz="2000" dirty="0" err="1">
                <a:latin typeface="Arial"/>
                <a:cs typeface="Arial"/>
              </a:rPr>
              <a:t>database</a:t>
            </a:r>
            <a:r>
              <a:rPr lang="pl-PL" sz="2000" dirty="0">
                <a:latin typeface="Arial"/>
                <a:cs typeface="Arial"/>
              </a:rPr>
              <a:t> design)</a:t>
            </a:r>
            <a:endParaRPr lang="en-GB" sz="2000" dirty="0">
              <a:latin typeface="Arial"/>
              <a:cs typeface="Arial"/>
            </a:endParaRPr>
          </a:p>
          <a:p>
            <a:pPr marL="342900" indent="-342900">
              <a:spcAft>
                <a:spcPts val="600"/>
              </a:spcAft>
              <a:buChar char="•"/>
            </a:pPr>
            <a:endParaRPr lang="en-GB" sz="2000" dirty="0">
              <a:latin typeface="Arial"/>
              <a:cs typeface="Arial"/>
            </a:endParaRPr>
          </a:p>
          <a:p>
            <a:pPr>
              <a:spcAft>
                <a:spcPts val="600"/>
              </a:spcAft>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5" name="Obraz 4">
            <a:extLst>
              <a:ext uri="{FF2B5EF4-FFF2-40B4-BE49-F238E27FC236}">
                <a16:creationId xmlns:a16="http://schemas.microsoft.com/office/drawing/2014/main" id="{6C93F9B1-0988-42EC-8F9F-2E274093F78A}"/>
              </a:ext>
            </a:extLst>
          </p:cNvPr>
          <p:cNvPicPr>
            <a:picLocks noChangeAspect="1"/>
          </p:cNvPicPr>
          <p:nvPr/>
        </p:nvPicPr>
        <p:blipFill>
          <a:blip r:embed="rId4"/>
          <a:stretch>
            <a:fillRect/>
          </a:stretch>
        </p:blipFill>
        <p:spPr>
          <a:xfrm>
            <a:off x="1601968" y="2294525"/>
            <a:ext cx="5519945" cy="2563726"/>
          </a:xfrm>
          <a:prstGeom prst="rect">
            <a:avLst/>
          </a:prstGeom>
        </p:spPr>
      </p:pic>
    </p:spTree>
    <p:extLst>
      <p:ext uri="{BB962C8B-B14F-4D97-AF65-F5344CB8AC3E}">
        <p14:creationId xmlns:p14="http://schemas.microsoft.com/office/powerpoint/2010/main" val="154119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(Inner) </a:t>
            </a:r>
            <a:r>
              <a:rPr lang="pl-PL" dirty="0" err="1">
                <a:solidFill>
                  <a:srgbClr val="0A1A61"/>
                </a:solidFill>
                <a:latin typeface="Arial"/>
                <a:cs typeface="Arial"/>
              </a:rPr>
              <a:t>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a:spcAft>
                <a:spcPts val="600"/>
              </a:spcAft>
            </a:pPr>
            <a:r>
              <a:rPr lang="pl-PL" sz="2000" dirty="0">
                <a:solidFill>
                  <a:srgbClr val="00B050"/>
                </a:solidFill>
                <a:latin typeface="Arial"/>
                <a:cs typeface="Arial"/>
              </a:rPr>
              <a:t>SELECT</a:t>
            </a:r>
            <a:r>
              <a:rPr lang="pl-PL" sz="2000" dirty="0">
                <a:latin typeface="Arial"/>
                <a:cs typeface="Arial"/>
              </a:rPr>
              <a:t> column_from_table1, column_from_table2</a:t>
            </a:r>
          </a:p>
          <a:p>
            <a:pPr>
              <a:spcAft>
                <a:spcPts val="600"/>
              </a:spcAft>
            </a:pPr>
            <a:r>
              <a:rPr lang="pl-PL" sz="2000" dirty="0">
                <a:solidFill>
                  <a:srgbClr val="00B050"/>
                </a:solidFill>
                <a:latin typeface="Arial"/>
                <a:cs typeface="Arial"/>
              </a:rPr>
              <a:t>FROM</a:t>
            </a:r>
            <a:r>
              <a:rPr lang="pl-PL" sz="2000" dirty="0">
                <a:latin typeface="Arial"/>
                <a:cs typeface="Arial"/>
              </a:rPr>
              <a:t> table1 </a:t>
            </a:r>
            <a:r>
              <a:rPr lang="pl-PL" sz="2000" dirty="0">
                <a:solidFill>
                  <a:srgbClr val="00B050"/>
                </a:solidFill>
                <a:latin typeface="Arial"/>
                <a:cs typeface="Arial"/>
              </a:rPr>
              <a:t>INNER</a:t>
            </a:r>
            <a:r>
              <a:rPr lang="pl-PL" sz="2000" dirty="0">
                <a:latin typeface="Arial"/>
                <a:cs typeface="Arial"/>
              </a:rPr>
              <a:t> </a:t>
            </a:r>
            <a:r>
              <a:rPr lang="pl-PL" sz="2000" dirty="0">
                <a:solidFill>
                  <a:srgbClr val="00B050"/>
                </a:solidFill>
                <a:latin typeface="Arial"/>
                <a:cs typeface="Arial"/>
              </a:rPr>
              <a:t>JOIN</a:t>
            </a:r>
            <a:r>
              <a:rPr lang="pl-PL" sz="2000" dirty="0">
                <a:latin typeface="Arial"/>
                <a:cs typeface="Arial"/>
              </a:rPr>
              <a:t> table2</a:t>
            </a:r>
          </a:p>
          <a:p>
            <a:pPr>
              <a:spcAft>
                <a:spcPts val="600"/>
              </a:spcAft>
            </a:pPr>
            <a:r>
              <a:rPr lang="pl-PL" sz="2000" dirty="0">
                <a:solidFill>
                  <a:srgbClr val="00B050"/>
                </a:solidFill>
                <a:latin typeface="Arial"/>
                <a:cs typeface="Arial"/>
              </a:rPr>
              <a:t>ON</a:t>
            </a:r>
            <a:r>
              <a:rPr lang="pl-PL" sz="2000" dirty="0">
                <a:latin typeface="Arial"/>
                <a:cs typeface="Arial"/>
              </a:rPr>
              <a:t> column_from_table1 = column_from_table2;</a:t>
            </a:r>
            <a:endParaRPr lang="en-GB" sz="2000" b="1" dirty="0">
              <a:latin typeface="Arial"/>
              <a:cs typeface="Arial"/>
            </a:endParaRPr>
          </a:p>
          <a:p>
            <a:pPr marL="342900" indent="-342900">
              <a:buChar char="•"/>
            </a:pPr>
            <a:endParaRPr lang="pl-PL" sz="2000" dirty="0"/>
          </a:p>
          <a:p>
            <a:pPr>
              <a:spcAft>
                <a:spcPts val="600"/>
              </a:spcAft>
            </a:pPr>
            <a:r>
              <a:rPr lang="pl-PL" sz="2000" dirty="0">
                <a:solidFill>
                  <a:srgbClr val="00B050"/>
                </a:solidFill>
                <a:latin typeface="Arial"/>
                <a:cs typeface="Arial"/>
              </a:rPr>
              <a:t>SELECT</a:t>
            </a:r>
            <a:r>
              <a:rPr lang="pl-PL" sz="2000" dirty="0">
                <a:latin typeface="Arial"/>
                <a:cs typeface="Arial"/>
              </a:rPr>
              <a:t> column_from_table1, column_from_table2</a:t>
            </a:r>
          </a:p>
          <a:p>
            <a:pPr>
              <a:spcAft>
                <a:spcPts val="600"/>
              </a:spcAft>
            </a:pPr>
            <a:r>
              <a:rPr lang="pl-PL" sz="2000" dirty="0">
                <a:solidFill>
                  <a:srgbClr val="00B050"/>
                </a:solidFill>
                <a:latin typeface="Arial"/>
                <a:cs typeface="Arial"/>
              </a:rPr>
              <a:t>FROM</a:t>
            </a:r>
            <a:r>
              <a:rPr lang="pl-PL" sz="2000" dirty="0">
                <a:latin typeface="Arial"/>
                <a:cs typeface="Arial"/>
              </a:rPr>
              <a:t> table1 </a:t>
            </a:r>
            <a:r>
              <a:rPr lang="pl-PL" sz="2000" dirty="0">
                <a:solidFill>
                  <a:srgbClr val="00B050"/>
                </a:solidFill>
                <a:latin typeface="Arial"/>
                <a:cs typeface="Arial"/>
              </a:rPr>
              <a:t>INNER</a:t>
            </a:r>
            <a:r>
              <a:rPr lang="pl-PL" sz="2000" dirty="0">
                <a:latin typeface="Arial"/>
                <a:cs typeface="Arial"/>
              </a:rPr>
              <a:t> </a:t>
            </a:r>
            <a:r>
              <a:rPr lang="pl-PL" sz="2000" dirty="0">
                <a:solidFill>
                  <a:srgbClr val="00B050"/>
                </a:solidFill>
                <a:latin typeface="Arial"/>
                <a:cs typeface="Arial"/>
              </a:rPr>
              <a:t>JOIN</a:t>
            </a:r>
            <a:r>
              <a:rPr lang="pl-PL" sz="2000" dirty="0">
                <a:latin typeface="Arial"/>
                <a:cs typeface="Arial"/>
              </a:rPr>
              <a:t> table2</a:t>
            </a:r>
          </a:p>
          <a:p>
            <a:pPr>
              <a:spcAft>
                <a:spcPts val="600"/>
              </a:spcAft>
            </a:pPr>
            <a:r>
              <a:rPr lang="pl-PL" sz="2000" dirty="0">
                <a:solidFill>
                  <a:srgbClr val="00B050"/>
                </a:solidFill>
                <a:latin typeface="Arial"/>
                <a:cs typeface="Arial"/>
              </a:rPr>
              <a:t>ON</a:t>
            </a:r>
            <a:r>
              <a:rPr lang="pl-PL" sz="2000" dirty="0">
                <a:latin typeface="Arial"/>
                <a:cs typeface="Arial"/>
              </a:rPr>
              <a:t> column_from_table1 = column_from_table2;</a:t>
            </a:r>
          </a:p>
          <a:p>
            <a:pPr>
              <a:spcAft>
                <a:spcPts val="600"/>
              </a:spcAft>
            </a:pPr>
            <a:endParaRPr lang="pl-PL" sz="2000" dirty="0">
              <a:latin typeface="Arial"/>
              <a:cs typeface="Arial"/>
            </a:endParaRPr>
          </a:p>
          <a:p>
            <a:pPr marL="342900" indent="-342900">
              <a:spcAft>
                <a:spcPts val="600"/>
              </a:spcAft>
              <a:buFont typeface="Arial" panose="020B0604020202020204" pitchFamily="34" charset="0"/>
              <a:buChar char="•"/>
            </a:pPr>
            <a:r>
              <a:rPr lang="pl-PL" sz="2000" dirty="0" err="1">
                <a:latin typeface="Arial"/>
                <a:cs typeface="Arial"/>
              </a:rPr>
              <a:t>You</a:t>
            </a:r>
            <a:r>
              <a:rPr lang="pl-PL" sz="2000" dirty="0">
                <a:latin typeface="Arial"/>
                <a:cs typeface="Arial"/>
              </a:rPr>
              <a:t> </a:t>
            </a:r>
            <a:r>
              <a:rPr lang="pl-PL" sz="2000" dirty="0" err="1">
                <a:latin typeface="Arial"/>
                <a:cs typeface="Arial"/>
              </a:rPr>
              <a:t>may</a:t>
            </a:r>
            <a:r>
              <a:rPr lang="pl-PL" sz="2000" dirty="0">
                <a:latin typeface="Arial"/>
                <a:cs typeface="Arial"/>
              </a:rPr>
              <a:t> </a:t>
            </a:r>
            <a:r>
              <a:rPr lang="pl-PL" sz="2000" dirty="0" err="1">
                <a:latin typeface="Arial"/>
                <a:cs typeface="Arial"/>
              </a:rPr>
              <a:t>join</a:t>
            </a:r>
            <a:r>
              <a:rPr lang="pl-PL" sz="2000" dirty="0">
                <a:latin typeface="Arial"/>
                <a:cs typeface="Arial"/>
              </a:rPr>
              <a:t> </a:t>
            </a:r>
            <a:r>
              <a:rPr lang="pl-PL" sz="2000" dirty="0" err="1">
                <a:latin typeface="Arial"/>
                <a:cs typeface="Arial"/>
              </a:rPr>
              <a:t>more</a:t>
            </a:r>
            <a:r>
              <a:rPr lang="pl-PL" sz="2000" dirty="0">
                <a:latin typeface="Arial"/>
                <a:cs typeface="Arial"/>
              </a:rPr>
              <a:t> </a:t>
            </a:r>
            <a:r>
              <a:rPr lang="pl-PL" sz="2000" dirty="0" err="1">
                <a:latin typeface="Arial"/>
                <a:cs typeface="Arial"/>
              </a:rPr>
              <a:t>than</a:t>
            </a:r>
            <a:r>
              <a:rPr lang="pl-PL" sz="2000" dirty="0">
                <a:latin typeface="Arial"/>
                <a:cs typeface="Arial"/>
              </a:rPr>
              <a:t> 2 </a:t>
            </a:r>
            <a:r>
              <a:rPr lang="pl-PL" sz="2000" dirty="0" err="1">
                <a:latin typeface="Arial"/>
                <a:cs typeface="Arial"/>
              </a:rPr>
              <a:t>tables</a:t>
            </a:r>
            <a:endParaRPr lang="en-GB" sz="2000"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5" name="Obraz 4">
            <a:extLst>
              <a:ext uri="{FF2B5EF4-FFF2-40B4-BE49-F238E27FC236}">
                <a16:creationId xmlns:a16="http://schemas.microsoft.com/office/drawing/2014/main" id="{1325ED80-0158-4672-A4E8-1ACBA9469BDF}"/>
              </a:ext>
            </a:extLst>
          </p:cNvPr>
          <p:cNvPicPr>
            <a:picLocks noChangeAspect="1"/>
          </p:cNvPicPr>
          <p:nvPr/>
        </p:nvPicPr>
        <p:blipFill rotWithShape="1">
          <a:blip r:embed="rId4"/>
          <a:srcRect l="12023"/>
          <a:stretch/>
        </p:blipFill>
        <p:spPr>
          <a:xfrm>
            <a:off x="5843238" y="3072669"/>
            <a:ext cx="2284573" cy="1710072"/>
          </a:xfrm>
          <a:prstGeom prst="rect">
            <a:avLst/>
          </a:prstGeom>
          <a:effectLst/>
        </p:spPr>
      </p:pic>
    </p:spTree>
    <p:extLst>
      <p:ext uri="{BB962C8B-B14F-4D97-AF65-F5344CB8AC3E}">
        <p14:creationId xmlns:p14="http://schemas.microsoft.com/office/powerpoint/2010/main" val="24134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Aside</a:t>
            </a:r>
            <a:r>
              <a:rPr lang="pl-PL" dirty="0">
                <a:solidFill>
                  <a:srgbClr val="0A1A61"/>
                </a:solidFill>
                <a:latin typeface="Arial"/>
                <a:cs typeface="Arial"/>
              </a:rPr>
              <a:t>: </a:t>
            </a:r>
            <a:r>
              <a:rPr lang="pl-PL" dirty="0" err="1">
                <a:solidFill>
                  <a:srgbClr val="0A1A61"/>
                </a:solidFill>
                <a:latin typeface="Arial"/>
                <a:cs typeface="Arial"/>
              </a:rPr>
              <a:t>specifying</a:t>
            </a:r>
            <a:r>
              <a:rPr lang="pl-PL" dirty="0">
                <a:solidFill>
                  <a:srgbClr val="0A1A61"/>
                </a:solidFill>
                <a:latin typeface="Arial"/>
                <a:cs typeface="Arial"/>
              </a:rPr>
              <a:t> the </a:t>
            </a:r>
            <a:r>
              <a:rPr lang="pl-PL" dirty="0" err="1">
                <a:solidFill>
                  <a:srgbClr val="0A1A61"/>
                </a:solidFill>
                <a:latin typeface="Arial"/>
                <a:cs typeface="Arial"/>
              </a:rPr>
              <a:t>source</a:t>
            </a:r>
            <a:r>
              <a:rPr lang="pl-PL" dirty="0">
                <a:solidFill>
                  <a:srgbClr val="0A1A61"/>
                </a:solidFill>
                <a:latin typeface="Arial"/>
                <a:cs typeface="Arial"/>
              </a:rPr>
              <a:t> </a:t>
            </a:r>
            <a:r>
              <a:rPr lang="pl-PL" dirty="0" err="1">
                <a:solidFill>
                  <a:srgbClr val="0A1A61"/>
                </a:solidFill>
                <a:latin typeface="Arial"/>
                <a:cs typeface="Arial"/>
              </a:rPr>
              <a:t>table</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7"/>
            <a:ext cx="8513239" cy="1599064"/>
          </a:xfrm>
        </p:spPr>
        <p:txBody>
          <a:bodyPr vert="horz" numCol="1" anchor="t"/>
          <a:lstStyle/>
          <a:p>
            <a:pPr marL="800100" lvl="1" indent="-342900">
              <a:spcAft>
                <a:spcPts val="600"/>
              </a:spcAft>
              <a:buChar char="•"/>
            </a:pPr>
            <a:r>
              <a:rPr lang="pl-PL" sz="2000" dirty="0" err="1">
                <a:latin typeface="Arial"/>
                <a:cs typeface="Arial"/>
              </a:rPr>
              <a:t>Sometimes</a:t>
            </a:r>
            <a:r>
              <a:rPr lang="pl-PL" sz="2000" dirty="0">
                <a:latin typeface="Arial"/>
                <a:cs typeface="Arial"/>
              </a:rPr>
              <a:t> </a:t>
            </a:r>
            <a:r>
              <a:rPr lang="pl-PL" sz="2000" dirty="0" err="1">
                <a:latin typeface="Arial"/>
                <a:cs typeface="Arial"/>
              </a:rPr>
              <a:t>there</a:t>
            </a:r>
            <a:r>
              <a:rPr lang="pl-PL" sz="2000" dirty="0">
                <a:latin typeface="Arial"/>
                <a:cs typeface="Arial"/>
              </a:rPr>
              <a:t> </a:t>
            </a:r>
            <a:r>
              <a:rPr lang="pl-PL" sz="2000" dirty="0" err="1">
                <a:latin typeface="Arial"/>
                <a:cs typeface="Arial"/>
              </a:rPr>
              <a:t>is</a:t>
            </a:r>
            <a:r>
              <a:rPr lang="pl-PL" sz="2000" dirty="0">
                <a:latin typeface="Arial"/>
                <a:cs typeface="Arial"/>
              </a:rPr>
              <a:t> </a:t>
            </a:r>
            <a:r>
              <a:rPr lang="pl-PL" sz="2000" dirty="0" err="1">
                <a:latin typeface="Arial"/>
                <a:cs typeface="Arial"/>
              </a:rPr>
              <a:t>conflict</a:t>
            </a:r>
            <a:r>
              <a:rPr lang="pl-PL" sz="2000" dirty="0">
                <a:latin typeface="Arial"/>
                <a:cs typeface="Arial"/>
              </a:rPr>
              <a:t> in the </a:t>
            </a:r>
            <a:r>
              <a:rPr lang="pl-PL" sz="2000" dirty="0" err="1">
                <a:latin typeface="Arial"/>
                <a:cs typeface="Arial"/>
              </a:rPr>
              <a:t>naming</a:t>
            </a:r>
            <a:r>
              <a:rPr lang="pl-PL" sz="2000" dirty="0">
                <a:latin typeface="Arial"/>
                <a:cs typeface="Arial"/>
              </a:rPr>
              <a:t> of the </a:t>
            </a:r>
            <a:r>
              <a:rPr lang="pl-PL" sz="2000" dirty="0" err="1">
                <a:latin typeface="Arial"/>
                <a:cs typeface="Arial"/>
              </a:rPr>
              <a:t>columns</a:t>
            </a:r>
            <a:r>
              <a:rPr lang="pl-PL" sz="2000" dirty="0">
                <a:latin typeface="Arial"/>
                <a:cs typeface="Arial"/>
              </a:rPr>
              <a:t>, </a:t>
            </a:r>
            <a:r>
              <a:rPr lang="pl-PL" sz="2000" dirty="0" err="1">
                <a:latin typeface="Arial"/>
                <a:cs typeface="Arial"/>
              </a:rPr>
              <a:t>ie</a:t>
            </a:r>
            <a:r>
              <a:rPr lang="pl-PL" sz="2000" dirty="0">
                <a:latin typeface="Arial"/>
                <a:cs typeface="Arial"/>
              </a:rPr>
              <a:t>. 2 </a:t>
            </a:r>
            <a:r>
              <a:rPr lang="pl-PL" sz="2000" dirty="0" err="1">
                <a:latin typeface="Arial"/>
                <a:cs typeface="Arial"/>
              </a:rPr>
              <a:t>or</a:t>
            </a:r>
            <a:r>
              <a:rPr lang="pl-PL" sz="2000" dirty="0">
                <a:latin typeface="Arial"/>
                <a:cs typeface="Arial"/>
              </a:rPr>
              <a:t> </a:t>
            </a:r>
            <a:r>
              <a:rPr lang="pl-PL" sz="2000" dirty="0" err="1">
                <a:latin typeface="Arial"/>
                <a:cs typeface="Arial"/>
              </a:rPr>
              <a:t>more</a:t>
            </a:r>
            <a:r>
              <a:rPr lang="pl-PL" sz="2000" dirty="0">
                <a:latin typeface="Arial"/>
                <a:cs typeface="Arial"/>
              </a:rPr>
              <a:t> </a:t>
            </a:r>
            <a:r>
              <a:rPr lang="pl-PL" sz="2000" dirty="0" err="1">
                <a:latin typeface="Arial"/>
                <a:cs typeface="Arial"/>
              </a:rPr>
              <a:t>tables</a:t>
            </a:r>
            <a:r>
              <a:rPr lang="pl-PL" sz="2000" dirty="0">
                <a:latin typeface="Arial"/>
                <a:cs typeface="Arial"/>
              </a:rPr>
              <a:t> </a:t>
            </a:r>
            <a:r>
              <a:rPr lang="pl-PL" sz="2000" dirty="0" err="1">
                <a:latin typeface="Arial"/>
                <a:cs typeface="Arial"/>
              </a:rPr>
              <a:t>have</a:t>
            </a:r>
            <a:r>
              <a:rPr lang="pl-PL" sz="2000" dirty="0">
                <a:latin typeface="Arial"/>
                <a:cs typeface="Arial"/>
              </a:rPr>
              <a:t> </a:t>
            </a:r>
            <a:r>
              <a:rPr lang="pl-PL" sz="2000" dirty="0" err="1">
                <a:latin typeface="Arial"/>
                <a:cs typeface="Arial"/>
              </a:rPr>
              <a:t>column</a:t>
            </a:r>
            <a:r>
              <a:rPr lang="pl-PL" sz="2000" dirty="0">
                <a:latin typeface="Arial"/>
                <a:cs typeface="Arial"/>
              </a:rPr>
              <a:t>(s) with the same </a:t>
            </a:r>
            <a:r>
              <a:rPr lang="pl-PL" sz="2000" dirty="0" err="1">
                <a:latin typeface="Arial"/>
                <a:cs typeface="Arial"/>
              </a:rPr>
              <a:t>name</a:t>
            </a:r>
            <a:endParaRPr lang="en-GB" sz="18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
        <p:nvSpPr>
          <p:cNvPr id="7" name="pole tekstowe 6">
            <a:extLst>
              <a:ext uri="{FF2B5EF4-FFF2-40B4-BE49-F238E27FC236}">
                <a16:creationId xmlns:a16="http://schemas.microsoft.com/office/drawing/2014/main" id="{EFC918EB-4BF0-4ABA-A870-78E612B23D15}"/>
              </a:ext>
            </a:extLst>
          </p:cNvPr>
          <p:cNvSpPr txBox="1"/>
          <p:nvPr/>
        </p:nvSpPr>
        <p:spPr>
          <a:xfrm>
            <a:off x="305504" y="1962150"/>
            <a:ext cx="8376352" cy="3908762"/>
          </a:xfrm>
          <a:prstGeom prst="rect">
            <a:avLst/>
          </a:prstGeom>
          <a:noFill/>
        </p:spPr>
        <p:txBody>
          <a:bodyPr wrap="square" numCol="2">
            <a:spAutoFit/>
          </a:bodyPr>
          <a:lstStyle/>
          <a:p>
            <a:pPr>
              <a:spcAft>
                <a:spcPts val="600"/>
              </a:spcAft>
            </a:pPr>
            <a:r>
              <a:rPr lang="pl-PL" sz="1800" dirty="0">
                <a:solidFill>
                  <a:srgbClr val="00B050"/>
                </a:solidFill>
                <a:latin typeface="Arial"/>
                <a:cs typeface="Arial"/>
              </a:rPr>
              <a:t>SELECT</a:t>
            </a:r>
            <a:r>
              <a:rPr lang="pl-PL" sz="1800" dirty="0">
                <a:latin typeface="Arial"/>
                <a:cs typeface="Arial"/>
              </a:rPr>
              <a:t> </a:t>
            </a:r>
            <a:r>
              <a:rPr lang="pl-PL" sz="1800" dirty="0" err="1">
                <a:latin typeface="Arial"/>
                <a:cs typeface="Arial"/>
              </a:rPr>
              <a:t>common_column_name</a:t>
            </a:r>
            <a:r>
              <a:rPr lang="pl-PL" sz="1800" dirty="0">
                <a:latin typeface="Arial"/>
                <a:cs typeface="Arial"/>
              </a:rPr>
              <a:t> </a:t>
            </a:r>
          </a:p>
          <a:p>
            <a:pPr>
              <a:spcAft>
                <a:spcPts val="600"/>
              </a:spcAft>
            </a:pPr>
            <a:r>
              <a:rPr lang="pl-PL" sz="1800" dirty="0">
                <a:solidFill>
                  <a:srgbClr val="00B050"/>
                </a:solidFill>
                <a:latin typeface="Arial"/>
                <a:cs typeface="Arial"/>
              </a:rPr>
              <a:t>FROM</a:t>
            </a:r>
            <a:r>
              <a:rPr lang="pl-PL" sz="1800" dirty="0">
                <a:latin typeface="Arial"/>
                <a:cs typeface="Arial"/>
              </a:rPr>
              <a:t> table1 </a:t>
            </a:r>
            <a:r>
              <a:rPr lang="pl-PL" sz="1800" dirty="0">
                <a:solidFill>
                  <a:srgbClr val="00B050"/>
                </a:solidFill>
                <a:latin typeface="Arial"/>
                <a:cs typeface="Arial"/>
              </a:rPr>
              <a:t>INNER</a:t>
            </a:r>
            <a:r>
              <a:rPr lang="pl-PL" sz="1800" dirty="0">
                <a:latin typeface="Arial"/>
                <a:cs typeface="Arial"/>
              </a:rPr>
              <a:t> </a:t>
            </a:r>
            <a:r>
              <a:rPr lang="pl-PL" sz="1800" dirty="0">
                <a:solidFill>
                  <a:srgbClr val="00B050"/>
                </a:solidFill>
                <a:latin typeface="Arial"/>
                <a:cs typeface="Arial"/>
              </a:rPr>
              <a:t>JOIN</a:t>
            </a:r>
            <a:r>
              <a:rPr lang="pl-PL" sz="1800" dirty="0">
                <a:latin typeface="Arial"/>
                <a:cs typeface="Arial"/>
              </a:rPr>
              <a:t> table2</a:t>
            </a:r>
          </a:p>
          <a:p>
            <a:pPr>
              <a:spcAft>
                <a:spcPts val="600"/>
              </a:spcAft>
            </a:pPr>
            <a:r>
              <a:rPr lang="pl-PL" sz="1800" dirty="0">
                <a:solidFill>
                  <a:srgbClr val="00B050"/>
                </a:solidFill>
                <a:latin typeface="Arial"/>
                <a:cs typeface="Arial"/>
              </a:rPr>
              <a:t>ON</a:t>
            </a:r>
            <a:r>
              <a:rPr lang="pl-PL" sz="1800" dirty="0">
                <a:latin typeface="Arial"/>
                <a:cs typeface="Arial"/>
              </a:rPr>
              <a:t> table1.common_column_name = </a:t>
            </a:r>
          </a:p>
          <a:p>
            <a:pPr>
              <a:spcAft>
                <a:spcPts val="600"/>
              </a:spcAft>
            </a:pPr>
            <a:r>
              <a:rPr lang="pl-PL" sz="1800" dirty="0">
                <a:latin typeface="Arial"/>
                <a:cs typeface="Arial"/>
              </a:rPr>
              <a:t>table2.common_column_name;</a:t>
            </a:r>
          </a:p>
          <a:p>
            <a:pPr>
              <a:spcAft>
                <a:spcPts val="600"/>
              </a:spcAft>
            </a:pPr>
            <a:endParaRPr lang="pl-PL" sz="1800" dirty="0">
              <a:latin typeface="Arial"/>
              <a:cs typeface="Arial"/>
            </a:endParaRPr>
          </a:p>
          <a:p>
            <a:pPr>
              <a:spcAft>
                <a:spcPts val="600"/>
              </a:spcAft>
            </a:pPr>
            <a:endParaRPr lang="pl-PL" sz="1800" dirty="0">
              <a:latin typeface="Arial"/>
              <a:cs typeface="Arial"/>
            </a:endParaRPr>
          </a:p>
          <a:p>
            <a:pPr>
              <a:spcAft>
                <a:spcPts val="600"/>
              </a:spcAft>
            </a:pPr>
            <a:endParaRPr lang="pl-PL" dirty="0">
              <a:latin typeface="Arial"/>
              <a:cs typeface="Arial"/>
            </a:endParaRPr>
          </a:p>
          <a:p>
            <a:pPr>
              <a:spcAft>
                <a:spcPts val="600"/>
              </a:spcAft>
            </a:pPr>
            <a:endParaRPr lang="pl-PL" dirty="0">
              <a:latin typeface="Arial"/>
              <a:cs typeface="Arial"/>
            </a:endParaRPr>
          </a:p>
          <a:p>
            <a:pPr>
              <a:spcAft>
                <a:spcPts val="600"/>
              </a:spcAft>
            </a:pPr>
            <a:endParaRPr lang="pl-PL" sz="1800" dirty="0">
              <a:latin typeface="Arial"/>
              <a:cs typeface="Arial"/>
            </a:endParaRPr>
          </a:p>
          <a:p>
            <a:pPr>
              <a:spcAft>
                <a:spcPts val="600"/>
              </a:spcAft>
            </a:pPr>
            <a:endParaRPr lang="pl-PL" sz="1800" dirty="0">
              <a:latin typeface="Arial"/>
              <a:cs typeface="Arial"/>
            </a:endParaRPr>
          </a:p>
          <a:p>
            <a:pPr>
              <a:spcAft>
                <a:spcPts val="600"/>
              </a:spcAft>
            </a:pPr>
            <a:endParaRPr lang="pl-PL" sz="1800" dirty="0">
              <a:latin typeface="Arial"/>
              <a:cs typeface="Arial"/>
            </a:endParaRPr>
          </a:p>
          <a:p>
            <a:pPr>
              <a:spcAft>
                <a:spcPts val="600"/>
              </a:spcAft>
            </a:pPr>
            <a:r>
              <a:rPr lang="pl-PL" sz="1800" dirty="0">
                <a:solidFill>
                  <a:srgbClr val="00B050"/>
                </a:solidFill>
                <a:latin typeface="Arial"/>
                <a:cs typeface="Arial"/>
              </a:rPr>
              <a:t>SELECT</a:t>
            </a:r>
            <a:r>
              <a:rPr lang="pl-PL" sz="1800" dirty="0">
                <a:latin typeface="Arial"/>
                <a:cs typeface="Arial"/>
              </a:rPr>
              <a:t> *</a:t>
            </a:r>
          </a:p>
          <a:p>
            <a:pPr>
              <a:spcAft>
                <a:spcPts val="600"/>
              </a:spcAft>
            </a:pPr>
            <a:r>
              <a:rPr lang="pl-PL" sz="1800" dirty="0">
                <a:solidFill>
                  <a:srgbClr val="00B050"/>
                </a:solidFill>
                <a:latin typeface="Arial"/>
                <a:cs typeface="Arial"/>
              </a:rPr>
              <a:t>FROM</a:t>
            </a:r>
            <a:r>
              <a:rPr lang="pl-PL" sz="1800" dirty="0">
                <a:latin typeface="Arial"/>
                <a:cs typeface="Arial"/>
              </a:rPr>
              <a:t> table1 </a:t>
            </a:r>
            <a:r>
              <a:rPr lang="pl-PL" sz="1800" dirty="0">
                <a:solidFill>
                  <a:srgbClr val="00B050"/>
                </a:solidFill>
                <a:latin typeface="Arial"/>
                <a:cs typeface="Arial"/>
              </a:rPr>
              <a:t>INNER</a:t>
            </a:r>
            <a:r>
              <a:rPr lang="pl-PL" sz="1800" dirty="0">
                <a:latin typeface="Arial"/>
                <a:cs typeface="Arial"/>
              </a:rPr>
              <a:t> </a:t>
            </a:r>
            <a:r>
              <a:rPr lang="pl-PL" sz="1800" dirty="0">
                <a:solidFill>
                  <a:srgbClr val="00B050"/>
                </a:solidFill>
                <a:latin typeface="Arial"/>
                <a:cs typeface="Arial"/>
              </a:rPr>
              <a:t>JOIN</a:t>
            </a:r>
            <a:r>
              <a:rPr lang="pl-PL" sz="1800" dirty="0">
                <a:latin typeface="Arial"/>
                <a:cs typeface="Arial"/>
              </a:rPr>
              <a:t> table2</a:t>
            </a:r>
          </a:p>
          <a:p>
            <a:pPr>
              <a:spcAft>
                <a:spcPts val="600"/>
              </a:spcAft>
            </a:pPr>
            <a:r>
              <a:rPr lang="pl-PL" sz="1800" dirty="0">
                <a:solidFill>
                  <a:srgbClr val="00B050"/>
                </a:solidFill>
                <a:latin typeface="Arial"/>
                <a:cs typeface="Arial"/>
              </a:rPr>
              <a:t>ON</a:t>
            </a:r>
            <a:r>
              <a:rPr lang="pl-PL" sz="1800" dirty="0">
                <a:latin typeface="Arial"/>
                <a:cs typeface="Arial"/>
              </a:rPr>
              <a:t> table1. </a:t>
            </a:r>
            <a:r>
              <a:rPr lang="pl-PL" sz="1800" dirty="0" err="1">
                <a:latin typeface="Arial"/>
                <a:cs typeface="Arial"/>
              </a:rPr>
              <a:t>column_name</a:t>
            </a:r>
            <a:r>
              <a:rPr lang="pl-PL" sz="1800" dirty="0">
                <a:latin typeface="Arial"/>
                <a:cs typeface="Arial"/>
              </a:rPr>
              <a:t> = </a:t>
            </a:r>
          </a:p>
          <a:p>
            <a:pPr>
              <a:spcAft>
                <a:spcPts val="600"/>
              </a:spcAft>
            </a:pPr>
            <a:r>
              <a:rPr lang="pl-PL" sz="1800" dirty="0">
                <a:latin typeface="Arial"/>
                <a:cs typeface="Arial"/>
              </a:rPr>
              <a:t>table2. </a:t>
            </a:r>
            <a:r>
              <a:rPr lang="pl-PL" sz="1800" dirty="0" err="1">
                <a:latin typeface="Arial"/>
                <a:cs typeface="Arial"/>
              </a:rPr>
              <a:t>column_name</a:t>
            </a:r>
            <a:r>
              <a:rPr lang="pl-PL" sz="1800" dirty="0">
                <a:latin typeface="Arial"/>
                <a:cs typeface="Arial"/>
              </a:rPr>
              <a:t>;</a:t>
            </a:r>
            <a:endParaRPr lang="en-GB" sz="1800" b="1" dirty="0">
              <a:latin typeface="Arial"/>
              <a:cs typeface="Arial"/>
            </a:endParaRPr>
          </a:p>
        </p:txBody>
      </p:sp>
    </p:spTree>
    <p:extLst>
      <p:ext uri="{BB962C8B-B14F-4D97-AF65-F5344CB8AC3E}">
        <p14:creationId xmlns:p14="http://schemas.microsoft.com/office/powerpoint/2010/main" val="129327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Left</a:t>
            </a:r>
            <a:r>
              <a:rPr lang="pl-PL" dirty="0">
                <a:solidFill>
                  <a:srgbClr val="0A1A61"/>
                </a:solidFill>
                <a:latin typeface="Arial"/>
                <a:cs typeface="Arial"/>
              </a:rPr>
              <a:t> and Right (Outer) </a:t>
            </a:r>
            <a:r>
              <a:rPr lang="pl-PL" dirty="0" err="1">
                <a:solidFill>
                  <a:srgbClr val="0A1A61"/>
                </a:solidFill>
                <a:latin typeface="Arial"/>
                <a:cs typeface="Arial"/>
              </a:rPr>
              <a:t>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endParaRPr lang="en-GB" sz="2000" dirty="0">
              <a:latin typeface="Arial"/>
              <a:cs typeface="Arial"/>
            </a:endParaRPr>
          </a:p>
          <a:p>
            <a:pPr marL="342900" indent="-342900">
              <a:spcAft>
                <a:spcPts val="600"/>
              </a:spcAft>
              <a:buChar char="•"/>
            </a:pPr>
            <a:r>
              <a:rPr lang="pl-PL" sz="2000" dirty="0" err="1">
                <a:latin typeface="Arial"/>
                <a:cs typeface="Arial"/>
              </a:rPr>
              <a:t>Sometimes</a:t>
            </a:r>
            <a:r>
              <a:rPr lang="pl-PL" sz="2000" dirty="0">
                <a:latin typeface="Arial"/>
                <a:cs typeface="Arial"/>
              </a:rPr>
              <a:t> we want </a:t>
            </a:r>
            <a:r>
              <a:rPr lang="pl-PL" sz="2000" dirty="0" err="1">
                <a:latin typeface="Arial"/>
                <a:cs typeface="Arial"/>
              </a:rPr>
              <a:t>all</a:t>
            </a:r>
            <a:r>
              <a:rPr lang="pl-PL" sz="2000" dirty="0">
                <a:latin typeface="Arial"/>
                <a:cs typeface="Arial"/>
              </a:rPr>
              <a:t> data from one </a:t>
            </a:r>
            <a:r>
              <a:rPr lang="pl-PL" sz="2000" dirty="0" err="1">
                <a:latin typeface="Arial"/>
                <a:cs typeface="Arial"/>
              </a:rPr>
              <a:t>table</a:t>
            </a:r>
            <a:r>
              <a:rPr lang="pl-PL" sz="2000" dirty="0">
                <a:latin typeface="Arial"/>
                <a:cs typeface="Arial"/>
              </a:rPr>
              <a:t>, and </a:t>
            </a:r>
            <a:r>
              <a:rPr lang="pl-PL" sz="2000" dirty="0" err="1">
                <a:latin typeface="Arial"/>
                <a:cs typeface="Arial"/>
              </a:rPr>
              <a:t>only</a:t>
            </a:r>
            <a:r>
              <a:rPr lang="pl-PL" sz="2000" dirty="0">
                <a:latin typeface="Arial"/>
                <a:cs typeface="Arial"/>
              </a:rPr>
              <a:t> </a:t>
            </a:r>
            <a:r>
              <a:rPr lang="pl-PL" sz="2000" dirty="0" err="1">
                <a:latin typeface="Arial"/>
                <a:cs typeface="Arial"/>
              </a:rPr>
              <a:t>some</a:t>
            </a:r>
            <a:r>
              <a:rPr lang="pl-PL" sz="2000" dirty="0">
                <a:latin typeface="Arial"/>
                <a:cs typeface="Arial"/>
              </a:rPr>
              <a:t> from </a:t>
            </a:r>
            <a:r>
              <a:rPr lang="pl-PL" sz="2000" dirty="0" err="1">
                <a:latin typeface="Arial"/>
                <a:cs typeface="Arial"/>
              </a:rPr>
              <a:t>another</a:t>
            </a:r>
            <a:r>
              <a:rPr lang="pl-PL" sz="2000" dirty="0">
                <a:latin typeface="Arial"/>
                <a:cs typeface="Arial"/>
              </a:rPr>
              <a:t> </a:t>
            </a:r>
            <a:r>
              <a:rPr lang="pl-PL" sz="2000" dirty="0" err="1">
                <a:latin typeface="Arial"/>
                <a:cs typeface="Arial"/>
              </a:rPr>
              <a:t>table</a:t>
            </a:r>
            <a:endParaRPr lang="pl-PL" sz="2000" dirty="0">
              <a:latin typeface="Arial"/>
              <a:cs typeface="Arial"/>
            </a:endParaRPr>
          </a:p>
          <a:p>
            <a:pPr marL="342900" indent="-342900">
              <a:spcAft>
                <a:spcPts val="600"/>
              </a:spcAft>
              <a:buChar char="•"/>
            </a:pPr>
            <a:r>
              <a:rPr lang="en-US" sz="1600" b="0" i="0" dirty="0">
                <a:solidFill>
                  <a:srgbClr val="00B050"/>
                </a:solidFill>
                <a:effectLst/>
                <a:latin typeface="+mn-lt"/>
              </a:rPr>
              <a:t>SELECT</a:t>
            </a:r>
            <a:r>
              <a:rPr lang="en-US" sz="1600" b="0" i="0" dirty="0">
                <a:solidFill>
                  <a:srgbClr val="000000"/>
                </a:solidFill>
                <a:effectLst/>
                <a:latin typeface="+mn-lt"/>
              </a:rPr>
              <a:t> </a:t>
            </a:r>
            <a:r>
              <a:rPr lang="en-US" sz="1600" b="0" dirty="0" err="1">
                <a:solidFill>
                  <a:srgbClr val="000000"/>
                </a:solidFill>
                <a:effectLst/>
                <a:latin typeface="+mn-lt"/>
              </a:rPr>
              <a:t>column_name</a:t>
            </a:r>
            <a:r>
              <a:rPr lang="en-US" sz="1600" b="0" dirty="0">
                <a:solidFill>
                  <a:srgbClr val="000000"/>
                </a:solidFill>
                <a:effectLst/>
                <a:latin typeface="+mn-lt"/>
              </a:rPr>
              <a:t>(s)</a:t>
            </a:r>
            <a:br>
              <a:rPr lang="en-US" sz="1600" dirty="0">
                <a:latin typeface="+mn-lt"/>
              </a:rPr>
            </a:br>
            <a:r>
              <a:rPr lang="en-US" sz="1600" b="0" i="0" dirty="0">
                <a:solidFill>
                  <a:srgbClr val="00B050"/>
                </a:solidFill>
                <a:effectLst/>
                <a:latin typeface="+mn-lt"/>
              </a:rPr>
              <a:t>FROM</a:t>
            </a:r>
            <a:r>
              <a:rPr lang="en-US" sz="1600" b="0" i="0" dirty="0">
                <a:solidFill>
                  <a:srgbClr val="000000"/>
                </a:solidFill>
                <a:effectLst/>
                <a:latin typeface="+mn-lt"/>
              </a:rPr>
              <a:t> </a:t>
            </a:r>
            <a:r>
              <a:rPr lang="en-US" sz="1600" b="0" dirty="0">
                <a:solidFill>
                  <a:srgbClr val="000000"/>
                </a:solidFill>
                <a:effectLst/>
                <a:latin typeface="+mn-lt"/>
              </a:rPr>
              <a:t>table1</a:t>
            </a:r>
            <a:br>
              <a:rPr lang="en-US" sz="1600" dirty="0">
                <a:latin typeface="+mn-lt"/>
              </a:rPr>
            </a:br>
            <a:r>
              <a:rPr lang="en-US" sz="1600" b="0" i="0" dirty="0">
                <a:solidFill>
                  <a:srgbClr val="00B050"/>
                </a:solidFill>
                <a:effectLst/>
                <a:latin typeface="+mn-lt"/>
              </a:rPr>
              <a:t>RIGHT</a:t>
            </a:r>
            <a:r>
              <a:rPr lang="en-US" sz="1600" b="0" i="0" dirty="0">
                <a:solidFill>
                  <a:srgbClr val="000000"/>
                </a:solidFill>
                <a:effectLst/>
                <a:latin typeface="+mn-lt"/>
              </a:rPr>
              <a:t> </a:t>
            </a:r>
            <a:r>
              <a:rPr lang="en-US" sz="1600" b="0" i="0" dirty="0">
                <a:solidFill>
                  <a:srgbClr val="00B050"/>
                </a:solidFill>
                <a:effectLst/>
                <a:latin typeface="+mn-lt"/>
              </a:rPr>
              <a:t>JOIN</a:t>
            </a:r>
            <a:r>
              <a:rPr lang="en-US" sz="1600" b="0" i="0" dirty="0">
                <a:solidFill>
                  <a:srgbClr val="000000"/>
                </a:solidFill>
                <a:effectLst/>
                <a:latin typeface="+mn-lt"/>
              </a:rPr>
              <a:t> </a:t>
            </a:r>
            <a:r>
              <a:rPr lang="en-US" sz="1600" b="0" dirty="0">
                <a:solidFill>
                  <a:srgbClr val="000000"/>
                </a:solidFill>
                <a:effectLst/>
                <a:latin typeface="+mn-lt"/>
              </a:rPr>
              <a:t>table2</a:t>
            </a:r>
            <a:br>
              <a:rPr lang="en-US" sz="1600" b="0" i="1" dirty="0">
                <a:solidFill>
                  <a:srgbClr val="000000"/>
                </a:solidFill>
                <a:effectLst/>
                <a:latin typeface="+mn-lt"/>
              </a:rPr>
            </a:br>
            <a:r>
              <a:rPr lang="en-US" sz="1600" b="0" i="0" dirty="0">
                <a:solidFill>
                  <a:srgbClr val="00B050"/>
                </a:solidFill>
                <a:effectLst/>
                <a:latin typeface="+mn-lt"/>
              </a:rPr>
              <a:t>ON</a:t>
            </a:r>
            <a:r>
              <a:rPr lang="en-US" sz="1600" b="0" i="0" dirty="0">
                <a:solidFill>
                  <a:srgbClr val="000000"/>
                </a:solidFill>
                <a:effectLst/>
                <a:latin typeface="+mn-lt"/>
              </a:rPr>
              <a:t> </a:t>
            </a:r>
            <a:r>
              <a:rPr lang="en-US" sz="1600" b="0" dirty="0">
                <a:solidFill>
                  <a:srgbClr val="000000"/>
                </a:solidFill>
                <a:effectLst/>
                <a:latin typeface="+mn-lt"/>
              </a:rPr>
              <a:t>table1</a:t>
            </a:r>
            <a:r>
              <a:rPr lang="en-US" sz="1600" b="0" i="1" dirty="0">
                <a:solidFill>
                  <a:srgbClr val="000000"/>
                </a:solidFill>
                <a:effectLst/>
                <a:latin typeface="+mn-lt"/>
              </a:rPr>
              <a:t>.</a:t>
            </a:r>
            <a:r>
              <a:rPr lang="en-US" sz="1600" b="0" dirty="0">
                <a:solidFill>
                  <a:srgbClr val="000000"/>
                </a:solidFill>
                <a:effectLst/>
                <a:latin typeface="+mn-lt"/>
              </a:rPr>
              <a:t>column</a:t>
            </a:r>
            <a:r>
              <a:rPr lang="en-US" sz="1600" b="0" i="1" dirty="0">
                <a:solidFill>
                  <a:srgbClr val="000000"/>
                </a:solidFill>
                <a:effectLst/>
                <a:latin typeface="+mn-lt"/>
              </a:rPr>
              <a:t>_</a:t>
            </a:r>
            <a:r>
              <a:rPr lang="en-US" sz="1600" b="0" dirty="0">
                <a:solidFill>
                  <a:srgbClr val="000000"/>
                </a:solidFill>
                <a:effectLst/>
                <a:latin typeface="+mn-lt"/>
              </a:rPr>
              <a:t>name</a:t>
            </a:r>
            <a:r>
              <a:rPr lang="en-US" sz="1600" b="0" i="1" dirty="0">
                <a:solidFill>
                  <a:srgbClr val="000000"/>
                </a:solidFill>
                <a:effectLst/>
                <a:latin typeface="+mn-lt"/>
              </a:rPr>
              <a:t> </a:t>
            </a:r>
            <a:r>
              <a:rPr lang="en-US" sz="1600" b="0" i="0" dirty="0">
                <a:solidFill>
                  <a:srgbClr val="000000"/>
                </a:solidFill>
                <a:effectLst/>
                <a:latin typeface="+mn-lt"/>
              </a:rPr>
              <a:t>=</a:t>
            </a:r>
            <a:r>
              <a:rPr lang="en-US" sz="1600" b="0" i="1" dirty="0">
                <a:solidFill>
                  <a:srgbClr val="000000"/>
                </a:solidFill>
                <a:effectLst/>
                <a:latin typeface="+mn-lt"/>
              </a:rPr>
              <a:t> </a:t>
            </a:r>
            <a:r>
              <a:rPr lang="en-US" sz="1600" b="0" dirty="0">
                <a:solidFill>
                  <a:srgbClr val="000000"/>
                </a:solidFill>
                <a:effectLst/>
                <a:latin typeface="+mn-lt"/>
              </a:rPr>
              <a:t>table2</a:t>
            </a:r>
            <a:r>
              <a:rPr lang="en-US" sz="1600" b="0" i="1" dirty="0">
                <a:solidFill>
                  <a:srgbClr val="000000"/>
                </a:solidFill>
                <a:effectLst/>
                <a:latin typeface="+mn-lt"/>
              </a:rPr>
              <a:t>.</a:t>
            </a:r>
            <a:r>
              <a:rPr lang="en-US" sz="1600" b="0" dirty="0">
                <a:solidFill>
                  <a:srgbClr val="000000"/>
                </a:solidFill>
                <a:effectLst/>
                <a:latin typeface="+mn-lt"/>
              </a:rPr>
              <a:t>column</a:t>
            </a:r>
            <a:r>
              <a:rPr lang="en-US" sz="1600" b="0" i="1" dirty="0">
                <a:solidFill>
                  <a:srgbClr val="000000"/>
                </a:solidFill>
                <a:effectLst/>
                <a:latin typeface="+mn-lt"/>
              </a:rPr>
              <a:t>_</a:t>
            </a:r>
            <a:r>
              <a:rPr lang="en-US" sz="1600" b="0" dirty="0">
                <a:solidFill>
                  <a:srgbClr val="000000"/>
                </a:solidFill>
                <a:effectLst/>
                <a:latin typeface="+mn-lt"/>
              </a:rPr>
              <a:t>name</a:t>
            </a:r>
            <a:r>
              <a:rPr lang="en-US" sz="1600" b="0" i="0" dirty="0">
                <a:solidFill>
                  <a:srgbClr val="000000"/>
                </a:solidFill>
                <a:effectLst/>
                <a:latin typeface="+mn-lt"/>
              </a:rPr>
              <a:t>;</a:t>
            </a:r>
            <a:endParaRPr lang="en-GB" sz="2000" dirty="0">
              <a:latin typeface="+mn-lt"/>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5" name="Obraz 4">
            <a:extLst>
              <a:ext uri="{FF2B5EF4-FFF2-40B4-BE49-F238E27FC236}">
                <a16:creationId xmlns:a16="http://schemas.microsoft.com/office/drawing/2014/main" id="{B5E6E787-67AD-436F-AA98-0D0F6CAF74CB}"/>
              </a:ext>
            </a:extLst>
          </p:cNvPr>
          <p:cNvPicPr>
            <a:picLocks noChangeAspect="1"/>
          </p:cNvPicPr>
          <p:nvPr/>
        </p:nvPicPr>
        <p:blipFill>
          <a:blip r:embed="rId4"/>
          <a:stretch>
            <a:fillRect/>
          </a:stretch>
        </p:blipFill>
        <p:spPr>
          <a:xfrm>
            <a:off x="1196588" y="2938855"/>
            <a:ext cx="2617129" cy="1843886"/>
          </a:xfrm>
          <a:prstGeom prst="rect">
            <a:avLst/>
          </a:prstGeom>
        </p:spPr>
      </p:pic>
      <p:pic>
        <p:nvPicPr>
          <p:cNvPr id="7" name="Obraz 6">
            <a:extLst>
              <a:ext uri="{FF2B5EF4-FFF2-40B4-BE49-F238E27FC236}">
                <a16:creationId xmlns:a16="http://schemas.microsoft.com/office/drawing/2014/main" id="{0E7DFD6F-C036-48BD-A1F3-8503D448B191}"/>
              </a:ext>
            </a:extLst>
          </p:cNvPr>
          <p:cNvPicPr>
            <a:picLocks noChangeAspect="1"/>
          </p:cNvPicPr>
          <p:nvPr/>
        </p:nvPicPr>
        <p:blipFill>
          <a:blip r:embed="rId5"/>
          <a:stretch>
            <a:fillRect/>
          </a:stretch>
        </p:blipFill>
        <p:spPr>
          <a:xfrm>
            <a:off x="4572000" y="2968273"/>
            <a:ext cx="2509361" cy="1920846"/>
          </a:xfrm>
          <a:prstGeom prst="rect">
            <a:avLst/>
          </a:prstGeom>
        </p:spPr>
      </p:pic>
    </p:spTree>
    <p:extLst>
      <p:ext uri="{BB962C8B-B14F-4D97-AF65-F5344CB8AC3E}">
        <p14:creationId xmlns:p14="http://schemas.microsoft.com/office/powerpoint/2010/main" val="77204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Full Outer </a:t>
            </a:r>
            <a:r>
              <a:rPr lang="pl-PL" dirty="0" err="1">
                <a:solidFill>
                  <a:srgbClr val="0A1A61"/>
                </a:solidFill>
                <a:latin typeface="Arial"/>
                <a:cs typeface="Arial"/>
              </a:rPr>
              <a:t>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pl-PL" sz="1600" dirty="0">
                <a:latin typeface="+mn-lt"/>
              </a:rPr>
              <a:t>The </a:t>
            </a:r>
            <a:r>
              <a:rPr lang="pl-PL" sz="1600" dirty="0" err="1">
                <a:latin typeface="+mn-lt"/>
              </a:rPr>
              <a:t>full</a:t>
            </a:r>
            <a:r>
              <a:rPr lang="pl-PL" sz="1600" dirty="0">
                <a:latin typeface="+mn-lt"/>
              </a:rPr>
              <a:t> </a:t>
            </a:r>
            <a:r>
              <a:rPr lang="pl-PL" sz="1600" dirty="0" err="1">
                <a:latin typeface="+mn-lt"/>
              </a:rPr>
              <a:t>outer</a:t>
            </a:r>
            <a:r>
              <a:rPr lang="pl-PL" sz="1600" dirty="0">
                <a:latin typeface="+mn-lt"/>
              </a:rPr>
              <a:t> </a:t>
            </a:r>
            <a:r>
              <a:rPr lang="pl-PL" sz="1600" dirty="0" err="1">
                <a:latin typeface="+mn-lt"/>
              </a:rPr>
              <a:t>join</a:t>
            </a:r>
            <a:r>
              <a:rPr lang="pl-PL" sz="1600" dirty="0">
                <a:latin typeface="+mn-lt"/>
              </a:rPr>
              <a:t> </a:t>
            </a:r>
            <a:r>
              <a:rPr lang="pl-PL" sz="1600" dirty="0" err="1">
                <a:latin typeface="+mn-lt"/>
              </a:rPr>
              <a:t>requires</a:t>
            </a:r>
            <a:r>
              <a:rPr lang="pl-PL" sz="1600" dirty="0">
                <a:latin typeface="+mn-lt"/>
              </a:rPr>
              <a:t> a </a:t>
            </a:r>
            <a:r>
              <a:rPr lang="pl-PL" sz="1600" dirty="0" err="1">
                <a:latin typeface="+mn-lt"/>
              </a:rPr>
              <a:t>match</a:t>
            </a:r>
            <a:r>
              <a:rPr lang="pl-PL" sz="1600" dirty="0">
                <a:latin typeface="+mn-lt"/>
              </a:rPr>
              <a:t> in </a:t>
            </a:r>
            <a:r>
              <a:rPr lang="pl-PL" sz="1600" dirty="0" err="1">
                <a:latin typeface="+mn-lt"/>
              </a:rPr>
              <a:t>either</a:t>
            </a:r>
            <a:r>
              <a:rPr lang="pl-PL" sz="1600" dirty="0">
                <a:latin typeface="+mn-lt"/>
              </a:rPr>
              <a:t> the </a:t>
            </a:r>
            <a:r>
              <a:rPr lang="pl-PL" sz="1600" dirty="0" err="1">
                <a:latin typeface="+mn-lt"/>
              </a:rPr>
              <a:t>right</a:t>
            </a:r>
            <a:r>
              <a:rPr lang="pl-PL" sz="1600" dirty="0">
                <a:latin typeface="+mn-lt"/>
              </a:rPr>
              <a:t> </a:t>
            </a:r>
            <a:r>
              <a:rPr lang="pl-PL" sz="1600" dirty="0" err="1">
                <a:latin typeface="+mn-lt"/>
              </a:rPr>
              <a:t>or</a:t>
            </a:r>
            <a:r>
              <a:rPr lang="pl-PL" sz="1600" dirty="0">
                <a:latin typeface="+mn-lt"/>
              </a:rPr>
              <a:t> the </a:t>
            </a:r>
            <a:r>
              <a:rPr lang="pl-PL" sz="1600" dirty="0" err="1">
                <a:latin typeface="+mn-lt"/>
              </a:rPr>
              <a:t>left</a:t>
            </a:r>
            <a:r>
              <a:rPr lang="pl-PL" sz="1600" dirty="0">
                <a:latin typeface="+mn-lt"/>
              </a:rPr>
              <a:t> </a:t>
            </a:r>
            <a:r>
              <a:rPr lang="pl-PL" sz="1600" dirty="0" err="1">
                <a:latin typeface="+mn-lt"/>
              </a:rPr>
              <a:t>table</a:t>
            </a:r>
            <a:endParaRPr lang="pl-PL" sz="1600" dirty="0">
              <a:latin typeface="+mn-lt"/>
            </a:endParaRPr>
          </a:p>
          <a:p>
            <a:pPr marL="342900" indent="-342900">
              <a:spcAft>
                <a:spcPts val="600"/>
              </a:spcAft>
              <a:buChar char="•"/>
            </a:pPr>
            <a:r>
              <a:rPr lang="pl-PL" sz="1600" b="0" i="0" dirty="0">
                <a:effectLst/>
                <a:latin typeface="+mn-lt"/>
              </a:rPr>
              <a:t>No </a:t>
            </a:r>
            <a:r>
              <a:rPr lang="pl-PL" sz="1600" b="0" i="0" dirty="0" err="1">
                <a:effectLst/>
                <a:latin typeface="+mn-lt"/>
              </a:rPr>
              <a:t>longer</a:t>
            </a:r>
            <a:r>
              <a:rPr lang="pl-PL" sz="1600" b="0" i="0" dirty="0">
                <a:effectLst/>
                <a:latin typeface="+mn-lt"/>
              </a:rPr>
              <a:t> </a:t>
            </a:r>
            <a:r>
              <a:rPr lang="pl-PL" sz="1600" b="0" i="0" dirty="0" err="1">
                <a:effectLst/>
                <a:latin typeface="+mn-lt"/>
              </a:rPr>
              <a:t>supported</a:t>
            </a:r>
            <a:r>
              <a:rPr lang="pl-PL" sz="1600" b="0" i="0" dirty="0">
                <a:effectLst/>
                <a:latin typeface="+mn-lt"/>
              </a:rPr>
              <a:t> in MySQL</a:t>
            </a:r>
          </a:p>
          <a:p>
            <a:pPr marL="342900" indent="-342900">
              <a:spcAft>
                <a:spcPts val="600"/>
              </a:spcAft>
              <a:buChar char="•"/>
            </a:pPr>
            <a:endParaRPr lang="pl-PL" sz="1600" b="0" i="0" dirty="0">
              <a:effectLst/>
              <a:latin typeface="+mn-lt"/>
            </a:endParaRPr>
          </a:p>
          <a:p>
            <a:pPr marL="342900" indent="-342900">
              <a:spcAft>
                <a:spcPts val="600"/>
              </a:spcAft>
              <a:buChar char="•"/>
            </a:pPr>
            <a:r>
              <a:rPr lang="en-US" sz="1600" b="0" i="0" dirty="0">
                <a:solidFill>
                  <a:srgbClr val="00B050"/>
                </a:solidFill>
                <a:effectLst/>
                <a:latin typeface="+mn-lt"/>
              </a:rPr>
              <a:t>SELECT</a:t>
            </a:r>
            <a:r>
              <a:rPr lang="en-US" sz="1600" b="0" i="0" dirty="0">
                <a:solidFill>
                  <a:srgbClr val="000000"/>
                </a:solidFill>
                <a:effectLst/>
                <a:latin typeface="+mn-lt"/>
              </a:rPr>
              <a:t> </a:t>
            </a:r>
            <a:r>
              <a:rPr lang="en-US" sz="1600" b="0" dirty="0" err="1">
                <a:solidFill>
                  <a:srgbClr val="000000"/>
                </a:solidFill>
                <a:effectLst/>
                <a:latin typeface="+mn-lt"/>
              </a:rPr>
              <a:t>column_name</a:t>
            </a:r>
            <a:br>
              <a:rPr lang="en-US" sz="1600" dirty="0">
                <a:latin typeface="+mn-lt"/>
              </a:rPr>
            </a:br>
            <a:r>
              <a:rPr lang="en-US" sz="1600" b="0" i="0" dirty="0">
                <a:solidFill>
                  <a:srgbClr val="00B050"/>
                </a:solidFill>
                <a:effectLst/>
                <a:latin typeface="+mn-lt"/>
              </a:rPr>
              <a:t>FROM</a:t>
            </a:r>
            <a:r>
              <a:rPr lang="en-US" sz="1600" b="0" i="0" dirty="0">
                <a:solidFill>
                  <a:srgbClr val="000000"/>
                </a:solidFill>
                <a:effectLst/>
                <a:latin typeface="+mn-lt"/>
              </a:rPr>
              <a:t> </a:t>
            </a:r>
            <a:r>
              <a:rPr lang="en-US" sz="1600" b="0" dirty="0">
                <a:solidFill>
                  <a:srgbClr val="000000"/>
                </a:solidFill>
                <a:effectLst/>
                <a:latin typeface="+mn-lt"/>
              </a:rPr>
              <a:t>table1</a:t>
            </a:r>
            <a:br>
              <a:rPr lang="en-US" sz="1600" dirty="0">
                <a:latin typeface="+mn-lt"/>
              </a:rPr>
            </a:br>
            <a:r>
              <a:rPr lang="en-US" sz="1600" b="0" i="0" dirty="0">
                <a:solidFill>
                  <a:srgbClr val="00B050"/>
                </a:solidFill>
                <a:effectLst/>
                <a:latin typeface="+mn-lt"/>
              </a:rPr>
              <a:t>FULL</a:t>
            </a:r>
            <a:r>
              <a:rPr lang="en-US" sz="1600" b="0" i="0" dirty="0">
                <a:solidFill>
                  <a:srgbClr val="000000"/>
                </a:solidFill>
                <a:effectLst/>
                <a:latin typeface="+mn-lt"/>
              </a:rPr>
              <a:t> </a:t>
            </a:r>
            <a:r>
              <a:rPr lang="en-US" sz="1600" b="0" i="0" dirty="0">
                <a:solidFill>
                  <a:srgbClr val="00B050"/>
                </a:solidFill>
                <a:effectLst/>
                <a:latin typeface="+mn-lt"/>
              </a:rPr>
              <a:t>OUTER</a:t>
            </a:r>
            <a:r>
              <a:rPr lang="en-US" sz="1600" b="0" i="0" dirty="0">
                <a:solidFill>
                  <a:srgbClr val="000000"/>
                </a:solidFill>
                <a:effectLst/>
                <a:latin typeface="+mn-lt"/>
              </a:rPr>
              <a:t> </a:t>
            </a:r>
            <a:r>
              <a:rPr lang="en-US" sz="1600" b="0" i="0" dirty="0">
                <a:solidFill>
                  <a:srgbClr val="00B050"/>
                </a:solidFill>
                <a:effectLst/>
                <a:latin typeface="+mn-lt"/>
              </a:rPr>
              <a:t>JOIN</a:t>
            </a:r>
            <a:r>
              <a:rPr lang="en-US" sz="1600" b="0" i="0" dirty="0">
                <a:solidFill>
                  <a:srgbClr val="000000"/>
                </a:solidFill>
                <a:effectLst/>
                <a:latin typeface="+mn-lt"/>
              </a:rPr>
              <a:t> </a:t>
            </a:r>
            <a:r>
              <a:rPr lang="en-US" sz="1600" b="0" dirty="0">
                <a:solidFill>
                  <a:srgbClr val="000000"/>
                </a:solidFill>
                <a:effectLst/>
                <a:latin typeface="+mn-lt"/>
              </a:rPr>
              <a:t>table2</a:t>
            </a:r>
            <a:br>
              <a:rPr lang="en-US" sz="1600" b="0" i="1" dirty="0">
                <a:solidFill>
                  <a:srgbClr val="000000"/>
                </a:solidFill>
                <a:effectLst/>
                <a:latin typeface="+mn-lt"/>
              </a:rPr>
            </a:br>
            <a:r>
              <a:rPr lang="en-US" sz="1600" b="0" i="0" dirty="0">
                <a:solidFill>
                  <a:srgbClr val="00B050"/>
                </a:solidFill>
                <a:effectLst/>
                <a:latin typeface="+mn-lt"/>
              </a:rPr>
              <a:t>ON</a:t>
            </a:r>
            <a:r>
              <a:rPr lang="en-US" sz="1600" b="0" i="0" dirty="0">
                <a:solidFill>
                  <a:srgbClr val="000000"/>
                </a:solidFill>
                <a:effectLst/>
                <a:latin typeface="+mn-lt"/>
              </a:rPr>
              <a:t> </a:t>
            </a:r>
            <a:r>
              <a:rPr lang="en-US" sz="1600" b="0" dirty="0">
                <a:solidFill>
                  <a:srgbClr val="000000"/>
                </a:solidFill>
                <a:effectLst/>
                <a:latin typeface="+mn-lt"/>
              </a:rPr>
              <a:t>table1</a:t>
            </a:r>
            <a:r>
              <a:rPr lang="en-US" sz="1600" b="0" i="1" dirty="0">
                <a:solidFill>
                  <a:srgbClr val="000000"/>
                </a:solidFill>
                <a:effectLst/>
                <a:latin typeface="+mn-lt"/>
              </a:rPr>
              <a:t>.</a:t>
            </a:r>
            <a:r>
              <a:rPr lang="en-US" sz="1600" b="0" dirty="0">
                <a:solidFill>
                  <a:srgbClr val="000000"/>
                </a:solidFill>
                <a:effectLst/>
                <a:latin typeface="+mn-lt"/>
              </a:rPr>
              <a:t>column</a:t>
            </a:r>
            <a:r>
              <a:rPr lang="en-US" sz="1600" b="0" i="1" dirty="0">
                <a:solidFill>
                  <a:srgbClr val="000000"/>
                </a:solidFill>
                <a:effectLst/>
                <a:latin typeface="+mn-lt"/>
              </a:rPr>
              <a:t>_</a:t>
            </a:r>
            <a:r>
              <a:rPr lang="en-US" sz="1600" b="0" dirty="0">
                <a:solidFill>
                  <a:srgbClr val="000000"/>
                </a:solidFill>
                <a:effectLst/>
                <a:latin typeface="+mn-lt"/>
              </a:rPr>
              <a:t>name</a:t>
            </a:r>
            <a:r>
              <a:rPr lang="en-US" sz="1600" b="0" i="1" dirty="0">
                <a:solidFill>
                  <a:srgbClr val="000000"/>
                </a:solidFill>
                <a:effectLst/>
                <a:latin typeface="+mn-lt"/>
              </a:rPr>
              <a:t> </a:t>
            </a:r>
            <a:r>
              <a:rPr lang="en-US" sz="1600" b="0" i="0" dirty="0">
                <a:solidFill>
                  <a:srgbClr val="000000"/>
                </a:solidFill>
                <a:effectLst/>
                <a:latin typeface="+mn-lt"/>
              </a:rPr>
              <a:t>=</a:t>
            </a:r>
            <a:r>
              <a:rPr lang="en-US" sz="1600" b="0" i="1" dirty="0">
                <a:solidFill>
                  <a:srgbClr val="000000"/>
                </a:solidFill>
                <a:effectLst/>
                <a:latin typeface="+mn-lt"/>
              </a:rPr>
              <a:t> </a:t>
            </a:r>
            <a:r>
              <a:rPr lang="en-US" sz="1600" b="0" dirty="0">
                <a:solidFill>
                  <a:srgbClr val="000000"/>
                </a:solidFill>
                <a:effectLst/>
                <a:latin typeface="+mn-lt"/>
              </a:rPr>
              <a:t>table2</a:t>
            </a:r>
            <a:r>
              <a:rPr lang="en-US" sz="1600" b="0" i="1" dirty="0">
                <a:solidFill>
                  <a:srgbClr val="000000"/>
                </a:solidFill>
                <a:effectLst/>
                <a:latin typeface="+mn-lt"/>
              </a:rPr>
              <a:t>.</a:t>
            </a:r>
            <a:r>
              <a:rPr lang="en-US" sz="1600" b="0" dirty="0">
                <a:solidFill>
                  <a:srgbClr val="000000"/>
                </a:solidFill>
                <a:effectLst/>
                <a:latin typeface="+mn-lt"/>
              </a:rPr>
              <a:t>column_name</a:t>
            </a:r>
            <a:br>
              <a:rPr lang="en-US" sz="1600" b="0" i="1" dirty="0">
                <a:solidFill>
                  <a:srgbClr val="000000"/>
                </a:solidFill>
                <a:effectLst/>
                <a:latin typeface="+mn-lt"/>
              </a:rPr>
            </a:br>
            <a:r>
              <a:rPr lang="en-US" sz="1600" b="0" i="0" dirty="0">
                <a:solidFill>
                  <a:srgbClr val="00B050"/>
                </a:solidFill>
                <a:effectLst/>
                <a:latin typeface="+mn-lt"/>
              </a:rPr>
              <a:t>WHERE</a:t>
            </a:r>
            <a:r>
              <a:rPr lang="en-US" sz="1600" b="0" i="0" dirty="0">
                <a:solidFill>
                  <a:srgbClr val="000000"/>
                </a:solidFill>
                <a:effectLst/>
                <a:latin typeface="+mn-lt"/>
              </a:rPr>
              <a:t> </a:t>
            </a:r>
            <a:r>
              <a:rPr lang="en-US" sz="1600" b="0" dirty="0">
                <a:solidFill>
                  <a:srgbClr val="000000"/>
                </a:solidFill>
                <a:effectLst/>
                <a:latin typeface="+mn-lt"/>
              </a:rPr>
              <a:t>condition</a:t>
            </a:r>
            <a:r>
              <a:rPr lang="en-US" sz="1600" b="0" i="0" dirty="0">
                <a:solidFill>
                  <a:srgbClr val="000000"/>
                </a:solidFill>
                <a:effectLst/>
                <a:latin typeface="+mn-lt"/>
              </a:rPr>
              <a:t>;</a:t>
            </a:r>
            <a:endParaRPr lang="en-GB" sz="2000" dirty="0">
              <a:latin typeface="+mn-lt"/>
              <a:cs typeface="Arial"/>
            </a:endParaRPr>
          </a:p>
          <a:p>
            <a:pPr marL="342900" indent="-342900">
              <a:buChar char="•"/>
            </a:pPr>
            <a:endParaRPr lang="pl-PL" sz="2000" b="1"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5" name="Obraz 4">
            <a:extLst>
              <a:ext uri="{FF2B5EF4-FFF2-40B4-BE49-F238E27FC236}">
                <a16:creationId xmlns:a16="http://schemas.microsoft.com/office/drawing/2014/main" id="{7DA96A93-7E45-4B72-BCA6-2127C917E735}"/>
              </a:ext>
            </a:extLst>
          </p:cNvPr>
          <p:cNvPicPr>
            <a:picLocks noChangeAspect="1"/>
          </p:cNvPicPr>
          <p:nvPr/>
        </p:nvPicPr>
        <p:blipFill>
          <a:blip r:embed="rId4"/>
          <a:stretch>
            <a:fillRect/>
          </a:stretch>
        </p:blipFill>
        <p:spPr>
          <a:xfrm>
            <a:off x="2497437" y="2801263"/>
            <a:ext cx="2915057" cy="1981477"/>
          </a:xfrm>
          <a:prstGeom prst="rect">
            <a:avLst/>
          </a:prstGeom>
        </p:spPr>
      </p:pic>
    </p:spTree>
    <p:extLst>
      <p:ext uri="{BB962C8B-B14F-4D97-AF65-F5344CB8AC3E}">
        <p14:creationId xmlns:p14="http://schemas.microsoft.com/office/powerpoint/2010/main" val="177230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Cross </a:t>
            </a:r>
            <a:r>
              <a:rPr lang="pl-PL" dirty="0" err="1">
                <a:solidFill>
                  <a:srgbClr val="0A1A61"/>
                </a:solidFill>
                <a:latin typeface="Arial"/>
                <a:cs typeface="Arial"/>
              </a:rPr>
              <a:t>Join</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800100" lvl="1" indent="-342900">
              <a:spcAft>
                <a:spcPts val="1800"/>
              </a:spcAft>
              <a:buChar char="•"/>
            </a:pPr>
            <a:r>
              <a:rPr lang="pl-PL" sz="2000" dirty="0" err="1">
                <a:latin typeface="Arial"/>
                <a:cs typeface="Arial"/>
              </a:rPr>
              <a:t>Returns</a:t>
            </a:r>
            <a:r>
              <a:rPr lang="pl-PL" sz="2000" dirty="0">
                <a:latin typeface="Arial"/>
                <a:cs typeface="Arial"/>
              </a:rPr>
              <a:t> a </a:t>
            </a:r>
            <a:r>
              <a:rPr lang="pl-PL" sz="2000" dirty="0" err="1">
                <a:latin typeface="Arial"/>
                <a:cs typeface="Arial"/>
              </a:rPr>
              <a:t>potentially</a:t>
            </a:r>
            <a:r>
              <a:rPr lang="pl-PL" sz="2000" dirty="0">
                <a:latin typeface="Arial"/>
                <a:cs typeface="Arial"/>
              </a:rPr>
              <a:t> </a:t>
            </a:r>
            <a:r>
              <a:rPr lang="pl-PL" sz="2000" dirty="0" err="1">
                <a:latin typeface="Arial"/>
                <a:cs typeface="Arial"/>
              </a:rPr>
              <a:t>huge</a:t>
            </a:r>
            <a:r>
              <a:rPr lang="pl-PL" sz="2000" dirty="0">
                <a:latin typeface="Arial"/>
                <a:cs typeface="Arial"/>
              </a:rPr>
              <a:t> numer of </a:t>
            </a:r>
            <a:r>
              <a:rPr lang="pl-PL" sz="2000" dirty="0" err="1">
                <a:latin typeface="Arial"/>
                <a:cs typeface="Arial"/>
              </a:rPr>
              <a:t>rows</a:t>
            </a:r>
            <a:r>
              <a:rPr lang="pl-PL" sz="2000" dirty="0">
                <a:latin typeface="Arial"/>
                <a:cs typeface="Arial"/>
              </a:rPr>
              <a:t> (no of </a:t>
            </a:r>
            <a:r>
              <a:rPr lang="pl-PL" sz="2000" dirty="0" err="1">
                <a:latin typeface="Arial"/>
                <a:cs typeface="Arial"/>
              </a:rPr>
              <a:t>rows</a:t>
            </a:r>
            <a:r>
              <a:rPr lang="pl-PL" sz="2000" dirty="0">
                <a:latin typeface="Arial"/>
                <a:cs typeface="Arial"/>
              </a:rPr>
              <a:t> from </a:t>
            </a:r>
            <a:r>
              <a:rPr lang="pl-PL" sz="2000" dirty="0" err="1">
                <a:latin typeface="Arial"/>
                <a:cs typeface="Arial"/>
              </a:rPr>
              <a:t>table</a:t>
            </a:r>
            <a:r>
              <a:rPr lang="pl-PL" sz="2000" dirty="0">
                <a:latin typeface="Arial"/>
                <a:cs typeface="Arial"/>
              </a:rPr>
              <a:t> 1 * no of </a:t>
            </a:r>
            <a:r>
              <a:rPr lang="pl-PL" sz="2000" dirty="0" err="1">
                <a:latin typeface="Arial"/>
                <a:cs typeface="Arial"/>
              </a:rPr>
              <a:t>rows</a:t>
            </a:r>
            <a:r>
              <a:rPr lang="pl-PL" sz="2000" dirty="0">
                <a:latin typeface="Arial"/>
                <a:cs typeface="Arial"/>
              </a:rPr>
              <a:t> from </a:t>
            </a:r>
            <a:r>
              <a:rPr lang="pl-PL" sz="2000" dirty="0" err="1">
                <a:latin typeface="Arial"/>
                <a:cs typeface="Arial"/>
              </a:rPr>
              <a:t>table</a:t>
            </a:r>
            <a:r>
              <a:rPr lang="pl-PL" sz="2000" dirty="0">
                <a:latin typeface="Arial"/>
                <a:cs typeface="Arial"/>
              </a:rPr>
              <a:t> 2)</a:t>
            </a:r>
          </a:p>
          <a:p>
            <a:pPr marL="800100" lvl="1" indent="-342900">
              <a:spcAft>
                <a:spcPts val="1800"/>
              </a:spcAft>
              <a:buChar char="•"/>
            </a:pPr>
            <a:r>
              <a:rPr lang="pl-PL" sz="2000" dirty="0">
                <a:latin typeface="Arial"/>
                <a:cs typeface="Arial"/>
              </a:rPr>
              <a:t>Not </a:t>
            </a:r>
            <a:r>
              <a:rPr lang="pl-PL" sz="2000" dirty="0" err="1">
                <a:latin typeface="Arial"/>
                <a:cs typeface="Arial"/>
              </a:rPr>
              <a:t>very</a:t>
            </a:r>
            <a:r>
              <a:rPr lang="pl-PL" sz="2000" dirty="0">
                <a:latin typeface="Arial"/>
                <a:cs typeface="Arial"/>
              </a:rPr>
              <a:t> </a:t>
            </a:r>
            <a:r>
              <a:rPr lang="pl-PL" sz="2000" dirty="0" err="1">
                <a:latin typeface="Arial"/>
                <a:cs typeface="Arial"/>
              </a:rPr>
              <a:t>commonly</a:t>
            </a:r>
            <a:r>
              <a:rPr lang="pl-PL" sz="2000" dirty="0">
                <a:latin typeface="Arial"/>
                <a:cs typeface="Arial"/>
              </a:rPr>
              <a:t> </a:t>
            </a:r>
            <a:r>
              <a:rPr lang="pl-PL" sz="2000" dirty="0" err="1">
                <a:latin typeface="Arial"/>
                <a:cs typeface="Arial"/>
              </a:rPr>
              <a:t>used</a:t>
            </a: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7" name="Obraz 6">
            <a:extLst>
              <a:ext uri="{FF2B5EF4-FFF2-40B4-BE49-F238E27FC236}">
                <a16:creationId xmlns:a16="http://schemas.microsoft.com/office/drawing/2014/main" id="{46DECB97-5E34-4B79-84B9-907C9178F8E9}"/>
              </a:ext>
            </a:extLst>
          </p:cNvPr>
          <p:cNvPicPr>
            <a:picLocks noChangeAspect="1"/>
          </p:cNvPicPr>
          <p:nvPr/>
        </p:nvPicPr>
        <p:blipFill>
          <a:blip r:embed="rId4"/>
          <a:stretch>
            <a:fillRect/>
          </a:stretch>
        </p:blipFill>
        <p:spPr>
          <a:xfrm>
            <a:off x="3040915" y="2415771"/>
            <a:ext cx="2905530" cy="2219635"/>
          </a:xfrm>
          <a:prstGeom prst="rect">
            <a:avLst/>
          </a:prstGeom>
        </p:spPr>
      </p:pic>
    </p:spTree>
    <p:extLst>
      <p:ext uri="{BB962C8B-B14F-4D97-AF65-F5344CB8AC3E}">
        <p14:creationId xmlns:p14="http://schemas.microsoft.com/office/powerpoint/2010/main" val="732808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SharedContentType xmlns="Microsoft.SharePoint.Taxonomy.ContentTypeSync" SourceId="1ee89e71-04cd-405e-9ca3-99e020c1694d"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2.xml><?xml version="1.0" encoding="utf-8"?>
<ds:datastoreItem xmlns:ds="http://schemas.openxmlformats.org/officeDocument/2006/customXml" ds:itemID="{8E7055A9-979E-42E4-8AE4-11D4A57371C1}">
  <ds:schemaRefs>
    <ds:schemaRef ds:uri="9675ef8f-b755-4cd6-a742-8cae3d86c4fe"/>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44a56295-c29e-4898-8136-a54736c65b82"/>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4.xml><?xml version="1.0" encoding="utf-8"?>
<ds:datastoreItem xmlns:ds="http://schemas.openxmlformats.org/officeDocument/2006/customXml" ds:itemID="{24E5F6C7-5787-4F29-BDCC-CDAE99EBB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10167</TotalTime>
  <Words>567</Words>
  <Application>Microsoft Office PowerPoint</Application>
  <PresentationFormat>Pokaz na ekranie (16:9)</PresentationFormat>
  <Paragraphs>103</Paragraphs>
  <Slides>13</Slides>
  <Notes>12</Notes>
  <HiddenSlides>0</HiddenSlides>
  <MMClips>0</MMClips>
  <ScaleCrop>false</ScaleCrop>
  <HeadingPairs>
    <vt:vector size="6" baseType="variant">
      <vt:variant>
        <vt:lpstr>Używane czcionki</vt:lpstr>
      </vt:variant>
      <vt:variant>
        <vt:i4>3</vt:i4>
      </vt:variant>
      <vt:variant>
        <vt:lpstr>Motyw</vt:lpstr>
      </vt:variant>
      <vt:variant>
        <vt:i4>4</vt:i4>
      </vt:variant>
      <vt:variant>
        <vt:lpstr>Tytuły slajdów</vt:lpstr>
      </vt:variant>
      <vt:variant>
        <vt:i4>13</vt:i4>
      </vt:variant>
    </vt:vector>
  </HeadingPairs>
  <TitlesOfParts>
    <vt:vector size="20" baseType="lpstr">
      <vt:lpstr>Arial</vt:lpstr>
      <vt:lpstr>Calibri</vt:lpstr>
      <vt:lpstr>Roboto</vt:lpstr>
      <vt:lpstr>AZ Cover Slide Options</vt:lpstr>
      <vt:lpstr>AZ Divider Slide Options</vt:lpstr>
      <vt:lpstr>AZ Divider Slide Options - Colours</vt:lpstr>
      <vt:lpstr>AZ General Master Slide Options</vt:lpstr>
      <vt:lpstr>Deep-Dive Into SQL – Session Three</vt:lpstr>
      <vt:lpstr>Session Content</vt:lpstr>
      <vt:lpstr>Brief recap </vt:lpstr>
      <vt:lpstr>Why do I need joins? </vt:lpstr>
      <vt:lpstr>(Inner) Joins</vt:lpstr>
      <vt:lpstr>Aside: specifying the source table</vt:lpstr>
      <vt:lpstr>Left and Right (Outer) Joins</vt:lpstr>
      <vt:lpstr>Full Outer Joins</vt:lpstr>
      <vt:lpstr>Cross Join</vt:lpstr>
      <vt:lpstr>Natural Join</vt:lpstr>
      <vt:lpstr>Self Joins</vt:lpstr>
      <vt:lpstr>Subqueries</vt:lpstr>
      <vt:lpstr>Subqueries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Dodzia Daraż</cp:lastModifiedBy>
  <cp:revision>63</cp:revision>
  <cp:lastPrinted>2018-03-07T14:46:57Z</cp:lastPrinted>
  <dcterms:created xsi:type="dcterms:W3CDTF">2019-09-20T09:22:01Z</dcterms:created>
  <dcterms:modified xsi:type="dcterms:W3CDTF">2021-09-21T17:44:02Z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