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3.gif" ContentType="image/gif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6.png" ContentType="image/png"/>
  <Override PartName="/ppt/media/image7.png" ContentType="image/png"/>
  <Override PartName="/ppt/media/image39.png" ContentType="image/png"/>
  <Override PartName="/ppt/media/image2.png" ContentType="image/png"/>
  <Override PartName="/ppt/media/image34.png" ContentType="image/png"/>
  <Override PartName="/ppt/media/image11.png" ContentType="image/png"/>
  <Override PartName="/ppt/media/image48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6.png" ContentType="image/png"/>
  <Override PartName="/ppt/media/image38.png" ContentType="image/png"/>
  <Override PartName="/ppt/media/image35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8.png" ContentType="image/png"/>
  <Override PartName="/ppt/media/image17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4.png" ContentType="image/png"/>
  <Override PartName="/ppt/media/image36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1.png" ContentType="image/png"/>
  <Override PartName="/ppt/media/image33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9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Click to move the slide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234902E-1CDF-46C6-B8CF-CD8CDDE332A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048827-C6DE-4047-9235-F8AE6A805A2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6F7EEA-6673-4B0A-9442-BBF80AF48852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4090EB-FDBC-46BF-8375-25F2D51D9660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2848A0-6524-4E23-886C-800C196EAA0F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E42500-14C4-43FA-964A-0526C2B7F653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3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78A54E0-64BC-4264-8971-071AF7E25500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18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6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6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6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5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04600" y="2243880"/>
            <a:ext cx="4486320" cy="11412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2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35960" y="804600"/>
            <a:ext cx="481536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9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1115640" y="3549960"/>
            <a:ext cx="3794400" cy="219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5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8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29"/>
          </p:nvPr>
        </p:nvSpPr>
        <p:spPr>
          <a:xfrm>
            <a:off x="804600" y="6236280"/>
            <a:ext cx="512460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0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4EF2BC7-5325-4326-B9EF-787FB89454F8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7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08560" y="2243880"/>
            <a:ext cx="4494600" cy="1134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 anchorCtr="1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2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5880" y="0"/>
            <a:ext cx="6101640" cy="6857640"/>
          </a:xfrm>
          <a:prstGeom prst="rect">
            <a:avLst/>
          </a:prstGeom>
          <a:solidFill>
            <a:schemeClr val="lt1">
              <a:lumMod val="7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Click icon to add picture</a:t>
            </a:r>
            <a:endParaRPr b="0" lang="en-US" sz="32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1115640" y="3549960"/>
            <a:ext cx="3794400" cy="219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5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31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32"/>
          </p:nvPr>
        </p:nvSpPr>
        <p:spPr>
          <a:xfrm>
            <a:off x="804600" y="6236280"/>
            <a:ext cx="512460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3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205E896-D762-4733-948D-DB36541A3EB9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3FAAF4B9-DEC1-4AA1-911B-682FE3CC6044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652960" y="937440"/>
            <a:ext cx="1298160" cy="498312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 vert="eaVer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2231280" y="937440"/>
            <a:ext cx="6198120" cy="498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BF5D80C-E5A6-4163-96C0-083FD14A65A1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B258C4FA-6ED5-4B4C-AAB7-0794A4CC4A26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9136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3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695320" y="4352400"/>
            <a:ext cx="6801120" cy="12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lt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lt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92EC917-6661-4EBA-A178-B0D92A3E1463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81840" y="2638080"/>
            <a:ext cx="4271400" cy="31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338160" y="2638080"/>
            <a:ext cx="4269960" cy="31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662EF959-1B8B-498F-9AAF-9FEEE972AFB1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1583280" y="2313360"/>
            <a:ext cx="4269960" cy="70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pc="99" strike="noStrike" u="none" cap="all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583280" y="3143160"/>
            <a:ext cx="4269960" cy="259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338160" y="3143160"/>
            <a:ext cx="4253040" cy="259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6858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9144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11430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338160" y="2313360"/>
            <a:ext cx="4269960" cy="70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anchorCtr="1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pc="99" strike="noStrike" u="none" cap="all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Times New Roman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dt" idx="19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ftr" idx="20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sldNum" idx="21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E210809-287E-4FD9-B872-6E9E95E55569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EDCEAC56-DCFF-4050-9EB1-500A505A3E9A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trike="noStrike" u="none">
                <a:solidFill>
                  <a:schemeClr val="dk1">
                    <a:alpha val="70000"/>
                  </a:schemeClr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txBody>
          <a:bodyPr lIns="18360" rIns="1836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def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</a:pPr>
            <a:fld id="{9A8677A0-DD0D-494F-8249-180239131618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slideLayout" Target="../slideLayouts/slideLayout9.xml"/><Relationship Id="rId1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2.png"/><Relationship Id="rId4" Type="http://schemas.openxmlformats.org/officeDocument/2006/relationships/image" Target="../media/image42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slideLayout" Target="../slideLayouts/slideLayout9.xml"/><Relationship Id="rId9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eee.poriyaan.in/topic/fpga--field-programmable-gate-arrays--11689/" TargetMode="External"/><Relationship Id="rId2" Type="http://schemas.openxmlformats.org/officeDocument/2006/relationships/hyperlink" Target="https://www.researchgate.net/figure/Digital-circuit-with-two-inputs-OR-and-AND-gates_fig11_309907692" TargetMode="External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eee.poriyaan.in/topic/fpga--field-programmable-gate-arrays--11689/" TargetMode="External"/><Relationship Id="rId3" Type="http://schemas.openxmlformats.org/officeDocument/2006/relationships/hyperlink" Target="https://www.researchgate.net/figure/Digital-circuit-with-two-inputs-OR-and-AND-gates_fig11_309907692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hyperlink" Target="https://www.coengoedegebure.com/surviving-an-infosec-job-interview-cryptography/" TargetMode="External"/><Relationship Id="rId3" Type="http://schemas.openxmlformats.org/officeDocument/2006/relationships/image" Target="../media/image4.png"/><Relationship Id="rId4" Type="http://schemas.openxmlformats.org/officeDocument/2006/relationships/hyperlink" Target="https://www.researchgate.net/publication/371388643_Resilience_Optimization_of_Post-Quantum_Cryptography_Key_Encapsulation_Algorithms" TargetMode="External"/><Relationship Id="rId5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00200" y="2386800"/>
            <a:ext cx="8984520" cy="16455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Kyber</a:t>
            </a:r>
            <a:endParaRPr b="0" lang="en-US" sz="3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2695320" y="4352400"/>
            <a:ext cx="6801120" cy="123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By Pakin Panawattanakul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24/03/2025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Slide Number Placeholder 4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041D32C0-C3DF-42A2-80BC-A325CDC94216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4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25934EDC-A50F-45A4-A6EE-454E4132C6D4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17" name="Group 1"/>
          <p:cNvGrpSpPr/>
          <p:nvPr/>
        </p:nvGrpSpPr>
        <p:grpSpPr>
          <a:xfrm>
            <a:off x="568800" y="1561320"/>
            <a:ext cx="11550960" cy="2865240"/>
            <a:chOff x="568800" y="1561320"/>
            <a:chExt cx="11550960" cy="2865240"/>
          </a:xfrm>
        </p:grpSpPr>
        <p:sp>
          <p:nvSpPr>
            <p:cNvPr id="118" name="TextBox 7"/>
            <p:cNvSpPr/>
            <p:nvPr/>
          </p:nvSpPr>
          <p:spPr>
            <a:xfrm>
              <a:off x="568800" y="1561320"/>
              <a:ext cx="5626080" cy="28652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TextBox 10"/>
            <p:cNvSpPr/>
            <p:nvPr/>
          </p:nvSpPr>
          <p:spPr>
            <a:xfrm>
              <a:off x="6024240" y="1561320"/>
              <a:ext cx="6095520" cy="286524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0" name="TextBox 3"/>
          <p:cNvSpPr/>
          <p:nvPr/>
        </p:nvSpPr>
        <p:spPr>
          <a:xfrm>
            <a:off x="2974320" y="5969520"/>
            <a:ext cx="6097320" cy="4964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C3214C59-D1FC-4164-8E5A-E0EBB26EA854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TextBox 2"/>
          <p:cNvSpPr/>
          <p:nvPr/>
        </p:nvSpPr>
        <p:spPr>
          <a:xfrm>
            <a:off x="729360" y="1138680"/>
            <a:ext cx="5732640" cy="47894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2"/>
          <a:srcRect l="4914" t="4629" r="0" b="3114"/>
          <a:stretch/>
        </p:blipFill>
        <p:spPr>
          <a:xfrm>
            <a:off x="7662600" y="1883520"/>
            <a:ext cx="3370680" cy="329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TextBox 5"/>
          <p:cNvSpPr/>
          <p:nvPr/>
        </p:nvSpPr>
        <p:spPr>
          <a:xfrm>
            <a:off x="7488360" y="1049760"/>
            <a:ext cx="338004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400" strike="noStrike" u="none">
                <a:solidFill>
                  <a:srgbClr val="0070c0"/>
                </a:solidFill>
                <a:effectLst/>
                <a:uFillTx/>
                <a:latin typeface="Times New Roman"/>
              </a:rPr>
              <a:t>Symmetric mod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mods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Box 10"/>
          <p:cNvSpPr/>
          <p:nvPr/>
        </p:nvSpPr>
        <p:spPr>
          <a:xfrm>
            <a:off x="8822880" y="5727240"/>
            <a:ext cx="1545840" cy="3996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6" name="Group 15"/>
          <p:cNvGrpSpPr/>
          <p:nvPr/>
        </p:nvGrpSpPr>
        <p:grpSpPr>
          <a:xfrm>
            <a:off x="3816000" y="5176440"/>
            <a:ext cx="1545840" cy="1495800"/>
            <a:chOff x="3816000" y="5176440"/>
            <a:chExt cx="1545840" cy="1495800"/>
          </a:xfrm>
        </p:grpSpPr>
        <p:sp>
          <p:nvSpPr>
            <p:cNvPr id="127" name="Arrow: Down 13"/>
            <p:cNvSpPr/>
            <p:nvPr/>
          </p:nvSpPr>
          <p:spPr>
            <a:xfrm>
              <a:off x="4363200" y="5176440"/>
              <a:ext cx="225720" cy="10958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bafb5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28" name="TextBox 14"/>
            <p:cNvSpPr/>
            <p:nvPr/>
          </p:nvSpPr>
          <p:spPr>
            <a:xfrm>
              <a:off x="3816000" y="6272640"/>
              <a:ext cx="1545840" cy="3996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29" name="Picture 3" descr=""/>
          <p:cNvPicPr/>
          <p:nvPr/>
        </p:nvPicPr>
        <p:blipFill>
          <a:blip r:embed="rId5"/>
          <a:srcRect l="5057" t="3328" r="3937" b="1364"/>
          <a:stretch/>
        </p:blipFill>
        <p:spPr>
          <a:xfrm>
            <a:off x="7662600" y="1883520"/>
            <a:ext cx="3461760" cy="32925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30" name="Straight Arrow Connector 9"/>
          <p:cNvCxnSpPr/>
          <p:nvPr/>
        </p:nvCxnSpPr>
        <p:spPr>
          <a:xfrm flipV="1">
            <a:off x="9493200" y="5060520"/>
            <a:ext cx="360" cy="516960"/>
          </a:xfrm>
          <a:prstGeom prst="straightConnector1">
            <a:avLst/>
          </a:prstGeom>
          <a:ln>
            <a:solidFill>
              <a:srgbClr val="0070c0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633D2131-5E96-4A31-9E84-945C848B352A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TextBox 2"/>
          <p:cNvSpPr/>
          <p:nvPr/>
        </p:nvSpPr>
        <p:spPr>
          <a:xfrm>
            <a:off x="1482840" y="844200"/>
            <a:ext cx="8277120" cy="21949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4891CCEE-6475-4660-9B64-4BA14C25545D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TextBox 2"/>
          <p:cNvSpPr/>
          <p:nvPr/>
        </p:nvSpPr>
        <p:spPr>
          <a:xfrm>
            <a:off x="3529080" y="528120"/>
            <a:ext cx="498564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Kyber-768 domain Parameters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TextBox 5"/>
          <p:cNvSpPr/>
          <p:nvPr/>
        </p:nvSpPr>
        <p:spPr>
          <a:xfrm>
            <a:off x="1067400" y="996480"/>
            <a:ext cx="9875880" cy="57088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Rectangle 7"/>
          <p:cNvSpPr/>
          <p:nvPr/>
        </p:nvSpPr>
        <p:spPr>
          <a:xfrm>
            <a:off x="776520" y="1285920"/>
            <a:ext cx="9402480" cy="172044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Rectangle 3"/>
          <p:cNvSpPr/>
          <p:nvPr/>
        </p:nvSpPr>
        <p:spPr>
          <a:xfrm>
            <a:off x="776520" y="3161520"/>
            <a:ext cx="9402480" cy="1098720"/>
          </a:xfrm>
          <a:prstGeom prst="rect">
            <a:avLst/>
          </a:prstGeom>
          <a:noFill/>
          <a:ln w="38100">
            <a:solidFill>
              <a:srgbClr val="92d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04600" y="2243880"/>
            <a:ext cx="4486320" cy="11412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2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Kyber-pke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538680" y="1622880"/>
            <a:ext cx="5366880" cy="385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Base on Learning with errors problem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Public key encryption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Security level :  “</a:t>
            </a:r>
            <a:r>
              <a:rPr b="0" lang="en-US" sz="20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Times New Roman"/>
              </a:rPr>
              <a:t>secure against chosen plain text attack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”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lower than Kyber-KEM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984960" y="5962320"/>
            <a:ext cx="4596840" cy="43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sng">
                <a:solidFill>
                  <a:srgbClr val="ffffff"/>
                </a:solidFill>
                <a:effectLst/>
                <a:uFillTx/>
                <a:latin typeface="Times New Roman"/>
              </a:rPr>
              <a:t>Hash function:</a:t>
            </a: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generate A : SHAKE 128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9387CE71-000B-4501-B11F-670256422092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TextBox 6"/>
          <p:cNvSpPr/>
          <p:nvPr/>
        </p:nvSpPr>
        <p:spPr>
          <a:xfrm>
            <a:off x="1095480" y="3847320"/>
            <a:ext cx="4486320" cy="190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Key generation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Encryption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Decryption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 Placeholder 4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9FF617F5-9484-4EC6-BCEB-2486E8419AB8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44" name="Picture 14" descr=""/>
          <p:cNvPicPr/>
          <p:nvPr/>
        </p:nvPicPr>
        <p:blipFill>
          <a:blip r:embed="rId1"/>
          <a:stretch/>
        </p:blipFill>
        <p:spPr>
          <a:xfrm>
            <a:off x="762840" y="768600"/>
            <a:ext cx="5880600" cy="3296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Arrow: Down 23"/>
          <p:cNvSpPr/>
          <p:nvPr/>
        </p:nvSpPr>
        <p:spPr>
          <a:xfrm flipV="1" rot="6702000">
            <a:off x="6294960" y="2195640"/>
            <a:ext cx="175320" cy="20977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46" name="Group 34"/>
          <p:cNvGrpSpPr/>
          <p:nvPr/>
        </p:nvGrpSpPr>
        <p:grpSpPr>
          <a:xfrm>
            <a:off x="1316160" y="4738320"/>
            <a:ext cx="6526800" cy="1780920"/>
            <a:chOff x="1316160" y="4738320"/>
            <a:chExt cx="6526800" cy="1780920"/>
          </a:xfrm>
        </p:grpSpPr>
        <p:grpSp>
          <p:nvGrpSpPr>
            <p:cNvPr id="147" name="Group 28"/>
            <p:cNvGrpSpPr/>
            <p:nvPr/>
          </p:nvGrpSpPr>
          <p:grpSpPr>
            <a:xfrm>
              <a:off x="1316160" y="4738320"/>
              <a:ext cx="6526800" cy="1780920"/>
              <a:chOff x="1316160" y="4738320"/>
              <a:chExt cx="6526800" cy="1780920"/>
            </a:xfrm>
          </p:grpSpPr>
          <p:sp>
            <p:nvSpPr>
              <p:cNvPr id="148" name="TextBox 24"/>
              <p:cNvSpPr/>
              <p:nvPr/>
            </p:nvSpPr>
            <p:spPr>
              <a:xfrm>
                <a:off x="1316160" y="4738320"/>
                <a:ext cx="5828040" cy="1049400"/>
              </a:xfrm>
              <a:prstGeom prst="rect">
                <a:avLst/>
              </a:prstGeom>
              <a:blipFill rotWithShape="0">
                <a:blip r:embed="rId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49" name="TextBox 27"/>
              <p:cNvSpPr/>
              <p:nvPr/>
            </p:nvSpPr>
            <p:spPr>
              <a:xfrm>
                <a:off x="3270240" y="6150240"/>
                <a:ext cx="4572720" cy="36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0000"/>
                    </a:solidFill>
                    <a:effectLst/>
                    <a:uFillTx/>
                    <a:latin typeface="Times New Roman"/>
                  </a:rPr>
                  <a:t>     A                      s                    e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cxnSp>
          <p:nvCxnSpPr>
            <p:cNvPr id="150" name="Straight Arrow Connector 30"/>
            <p:cNvCxnSpPr/>
            <p:nvPr/>
          </p:nvCxnSpPr>
          <p:spPr>
            <a:xfrm flipV="1">
              <a:off x="3695760" y="5825160"/>
              <a:ext cx="360" cy="225720"/>
            </a:xfrm>
            <a:prstGeom prst="straightConnector1">
              <a:avLst/>
            </a:prstGeom>
            <a:ln>
              <a:solidFill>
                <a:srgbClr val="f6a21d"/>
              </a:solidFill>
              <a:round/>
              <a:tailEnd len="med" type="triangle" w="med"/>
            </a:ln>
          </p:spPr>
        </p:cxnSp>
        <p:cxnSp>
          <p:nvCxnSpPr>
            <p:cNvPr id="151" name="Straight Arrow Connector 32"/>
            <p:cNvCxnSpPr/>
            <p:nvPr/>
          </p:nvCxnSpPr>
          <p:spPr>
            <a:xfrm flipV="1">
              <a:off x="5083200" y="5788080"/>
              <a:ext cx="360" cy="226080"/>
            </a:xfrm>
            <a:prstGeom prst="straightConnector1">
              <a:avLst/>
            </a:prstGeom>
            <a:ln>
              <a:solidFill>
                <a:srgbClr val="f6a21d"/>
              </a:solidFill>
              <a:round/>
              <a:tailEnd len="med" type="triangle" w="med"/>
            </a:ln>
          </p:spPr>
        </p:cxnSp>
        <p:cxnSp>
          <p:nvCxnSpPr>
            <p:cNvPr id="152" name="Straight Arrow Connector 33"/>
            <p:cNvCxnSpPr/>
            <p:nvPr/>
          </p:nvCxnSpPr>
          <p:spPr>
            <a:xfrm flipV="1">
              <a:off x="6333120" y="5788080"/>
              <a:ext cx="360" cy="226080"/>
            </a:xfrm>
            <a:prstGeom prst="straightConnector1">
              <a:avLst/>
            </a:prstGeom>
            <a:ln>
              <a:solidFill>
                <a:srgbClr val="f6a21d"/>
              </a:solidFill>
              <a:round/>
              <a:tailEnd len="med" type="triangle" w="med"/>
            </a:ln>
          </p:spPr>
        </p:cxnSp>
      </p:grpSp>
      <p:sp>
        <p:nvSpPr>
          <p:cNvPr id="153" name="Oval 39"/>
          <p:cNvSpPr/>
          <p:nvPr/>
        </p:nvSpPr>
        <p:spPr>
          <a:xfrm>
            <a:off x="7495200" y="338760"/>
            <a:ext cx="4572720" cy="7891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Oval 40"/>
          <p:cNvSpPr/>
          <p:nvPr/>
        </p:nvSpPr>
        <p:spPr>
          <a:xfrm>
            <a:off x="1306440" y="4492440"/>
            <a:ext cx="6009480" cy="16016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Arrow: Bent 41"/>
          <p:cNvSpPr/>
          <p:nvPr/>
        </p:nvSpPr>
        <p:spPr>
          <a:xfrm flipH="1" rot="10800000">
            <a:off x="680760" y="3180600"/>
            <a:ext cx="329760" cy="21128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Arrow: Down 22"/>
          <p:cNvSpPr/>
          <p:nvPr/>
        </p:nvSpPr>
        <p:spPr>
          <a:xfrm flipV="1" rot="5400000">
            <a:off x="6248160" y="444960"/>
            <a:ext cx="185040" cy="2308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7" name="Group 48"/>
          <p:cNvGrpSpPr/>
          <p:nvPr/>
        </p:nvGrpSpPr>
        <p:grpSpPr>
          <a:xfrm>
            <a:off x="1316160" y="4798080"/>
            <a:ext cx="6640920" cy="1661040"/>
            <a:chOff x="1316160" y="4798080"/>
            <a:chExt cx="6640920" cy="1661040"/>
          </a:xfrm>
        </p:grpSpPr>
        <p:grpSp>
          <p:nvGrpSpPr>
            <p:cNvPr id="158" name="Group 38"/>
            <p:cNvGrpSpPr/>
            <p:nvPr/>
          </p:nvGrpSpPr>
          <p:grpSpPr>
            <a:xfrm>
              <a:off x="1316160" y="4798080"/>
              <a:ext cx="6640920" cy="1661040"/>
              <a:chOff x="1316160" y="4798080"/>
              <a:chExt cx="6640920" cy="1661040"/>
            </a:xfrm>
          </p:grpSpPr>
          <p:sp>
            <p:nvSpPr>
              <p:cNvPr id="159" name="TextBox 26"/>
              <p:cNvSpPr/>
              <p:nvPr/>
            </p:nvSpPr>
            <p:spPr>
              <a:xfrm>
                <a:off x="1316160" y="4798080"/>
                <a:ext cx="6640920" cy="1044000"/>
              </a:xfrm>
              <a:prstGeom prst="rect">
                <a:avLst/>
              </a:prstGeom>
              <a:blipFill rotWithShape="0">
                <a:blip r:embed="rId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60" name="TextBox 35"/>
              <p:cNvSpPr/>
              <p:nvPr/>
            </p:nvSpPr>
            <p:spPr>
              <a:xfrm>
                <a:off x="1835640" y="6090120"/>
                <a:ext cx="3539520" cy="36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chemeClr val="dk1"/>
                    </a:solidFill>
                    <a:effectLst/>
                    <a:uFillTx/>
                    <a:latin typeface="Times New Roman"/>
                  </a:rPr>
                  <a:t>	</a:t>
                </a:r>
                <a:r>
                  <a:rPr b="0" lang="en-US" sz="1800" strike="noStrike" u="none">
                    <a:solidFill>
                      <a:schemeClr val="dk1"/>
                    </a:solidFill>
                    <a:effectLst/>
                    <a:uFillTx/>
                    <a:latin typeface="Times New Roman"/>
                  </a:rPr>
                  <a:t>	</a:t>
                </a:r>
                <a:r>
                  <a:rPr b="0" lang="en-US" sz="1800" strike="noStrike" u="none">
                    <a:solidFill>
                      <a:srgbClr val="ff0000"/>
                    </a:solidFill>
                    <a:effectLst/>
                    <a:uFillTx/>
                    <a:latin typeface="Times New Roman"/>
                  </a:rPr>
                  <a:t>As               e                   t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161" name="Straight Arrow Connector 36"/>
              <p:cNvCxnSpPr/>
              <p:nvPr/>
            </p:nvCxnSpPr>
            <p:spPr>
              <a:xfrm flipV="1">
                <a:off x="2955240" y="5819040"/>
                <a:ext cx="360" cy="22572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  <p:cxnSp>
            <p:nvCxnSpPr>
              <p:cNvPr id="162" name="Straight Arrow Connector 37"/>
              <p:cNvCxnSpPr/>
              <p:nvPr/>
            </p:nvCxnSpPr>
            <p:spPr>
              <a:xfrm flipV="1">
                <a:off x="4035960" y="5835240"/>
                <a:ext cx="360" cy="22608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</p:grpSp>
        <p:cxnSp>
          <p:nvCxnSpPr>
            <p:cNvPr id="163" name="Straight Arrow Connector 47"/>
            <p:cNvCxnSpPr/>
            <p:nvPr/>
          </p:nvCxnSpPr>
          <p:spPr>
            <a:xfrm flipV="1">
              <a:off x="5158440" y="5797800"/>
              <a:ext cx="360" cy="226080"/>
            </a:xfrm>
            <a:prstGeom prst="straightConnector1">
              <a:avLst/>
            </a:prstGeom>
            <a:ln>
              <a:solidFill>
                <a:srgbClr val="f6a21d"/>
              </a:solidFill>
              <a:round/>
              <a:tailEnd len="med" type="triangle" w="med"/>
            </a:ln>
          </p:spPr>
        </p:cxnSp>
      </p:grpSp>
      <p:grpSp>
        <p:nvGrpSpPr>
          <p:cNvPr id="164" name="Group 2"/>
          <p:cNvGrpSpPr/>
          <p:nvPr/>
        </p:nvGrpSpPr>
        <p:grpSpPr>
          <a:xfrm>
            <a:off x="7563240" y="334800"/>
            <a:ext cx="4390560" cy="2848680"/>
            <a:chOff x="7563240" y="334800"/>
            <a:chExt cx="4390560" cy="2848680"/>
          </a:xfrm>
        </p:grpSpPr>
        <p:sp>
          <p:nvSpPr>
            <p:cNvPr id="165" name="TextBox 15"/>
            <p:cNvSpPr/>
            <p:nvPr/>
          </p:nvSpPr>
          <p:spPr>
            <a:xfrm>
              <a:off x="7626600" y="623520"/>
              <a:ext cx="4243320" cy="7110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TextBox 16"/>
            <p:cNvSpPr/>
            <p:nvPr/>
          </p:nvSpPr>
          <p:spPr>
            <a:xfrm>
              <a:off x="7753320" y="1723320"/>
              <a:ext cx="3814200" cy="114948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Arrow: Down 17"/>
            <p:cNvSpPr/>
            <p:nvPr/>
          </p:nvSpPr>
          <p:spPr>
            <a:xfrm>
              <a:off x="9389520" y="1189080"/>
              <a:ext cx="354240" cy="530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6a21d"/>
            </a:solidFill>
            <a:ln>
              <a:solidFill>
                <a:srgbClr val="6b470c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68" name="TextBox 18"/>
            <p:cNvSpPr/>
            <p:nvPr/>
          </p:nvSpPr>
          <p:spPr>
            <a:xfrm>
              <a:off x="9947160" y="1237320"/>
              <a:ext cx="1494720" cy="3996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Rectangle 46"/>
            <p:cNvSpPr/>
            <p:nvPr/>
          </p:nvSpPr>
          <p:spPr>
            <a:xfrm>
              <a:off x="7563240" y="540720"/>
              <a:ext cx="4217400" cy="264276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70" name="Oval 49"/>
            <p:cNvSpPr/>
            <p:nvPr/>
          </p:nvSpPr>
          <p:spPr>
            <a:xfrm>
              <a:off x="11535120" y="334800"/>
              <a:ext cx="41868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1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1" name="Group 3"/>
          <p:cNvGrpSpPr/>
          <p:nvPr/>
        </p:nvGrpSpPr>
        <p:grpSpPr>
          <a:xfrm>
            <a:off x="7583040" y="3269880"/>
            <a:ext cx="4380480" cy="2584080"/>
            <a:chOff x="7583040" y="3269880"/>
            <a:chExt cx="4380480" cy="2584080"/>
          </a:xfrm>
        </p:grpSpPr>
        <p:sp>
          <p:nvSpPr>
            <p:cNvPr id="172" name="TextBox 20"/>
            <p:cNvSpPr/>
            <p:nvPr/>
          </p:nvSpPr>
          <p:spPr>
            <a:xfrm>
              <a:off x="7675920" y="3676320"/>
              <a:ext cx="4017960" cy="207288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Rectangle 45"/>
            <p:cNvSpPr/>
            <p:nvPr/>
          </p:nvSpPr>
          <p:spPr>
            <a:xfrm>
              <a:off x="7583040" y="3450240"/>
              <a:ext cx="4217400" cy="240372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74" name="Oval 50"/>
            <p:cNvSpPr/>
            <p:nvPr/>
          </p:nvSpPr>
          <p:spPr>
            <a:xfrm>
              <a:off x="11544840" y="3269880"/>
              <a:ext cx="41868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2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5" name="Group 6"/>
          <p:cNvGrpSpPr/>
          <p:nvPr/>
        </p:nvGrpSpPr>
        <p:grpSpPr>
          <a:xfrm>
            <a:off x="1087200" y="4225680"/>
            <a:ext cx="6464880" cy="2227680"/>
            <a:chOff x="1087200" y="4225680"/>
            <a:chExt cx="6464880" cy="2227680"/>
          </a:xfrm>
        </p:grpSpPr>
        <p:sp>
          <p:nvSpPr>
            <p:cNvPr id="176" name="Rectangle 44"/>
            <p:cNvSpPr/>
            <p:nvPr/>
          </p:nvSpPr>
          <p:spPr>
            <a:xfrm>
              <a:off x="1087200" y="4443480"/>
              <a:ext cx="6266160" cy="200988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177" name="Oval 51"/>
            <p:cNvSpPr/>
            <p:nvPr/>
          </p:nvSpPr>
          <p:spPr>
            <a:xfrm>
              <a:off x="7133400" y="4225680"/>
              <a:ext cx="41868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8" name="Oval 1"/>
          <p:cNvSpPr/>
          <p:nvPr/>
        </p:nvSpPr>
        <p:spPr>
          <a:xfrm>
            <a:off x="7626600" y="4065120"/>
            <a:ext cx="376200" cy="37944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lide Number Placeholder 6"/>
          <p:cNvSpPr/>
          <p:nvPr/>
        </p:nvSpPr>
        <p:spPr>
          <a:xfrm>
            <a:off x="11243880" y="621936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AF5B07D8-6A88-4878-BDEE-89EEAFA9AAEC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6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80" name="Group 5"/>
          <p:cNvGrpSpPr/>
          <p:nvPr/>
        </p:nvGrpSpPr>
        <p:grpSpPr>
          <a:xfrm>
            <a:off x="301680" y="4895280"/>
            <a:ext cx="12145320" cy="1675080"/>
            <a:chOff x="301680" y="4895280"/>
            <a:chExt cx="12145320" cy="1675080"/>
          </a:xfrm>
        </p:grpSpPr>
        <p:grpSp>
          <p:nvGrpSpPr>
            <p:cNvPr id="181" name="Group 8"/>
            <p:cNvGrpSpPr/>
            <p:nvPr/>
          </p:nvGrpSpPr>
          <p:grpSpPr>
            <a:xfrm>
              <a:off x="5962680" y="4912200"/>
              <a:ext cx="6484320" cy="1658160"/>
              <a:chOff x="5962680" y="4912200"/>
              <a:chExt cx="6484320" cy="1658160"/>
            </a:xfrm>
          </p:grpSpPr>
          <p:sp>
            <p:nvSpPr>
              <p:cNvPr id="182" name="TextBox 22"/>
              <p:cNvSpPr/>
              <p:nvPr/>
            </p:nvSpPr>
            <p:spPr>
              <a:xfrm>
                <a:off x="5962680" y="4912200"/>
                <a:ext cx="6484320" cy="1009800"/>
              </a:xfrm>
              <a:prstGeom prst="rect">
                <a:avLst/>
              </a:prstGeom>
              <a:blipFill rotWithShape="0">
                <a:blip r:embed="rId1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3" name="TextBox 25"/>
              <p:cNvSpPr/>
              <p:nvPr/>
            </p:nvSpPr>
            <p:spPr>
              <a:xfrm>
                <a:off x="8820000" y="6201360"/>
                <a:ext cx="3302640" cy="369000"/>
              </a:xfrm>
              <a:prstGeom prst="rect">
                <a:avLst/>
              </a:prstGeom>
              <a:blipFill rotWithShape="0">
                <a:blip r:embed="rId2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184" name="Straight Arrow Connector 1"/>
              <p:cNvCxnSpPr/>
              <p:nvPr/>
            </p:nvCxnSpPr>
            <p:spPr>
              <a:xfrm flipV="1">
                <a:off x="9541800" y="5877360"/>
                <a:ext cx="360" cy="22608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  <p:cxnSp>
            <p:nvCxnSpPr>
              <p:cNvPr id="185" name="Straight Arrow Connector 2"/>
              <p:cNvCxnSpPr/>
              <p:nvPr/>
            </p:nvCxnSpPr>
            <p:spPr>
              <a:xfrm flipV="1">
                <a:off x="10939320" y="5912280"/>
                <a:ext cx="360" cy="22608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  <p:cxnSp>
            <p:nvCxnSpPr>
              <p:cNvPr id="186" name="Straight Arrow Connector 3"/>
              <p:cNvCxnSpPr/>
              <p:nvPr/>
            </p:nvCxnSpPr>
            <p:spPr>
              <a:xfrm flipV="1">
                <a:off x="11857680" y="5854320"/>
                <a:ext cx="360" cy="22572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</p:grpSp>
        <p:grpSp>
          <p:nvGrpSpPr>
            <p:cNvPr id="187" name="Group 12"/>
            <p:cNvGrpSpPr/>
            <p:nvPr/>
          </p:nvGrpSpPr>
          <p:grpSpPr>
            <a:xfrm>
              <a:off x="301680" y="4895280"/>
              <a:ext cx="5962320" cy="1595880"/>
              <a:chOff x="301680" y="4895280"/>
              <a:chExt cx="5962320" cy="1595880"/>
            </a:xfrm>
          </p:grpSpPr>
          <p:sp>
            <p:nvSpPr>
              <p:cNvPr id="188" name="TextBox 29"/>
              <p:cNvSpPr/>
              <p:nvPr/>
            </p:nvSpPr>
            <p:spPr>
              <a:xfrm>
                <a:off x="301680" y="4895280"/>
                <a:ext cx="5962320" cy="1009800"/>
              </a:xfrm>
              <a:prstGeom prst="rect">
                <a:avLst/>
              </a:prstGeom>
              <a:blipFill rotWithShape="0">
                <a:blip r:embed="rId3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89" name="TextBox 30"/>
              <p:cNvSpPr/>
              <p:nvPr/>
            </p:nvSpPr>
            <p:spPr>
              <a:xfrm>
                <a:off x="2180160" y="6122160"/>
                <a:ext cx="3521880" cy="369000"/>
              </a:xfrm>
              <a:prstGeom prst="rect">
                <a:avLst/>
              </a:pr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190" name="Straight Arrow Connector 4"/>
              <p:cNvCxnSpPr/>
              <p:nvPr/>
            </p:nvCxnSpPr>
            <p:spPr>
              <a:xfrm flipV="1">
                <a:off x="2961360" y="5854320"/>
                <a:ext cx="360" cy="22608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  <p:cxnSp>
            <p:nvCxnSpPr>
              <p:cNvPr id="191" name="Straight Arrow Connector 5"/>
              <p:cNvCxnSpPr/>
              <p:nvPr/>
            </p:nvCxnSpPr>
            <p:spPr>
              <a:xfrm flipV="1">
                <a:off x="4380480" y="5905440"/>
                <a:ext cx="360" cy="22572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  <p:cxnSp>
            <p:nvCxnSpPr>
              <p:cNvPr id="192" name="Straight Arrow Connector 6"/>
              <p:cNvCxnSpPr/>
              <p:nvPr/>
            </p:nvCxnSpPr>
            <p:spPr>
              <a:xfrm flipV="1">
                <a:off x="5333040" y="5905440"/>
                <a:ext cx="360" cy="225720"/>
              </a:xfrm>
              <a:prstGeom prst="straightConnector1">
                <a:avLst/>
              </a:prstGeom>
              <a:ln>
                <a:solidFill>
                  <a:srgbClr val="f6a21d"/>
                </a:solidFill>
                <a:round/>
                <a:tailEnd len="med" type="triangle" w="med"/>
              </a:ln>
            </p:spPr>
          </p:cxnSp>
        </p:grpSp>
      </p:grpSp>
      <p:pic>
        <p:nvPicPr>
          <p:cNvPr id="193" name="Picture 1" descr=""/>
          <p:cNvPicPr/>
          <p:nvPr/>
        </p:nvPicPr>
        <p:blipFill>
          <a:blip r:embed="rId5"/>
          <a:stretch/>
        </p:blipFill>
        <p:spPr>
          <a:xfrm>
            <a:off x="582480" y="325440"/>
            <a:ext cx="5676120" cy="401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Oval 2"/>
          <p:cNvSpPr/>
          <p:nvPr/>
        </p:nvSpPr>
        <p:spPr>
          <a:xfrm>
            <a:off x="6513480" y="5215680"/>
            <a:ext cx="380160" cy="415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95" name="Group 18"/>
          <p:cNvGrpSpPr/>
          <p:nvPr/>
        </p:nvGrpSpPr>
        <p:grpSpPr>
          <a:xfrm>
            <a:off x="1215720" y="4879800"/>
            <a:ext cx="11782080" cy="1009800"/>
            <a:chOff x="1215720" y="4879800"/>
            <a:chExt cx="11782080" cy="1009800"/>
          </a:xfrm>
        </p:grpSpPr>
        <p:sp>
          <p:nvSpPr>
            <p:cNvPr id="196" name="TextBox 31"/>
            <p:cNvSpPr/>
            <p:nvPr/>
          </p:nvSpPr>
          <p:spPr>
            <a:xfrm>
              <a:off x="1215720" y="4879800"/>
              <a:ext cx="4205520" cy="10098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TextBox 32"/>
            <p:cNvSpPr/>
            <p:nvPr/>
          </p:nvSpPr>
          <p:spPr>
            <a:xfrm>
              <a:off x="6513480" y="5215680"/>
              <a:ext cx="6484320" cy="39924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8" name="Oval 3"/>
          <p:cNvSpPr/>
          <p:nvPr/>
        </p:nvSpPr>
        <p:spPr>
          <a:xfrm>
            <a:off x="1212480" y="5231520"/>
            <a:ext cx="365400" cy="365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99" name="Group 20"/>
          <p:cNvGrpSpPr/>
          <p:nvPr/>
        </p:nvGrpSpPr>
        <p:grpSpPr>
          <a:xfrm>
            <a:off x="6780960" y="63360"/>
            <a:ext cx="4946040" cy="2690640"/>
            <a:chOff x="6780960" y="63360"/>
            <a:chExt cx="4946040" cy="2690640"/>
          </a:xfrm>
        </p:grpSpPr>
        <p:sp>
          <p:nvSpPr>
            <p:cNvPr id="200" name="TextBox 33"/>
            <p:cNvSpPr/>
            <p:nvPr/>
          </p:nvSpPr>
          <p:spPr>
            <a:xfrm>
              <a:off x="7106760" y="327960"/>
              <a:ext cx="4136400" cy="403200"/>
            </a:xfrm>
            <a:prstGeom prst="rect">
              <a:avLst/>
            </a:prstGeom>
            <a:blipFill rotWithShape="0">
              <a:blip r:embed="rId8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201" name="Group 21"/>
            <p:cNvGrpSpPr/>
            <p:nvPr/>
          </p:nvGrpSpPr>
          <p:grpSpPr>
            <a:xfrm>
              <a:off x="6780960" y="63360"/>
              <a:ext cx="4946040" cy="2690640"/>
              <a:chOff x="6780960" y="63360"/>
              <a:chExt cx="4946040" cy="2690640"/>
            </a:xfrm>
          </p:grpSpPr>
          <p:grpSp>
            <p:nvGrpSpPr>
              <p:cNvPr id="202" name="Group 22"/>
              <p:cNvGrpSpPr/>
              <p:nvPr/>
            </p:nvGrpSpPr>
            <p:grpSpPr>
              <a:xfrm>
                <a:off x="6780960" y="272880"/>
                <a:ext cx="4827960" cy="2481120"/>
                <a:chOff x="6780960" y="272880"/>
                <a:chExt cx="4827960" cy="2481120"/>
              </a:xfrm>
            </p:grpSpPr>
            <p:sp>
              <p:nvSpPr>
                <p:cNvPr id="203" name="TextBox 34"/>
                <p:cNvSpPr/>
                <p:nvPr/>
              </p:nvSpPr>
              <p:spPr>
                <a:xfrm>
                  <a:off x="7132680" y="671040"/>
                  <a:ext cx="4476240" cy="2038680"/>
                </a:xfrm>
                <a:prstGeom prst="rect">
                  <a:avLst/>
                </a:prstGeom>
                <a:blipFill rotWithShape="0">
                  <a:blip r:embed="rId9"/>
                  <a:srcRect/>
                  <a:stretch/>
                </a:blip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457200">
                    <a:lnSpc>
                      <a:spcPct val="100000"/>
                    </a:lnSpc>
                  </a:pPr>
                  <a:r>
                    <a:rPr b="0" lang="en-US" sz="1800" strike="noStrike" u="none">
                      <a:solidFill>
                        <a:srgbClr val="ffffff">
                          <a:alpha val="1000"/>
                        </a:srgbClr>
                      </a:solidFill>
                      <a:effectLst/>
                      <a:uFillTx/>
                      <a:latin typeface="Arial"/>
                    </a:rPr>
                    <a:t> </a:t>
                  </a:r>
                  <a:endParaRPr b="0" lang="en-US" sz="1800" strike="noStrike" u="none">
                    <a:solidFill>
                      <a:srgbClr val="000000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204" name="Rectangle 1"/>
                <p:cNvSpPr/>
                <p:nvPr/>
              </p:nvSpPr>
              <p:spPr>
                <a:xfrm>
                  <a:off x="6780960" y="272880"/>
                  <a:ext cx="4802040" cy="2481120"/>
                </a:xfrm>
                <a:prstGeom prst="rect">
                  <a:avLst/>
                </a:prstGeom>
                <a:noFill/>
                <a:ln w="19050">
                  <a:solidFill>
                    <a:srgbClr val="92d050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457200">
                    <a:lnSpc>
                      <a:spcPct val="100000"/>
                    </a:lnSpc>
                  </a:pPr>
                  <a:endParaRPr b="0" lang="en-US" sz="1800" strike="noStrike" u="none">
                    <a:solidFill>
                      <a:schemeClr val="lt1"/>
                    </a:solidFill>
                    <a:effectLst/>
                    <a:uFillTx/>
                    <a:latin typeface="Times New Roman"/>
                  </a:endParaRPr>
                </a:p>
              </p:txBody>
            </p:sp>
          </p:grpSp>
          <p:sp>
            <p:nvSpPr>
              <p:cNvPr id="205" name="Oval 4"/>
              <p:cNvSpPr/>
              <p:nvPr/>
            </p:nvSpPr>
            <p:spPr>
              <a:xfrm>
                <a:off x="11308320" y="63360"/>
                <a:ext cx="418680" cy="433440"/>
              </a:xfrm>
              <a:prstGeom prst="ellipse">
                <a:avLst/>
              </a:prstGeom>
              <a:solidFill>
                <a:srgbClr val="9bafb5"/>
              </a:solidFill>
              <a:ln>
                <a:solidFill>
                  <a:srgbClr val="434c4f"/>
                </a:solidFill>
                <a:round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chemeClr val="lt1"/>
                    </a:solidFill>
                    <a:effectLst/>
                    <a:uFillTx/>
                    <a:latin typeface="Times New Roman"/>
                  </a:rPr>
                  <a:t>1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206" name="Group 23"/>
          <p:cNvGrpSpPr/>
          <p:nvPr/>
        </p:nvGrpSpPr>
        <p:grpSpPr>
          <a:xfrm>
            <a:off x="6780960" y="2808360"/>
            <a:ext cx="4975920" cy="1627920"/>
            <a:chOff x="6780960" y="2808360"/>
            <a:chExt cx="4975920" cy="1627920"/>
          </a:xfrm>
        </p:grpSpPr>
        <p:sp>
          <p:nvSpPr>
            <p:cNvPr id="207" name="TextBox 36"/>
            <p:cNvSpPr/>
            <p:nvPr/>
          </p:nvSpPr>
          <p:spPr>
            <a:xfrm>
              <a:off x="7106760" y="2984400"/>
              <a:ext cx="4017960" cy="1443240"/>
            </a:xfrm>
            <a:prstGeom prst="rect">
              <a:avLst/>
            </a:prstGeom>
            <a:blipFill rotWithShape="0">
              <a:blip r:embed="rId10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208" name="Group 25"/>
            <p:cNvGrpSpPr/>
            <p:nvPr/>
          </p:nvGrpSpPr>
          <p:grpSpPr>
            <a:xfrm>
              <a:off x="6780960" y="2808360"/>
              <a:ext cx="4975920" cy="1627920"/>
              <a:chOff x="6780960" y="2808360"/>
              <a:chExt cx="4975920" cy="1627920"/>
            </a:xfrm>
          </p:grpSpPr>
          <p:sp>
            <p:nvSpPr>
              <p:cNvPr id="209" name="Rectangle 2"/>
              <p:cNvSpPr/>
              <p:nvPr/>
            </p:nvSpPr>
            <p:spPr>
              <a:xfrm>
                <a:off x="6780960" y="2831400"/>
                <a:ext cx="4802040" cy="1604880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210" name="Oval 5"/>
              <p:cNvSpPr/>
              <p:nvPr/>
            </p:nvSpPr>
            <p:spPr>
              <a:xfrm>
                <a:off x="11338200" y="2808360"/>
                <a:ext cx="418680" cy="433440"/>
              </a:xfrm>
              <a:prstGeom prst="ellipse">
                <a:avLst/>
              </a:prstGeom>
              <a:solidFill>
                <a:srgbClr val="9bafb5"/>
              </a:solidFill>
              <a:ln>
                <a:solidFill>
                  <a:srgbClr val="434c4f"/>
                </a:solidFill>
                <a:round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chemeClr val="lt1"/>
                    </a:solidFill>
                    <a:effectLst/>
                    <a:uFillTx/>
                    <a:latin typeface="Times New Roman"/>
                  </a:rPr>
                  <a:t>2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211" name="Group 26"/>
          <p:cNvGrpSpPr/>
          <p:nvPr/>
        </p:nvGrpSpPr>
        <p:grpSpPr>
          <a:xfrm>
            <a:off x="169560" y="4436280"/>
            <a:ext cx="12021840" cy="2040480"/>
            <a:chOff x="169560" y="4436280"/>
            <a:chExt cx="12021840" cy="2040480"/>
          </a:xfrm>
        </p:grpSpPr>
        <p:sp>
          <p:nvSpPr>
            <p:cNvPr id="212" name="Rectangle 4"/>
            <p:cNvSpPr/>
            <p:nvPr/>
          </p:nvSpPr>
          <p:spPr>
            <a:xfrm>
              <a:off x="169560" y="4608000"/>
              <a:ext cx="11864880" cy="186876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13" name="Oval 6"/>
            <p:cNvSpPr/>
            <p:nvPr/>
          </p:nvSpPr>
          <p:spPr>
            <a:xfrm>
              <a:off x="11773080" y="4436280"/>
              <a:ext cx="418320" cy="40320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14" name="Arrow: Right 1"/>
          <p:cNvSpPr/>
          <p:nvPr/>
        </p:nvSpPr>
        <p:spPr>
          <a:xfrm>
            <a:off x="4805640" y="1483200"/>
            <a:ext cx="2182680" cy="23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5" name="Arrow: Right 2"/>
          <p:cNvSpPr/>
          <p:nvPr/>
        </p:nvSpPr>
        <p:spPr>
          <a:xfrm rot="2529000">
            <a:off x="5720400" y="2706120"/>
            <a:ext cx="1486800" cy="194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6" name="Arrow: Right 3"/>
          <p:cNvSpPr/>
          <p:nvPr/>
        </p:nvSpPr>
        <p:spPr>
          <a:xfrm rot="5400000">
            <a:off x="4278600" y="3741120"/>
            <a:ext cx="1972800" cy="223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7" name="TextBox 37"/>
          <p:cNvSpPr/>
          <p:nvPr/>
        </p:nvSpPr>
        <p:spPr>
          <a:xfrm>
            <a:off x="2961360" y="3904560"/>
            <a:ext cx="25855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Ciphertext: send to Alice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F28AD0A5-F160-4AA0-A6A7-9E9C030927B7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19" name="Picture 3" descr=""/>
          <p:cNvPicPr/>
          <p:nvPr/>
        </p:nvPicPr>
        <p:blipFill>
          <a:blip r:embed="rId1"/>
          <a:stretch/>
        </p:blipFill>
        <p:spPr>
          <a:xfrm>
            <a:off x="1208520" y="487440"/>
            <a:ext cx="3799080" cy="33530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20" name="Group 2"/>
          <p:cNvGrpSpPr/>
          <p:nvPr/>
        </p:nvGrpSpPr>
        <p:grpSpPr>
          <a:xfrm>
            <a:off x="5468760" y="894600"/>
            <a:ext cx="4191840" cy="1580040"/>
            <a:chOff x="5468760" y="894600"/>
            <a:chExt cx="4191840" cy="1580040"/>
          </a:xfrm>
        </p:grpSpPr>
        <p:sp>
          <p:nvSpPr>
            <p:cNvPr id="221" name="TextBox 5"/>
            <p:cNvSpPr/>
            <p:nvPr/>
          </p:nvSpPr>
          <p:spPr>
            <a:xfrm>
              <a:off x="5800680" y="1028880"/>
              <a:ext cx="3314520" cy="13158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Rectangle 10"/>
            <p:cNvSpPr/>
            <p:nvPr/>
          </p:nvSpPr>
          <p:spPr>
            <a:xfrm>
              <a:off x="5468760" y="894600"/>
              <a:ext cx="4191840" cy="158004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</p:grpSp>
      <p:grpSp>
        <p:nvGrpSpPr>
          <p:cNvPr id="223" name="Group 14"/>
          <p:cNvGrpSpPr/>
          <p:nvPr/>
        </p:nvGrpSpPr>
        <p:grpSpPr>
          <a:xfrm>
            <a:off x="522360" y="3081240"/>
            <a:ext cx="11146680" cy="3319560"/>
            <a:chOff x="522360" y="3081240"/>
            <a:chExt cx="11146680" cy="3319560"/>
          </a:xfrm>
        </p:grpSpPr>
        <p:grpSp>
          <p:nvGrpSpPr>
            <p:cNvPr id="224" name="Group 7"/>
            <p:cNvGrpSpPr/>
            <p:nvPr/>
          </p:nvGrpSpPr>
          <p:grpSpPr>
            <a:xfrm>
              <a:off x="522360" y="4046400"/>
              <a:ext cx="3903480" cy="2354400"/>
              <a:chOff x="522360" y="4046400"/>
              <a:chExt cx="3903480" cy="2354400"/>
            </a:xfrm>
          </p:grpSpPr>
          <p:pic>
            <p:nvPicPr>
              <p:cNvPr id="225" name="Picture 8" descr=""/>
              <p:cNvPicPr/>
              <p:nvPr/>
            </p:nvPicPr>
            <p:blipFill>
              <a:blip r:embed="rId3"/>
              <a:stretch/>
            </p:blipFill>
            <p:spPr>
              <a:xfrm>
                <a:off x="1919160" y="4046400"/>
                <a:ext cx="2506680" cy="235440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sp>
            <p:nvSpPr>
              <p:cNvPr id="226" name="TextBox 9"/>
              <p:cNvSpPr/>
              <p:nvPr/>
            </p:nvSpPr>
            <p:spPr>
              <a:xfrm>
                <a:off x="522360" y="5020200"/>
                <a:ext cx="1144080" cy="369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chemeClr val="dk1"/>
                    </a:solidFill>
                    <a:effectLst/>
                    <a:uFillTx/>
                    <a:latin typeface="Times New Roman"/>
                  </a:rPr>
                  <a:t>Rounding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grpSp>
          <p:nvGrpSpPr>
            <p:cNvPr id="227" name="Group 4"/>
            <p:cNvGrpSpPr/>
            <p:nvPr/>
          </p:nvGrpSpPr>
          <p:grpSpPr>
            <a:xfrm>
              <a:off x="5441760" y="3081240"/>
              <a:ext cx="6227280" cy="3217320"/>
              <a:chOff x="5441760" y="3081240"/>
              <a:chExt cx="6227280" cy="3217320"/>
            </a:xfrm>
          </p:grpSpPr>
          <p:sp>
            <p:nvSpPr>
              <p:cNvPr id="228" name="TextBox 6"/>
              <p:cNvSpPr/>
              <p:nvPr/>
            </p:nvSpPr>
            <p:spPr>
              <a:xfrm>
                <a:off x="5468760" y="3081240"/>
                <a:ext cx="6200280" cy="3217320"/>
              </a:xfrm>
              <a:prstGeom prst="rect">
                <a:avLst/>
              </a:pr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29" name="Rectangle 11"/>
              <p:cNvSpPr/>
              <p:nvPr/>
            </p:nvSpPr>
            <p:spPr>
              <a:xfrm>
                <a:off x="5441760" y="3081240"/>
                <a:ext cx="6057000" cy="1938600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endParaRPr>
              </a:p>
            </p:txBody>
          </p:sp>
        </p:grpSp>
      </p:grpSp>
      <p:sp>
        <p:nvSpPr>
          <p:cNvPr id="230" name="Oval 12"/>
          <p:cNvSpPr/>
          <p:nvPr/>
        </p:nvSpPr>
        <p:spPr>
          <a:xfrm>
            <a:off x="9451440" y="664920"/>
            <a:ext cx="418680" cy="433440"/>
          </a:xfrm>
          <a:prstGeom prst="ellipse">
            <a:avLst/>
          </a:prstGeom>
          <a:solidFill>
            <a:srgbClr val="9bafb5"/>
          </a:solidFill>
          <a:ln>
            <a:solidFill>
              <a:srgbClr val="434c4f"/>
            </a:solidFill>
            <a:round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Oval 13"/>
          <p:cNvSpPr/>
          <p:nvPr/>
        </p:nvSpPr>
        <p:spPr>
          <a:xfrm>
            <a:off x="11250360" y="2864160"/>
            <a:ext cx="418680" cy="433440"/>
          </a:xfrm>
          <a:prstGeom prst="ellipse">
            <a:avLst/>
          </a:prstGeom>
          <a:solidFill>
            <a:srgbClr val="9bafb5"/>
          </a:solidFill>
          <a:ln>
            <a:solidFill>
              <a:srgbClr val="434c4f"/>
            </a:solidFill>
            <a:round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Arrow: Right 15"/>
          <p:cNvSpPr/>
          <p:nvPr/>
        </p:nvSpPr>
        <p:spPr>
          <a:xfrm>
            <a:off x="4142520" y="1649520"/>
            <a:ext cx="1491840" cy="233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3" name="Arrow: Right 16"/>
          <p:cNvSpPr/>
          <p:nvPr/>
        </p:nvSpPr>
        <p:spPr>
          <a:xfrm rot="958800">
            <a:off x="4442040" y="3541320"/>
            <a:ext cx="1184760" cy="28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4" name="TextBox 21"/>
          <p:cNvSpPr/>
          <p:nvPr/>
        </p:nvSpPr>
        <p:spPr>
          <a:xfrm>
            <a:off x="9767880" y="4474440"/>
            <a:ext cx="24062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Bob’s original message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15760" y="2474640"/>
            <a:ext cx="4486320" cy="114120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6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Kyber-KEM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172200" y="568440"/>
            <a:ext cx="5876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Kyber PKE alone is not secure enough.  Applying  “Fujisaki Okamoto” transform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Kyber KEM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Key Encapsulation mechanism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Times New Roman"/>
              </a:rPr>
              <a:t>Using Kyber-PKE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as base building block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Use </a:t>
            </a:r>
            <a:r>
              <a:rPr b="0" lang="en-US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Times New Roman"/>
              </a:rPr>
              <a:t>Hash() and seed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to create Pseudo RNG alongside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pure random 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Central binomial Distribution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Security : “Secure against chosen ciphertext attack”</a:t>
            </a:r>
            <a:r>
              <a:rPr b="0" lang="en-US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Times New Roman"/>
              </a:rPr>
              <a:t> ( more secure than Kyber-PKE)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6734600D-E8A4-419E-9564-2814727F7C22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TextBox 4"/>
          <p:cNvSpPr/>
          <p:nvPr/>
        </p:nvSpPr>
        <p:spPr>
          <a:xfrm>
            <a:off x="505440" y="5660280"/>
            <a:ext cx="5322240" cy="9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sng">
                <a:solidFill>
                  <a:schemeClr val="lt1"/>
                </a:solidFill>
                <a:effectLst/>
                <a:uFillTx/>
                <a:latin typeface="Times New Roman"/>
              </a:rPr>
              <a:t>Hash function: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generate A : SHAKE 128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G is SHA3-512, H is SHA3-256, J is SHAKE256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TextBox 6"/>
          <p:cNvSpPr/>
          <p:nvPr/>
        </p:nvSpPr>
        <p:spPr>
          <a:xfrm>
            <a:off x="1250640" y="3859920"/>
            <a:ext cx="4486320" cy="14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Key generation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Encapsulation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Decapsulation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3725B2BE-3DA2-4C8F-9E1A-17D02C1E1F57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1" name="Picture 3" descr=""/>
          <p:cNvPicPr/>
          <p:nvPr/>
        </p:nvPicPr>
        <p:blipFill>
          <a:blip r:embed="rId1"/>
          <a:stretch/>
        </p:blipFill>
        <p:spPr>
          <a:xfrm>
            <a:off x="586800" y="450000"/>
            <a:ext cx="5888160" cy="3208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TextBox 12"/>
          <p:cNvSpPr/>
          <p:nvPr/>
        </p:nvSpPr>
        <p:spPr>
          <a:xfrm>
            <a:off x="6309000" y="5272560"/>
            <a:ext cx="4815360" cy="123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200000"/>
              </a:lnSpc>
            </a:pPr>
            <a:r>
              <a:rPr b="0" lang="en-US" sz="2000" strike="noStrike" u="none">
                <a:solidFill>
                  <a:srgbClr val="ff0000"/>
                </a:solidFill>
                <a:effectLst/>
                <a:uFillTx/>
                <a:latin typeface="Times New Roman"/>
              </a:rPr>
              <a:t>Encapsulation key = Encryption key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57200">
              <a:lnSpc>
                <a:spcPct val="200000"/>
              </a:lnSpc>
            </a:pPr>
            <a:r>
              <a:rPr b="0" lang="en-US" sz="2000" strike="noStrike" u="none">
                <a:solidFill>
                  <a:srgbClr val="ff0000"/>
                </a:solidFill>
                <a:effectLst/>
                <a:uFillTx/>
                <a:latin typeface="Times New Roman"/>
              </a:rPr>
              <a:t>Decapsulation key != Decryptionkey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43" name="Table 14"/>
          <p:cNvGraphicFramePr/>
          <p:nvPr/>
        </p:nvGraphicFramePr>
        <p:xfrm>
          <a:off x="704880" y="3951000"/>
          <a:ext cx="5495400" cy="2644200"/>
        </p:xfrm>
        <a:graphic>
          <a:graphicData uri="http://schemas.openxmlformats.org/drawingml/2006/table">
            <a:tbl>
              <a:tblPr/>
              <a:tblGrid>
                <a:gridCol w="1831680"/>
                <a:gridCol w="1831680"/>
                <a:gridCol w="1831680"/>
              </a:tblGrid>
              <a:tr h="815400">
                <a:tc>
                  <a:txBody>
                    <a:bodyPr anchor="t">
                      <a:noAutofit/>
                    </a:bodyPr>
                    <a:p>
                      <a:endParaRPr b="1" lang="en-US" sz="1800" strike="noStrike" u="none">
                        <a:solidFill>
                          <a:schemeClr val="lt1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rial"/>
                        </a:rPr>
                        <a:t>Public key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Times New Roman"/>
                        </a:rPr>
                        <a:t>Private key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Kyber-KEM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2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3"/>
                      <a:stretch/>
                    </a:blipFill>
                  </a:tcPr>
                </a:tc>
              </a:tr>
              <a:tr h="9144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Kyber-PKE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4"/>
                      <a:stretch/>
                    </a:blip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blipFill rotWithShape="0">
                      <a:blip r:embed="rId5"/>
                      <a:stretch/>
                    </a:blipFill>
                  </a:tcPr>
                </a:tc>
              </a:tr>
            </a:tbl>
          </a:graphicData>
        </a:graphic>
      </p:graphicFrame>
      <p:grpSp>
        <p:nvGrpSpPr>
          <p:cNvPr id="244" name="Group 6"/>
          <p:cNvGrpSpPr/>
          <p:nvPr/>
        </p:nvGrpSpPr>
        <p:grpSpPr>
          <a:xfrm>
            <a:off x="6802560" y="158760"/>
            <a:ext cx="5011920" cy="3511800"/>
            <a:chOff x="6802560" y="158760"/>
            <a:chExt cx="5011920" cy="3511800"/>
          </a:xfrm>
        </p:grpSpPr>
        <p:sp>
          <p:nvSpPr>
            <p:cNvPr id="245" name="TextBox 5"/>
            <p:cNvSpPr/>
            <p:nvPr/>
          </p:nvSpPr>
          <p:spPr>
            <a:xfrm>
              <a:off x="6802560" y="272880"/>
              <a:ext cx="4683960" cy="336276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246" name="Group 2"/>
            <p:cNvGrpSpPr/>
            <p:nvPr/>
          </p:nvGrpSpPr>
          <p:grpSpPr>
            <a:xfrm>
              <a:off x="6802560" y="158760"/>
              <a:ext cx="5011920" cy="3511800"/>
              <a:chOff x="6802560" y="158760"/>
              <a:chExt cx="5011920" cy="3511800"/>
            </a:xfrm>
          </p:grpSpPr>
          <p:sp>
            <p:nvSpPr>
              <p:cNvPr id="247" name="Rectangle 15"/>
              <p:cNvSpPr/>
              <p:nvPr/>
            </p:nvSpPr>
            <p:spPr>
              <a:xfrm>
                <a:off x="6802560" y="375840"/>
                <a:ext cx="4802040" cy="3294720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248" name="Oval 25"/>
              <p:cNvSpPr/>
              <p:nvPr/>
            </p:nvSpPr>
            <p:spPr>
              <a:xfrm>
                <a:off x="11395800" y="158760"/>
                <a:ext cx="418680" cy="433440"/>
              </a:xfrm>
              <a:prstGeom prst="ellipse">
                <a:avLst/>
              </a:prstGeom>
              <a:solidFill>
                <a:srgbClr val="9bafb5"/>
              </a:solidFill>
              <a:ln>
                <a:solidFill>
                  <a:srgbClr val="434c4f"/>
                </a:solidFill>
                <a:round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chemeClr val="lt1"/>
                    </a:solidFill>
                    <a:effectLst/>
                    <a:uFillTx/>
                    <a:latin typeface="Times New Roman"/>
                  </a:rPr>
                  <a:t>1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249" name="Group 7"/>
          <p:cNvGrpSpPr/>
          <p:nvPr/>
        </p:nvGrpSpPr>
        <p:grpSpPr>
          <a:xfrm>
            <a:off x="6802560" y="3738960"/>
            <a:ext cx="5011920" cy="1149840"/>
            <a:chOff x="6802560" y="3738960"/>
            <a:chExt cx="5011920" cy="1149840"/>
          </a:xfrm>
        </p:grpSpPr>
        <p:sp>
          <p:nvSpPr>
            <p:cNvPr id="250" name="TextBox 11"/>
            <p:cNvSpPr/>
            <p:nvPr/>
          </p:nvSpPr>
          <p:spPr>
            <a:xfrm>
              <a:off x="7243560" y="4039920"/>
              <a:ext cx="4243320" cy="61920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251" name="Group 4"/>
            <p:cNvGrpSpPr/>
            <p:nvPr/>
          </p:nvGrpSpPr>
          <p:grpSpPr>
            <a:xfrm>
              <a:off x="6802560" y="3738960"/>
              <a:ext cx="5011920" cy="1149840"/>
              <a:chOff x="6802560" y="3738960"/>
              <a:chExt cx="5011920" cy="1149840"/>
            </a:xfrm>
          </p:grpSpPr>
          <p:sp>
            <p:nvSpPr>
              <p:cNvPr id="252" name="Rectangle 16"/>
              <p:cNvSpPr/>
              <p:nvPr/>
            </p:nvSpPr>
            <p:spPr>
              <a:xfrm>
                <a:off x="6802560" y="4005360"/>
                <a:ext cx="4802040" cy="883440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253" name="Oval 26"/>
              <p:cNvSpPr/>
              <p:nvPr/>
            </p:nvSpPr>
            <p:spPr>
              <a:xfrm>
                <a:off x="11395800" y="3738960"/>
                <a:ext cx="418680" cy="433440"/>
              </a:xfrm>
              <a:prstGeom prst="ellipse">
                <a:avLst/>
              </a:prstGeom>
              <a:solidFill>
                <a:srgbClr val="9bafb5"/>
              </a:solidFill>
              <a:ln>
                <a:solidFill>
                  <a:srgbClr val="434c4f"/>
                </a:solidFill>
                <a:round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chemeClr val="lt1"/>
                    </a:solidFill>
                    <a:effectLst/>
                    <a:uFillTx/>
                    <a:latin typeface="Times New Roman"/>
                  </a:rPr>
                  <a:t>2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254" name="Arrow: Right 8"/>
          <p:cNvSpPr/>
          <p:nvPr/>
        </p:nvSpPr>
        <p:spPr>
          <a:xfrm>
            <a:off x="5851800" y="1476720"/>
            <a:ext cx="950760" cy="2131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55" name="Arrow: Bent 10"/>
          <p:cNvSpPr/>
          <p:nvPr/>
        </p:nvSpPr>
        <p:spPr>
          <a:xfrm rot="5400000">
            <a:off x="4485960" y="1450800"/>
            <a:ext cx="1657800" cy="3379680"/>
          </a:xfrm>
          <a:prstGeom prst="bentArrow">
            <a:avLst>
              <a:gd name="adj1" fmla="val 7401"/>
              <a:gd name="adj2" fmla="val 8758"/>
              <a:gd name="adj3" fmla="val 14662"/>
              <a:gd name="adj4" fmla="val 4375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8" dur="indefinite" restart="never" nodeType="tmRoot">
          <p:childTnLst>
            <p:seq>
              <p:cTn id="139" dur="indefinite" nodeType="mainSeq">
                <p:childTnLst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31280" y="7074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0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Presentation outline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231280" y="2283120"/>
            <a:ext cx="7960320" cy="386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Times New Roman"/>
              <a:buAutoNum type="arabicPeriod"/>
            </a:pP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Introduction</a:t>
            </a:r>
            <a:endParaRPr b="0" lang="en-US" sz="24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571680" indent="-343080" defTabSz="914400">
              <a:lnSpc>
                <a:spcPct val="170000"/>
              </a:lnSpc>
              <a:spcBef>
                <a:spcPts val="1001"/>
              </a:spcBef>
              <a:buClr>
                <a:srgbClr val="9bafb5"/>
              </a:buClr>
              <a:buFont typeface="Times New Roman"/>
              <a:buAutoNum type="alphaLcParenR"/>
            </a:pP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Objective </a:t>
            </a:r>
            <a:endParaRPr b="0" lang="en-US" sz="24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571680" indent="-34308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Times New Roman"/>
              <a:buAutoNum type="alphaLcParenR"/>
            </a:pP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What is FPGA</a:t>
            </a:r>
            <a:endParaRPr b="0" lang="en-US" sz="24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Times New Roman"/>
              <a:buAutoNum type="arabicPeriod"/>
            </a:pP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Kyber PKE </a:t>
            </a:r>
            <a:endParaRPr b="0" lang="en-US" sz="24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343080" indent="-34308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Times New Roman"/>
              <a:buAutoNum type="arabicPeriod"/>
            </a:pPr>
            <a:r>
              <a:rPr b="0" lang="en-US" sz="24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Kyber KEM</a:t>
            </a:r>
            <a:endParaRPr b="0" lang="en-US" sz="24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Slide Number Placeholder 5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BD35C61A-5CD6-47F9-8530-49F92CE38BAF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215EF832-1D19-4F6E-AC13-0DD421AE2162}" type="slidenum"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57" name="Picture 3" descr=""/>
          <p:cNvPicPr/>
          <p:nvPr/>
        </p:nvPicPr>
        <p:blipFill>
          <a:blip r:embed="rId1"/>
          <a:stretch/>
        </p:blipFill>
        <p:spPr>
          <a:xfrm>
            <a:off x="866880" y="779040"/>
            <a:ext cx="4806000" cy="48193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58" name="Group 19"/>
          <p:cNvGrpSpPr/>
          <p:nvPr/>
        </p:nvGrpSpPr>
        <p:grpSpPr>
          <a:xfrm>
            <a:off x="6554880" y="441360"/>
            <a:ext cx="4569480" cy="897840"/>
            <a:chOff x="6554880" y="441360"/>
            <a:chExt cx="4569480" cy="897840"/>
          </a:xfrm>
        </p:grpSpPr>
        <p:sp>
          <p:nvSpPr>
            <p:cNvPr id="259" name="TextBox 4"/>
            <p:cNvSpPr/>
            <p:nvPr/>
          </p:nvSpPr>
          <p:spPr>
            <a:xfrm>
              <a:off x="6576120" y="795960"/>
              <a:ext cx="4548240" cy="3996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260" name="Group 2"/>
            <p:cNvGrpSpPr/>
            <p:nvPr/>
          </p:nvGrpSpPr>
          <p:grpSpPr>
            <a:xfrm>
              <a:off x="6554880" y="441360"/>
              <a:ext cx="4375800" cy="897840"/>
              <a:chOff x="6554880" y="441360"/>
              <a:chExt cx="4375800" cy="897840"/>
            </a:xfrm>
          </p:grpSpPr>
          <p:sp>
            <p:nvSpPr>
              <p:cNvPr id="261" name="Rectangle 8"/>
              <p:cNvSpPr/>
              <p:nvPr/>
            </p:nvSpPr>
            <p:spPr>
              <a:xfrm>
                <a:off x="6554880" y="627120"/>
                <a:ext cx="4161240" cy="712080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endParaRPr>
              </a:p>
            </p:txBody>
          </p:sp>
          <p:sp>
            <p:nvSpPr>
              <p:cNvPr id="262" name="Oval 9"/>
              <p:cNvSpPr/>
              <p:nvPr/>
            </p:nvSpPr>
            <p:spPr>
              <a:xfrm>
                <a:off x="10512000" y="441360"/>
                <a:ext cx="418680" cy="433440"/>
              </a:xfrm>
              <a:prstGeom prst="ellipse">
                <a:avLst/>
              </a:prstGeom>
              <a:solidFill>
                <a:srgbClr val="9bafb5"/>
              </a:solidFill>
              <a:ln>
                <a:solidFill>
                  <a:srgbClr val="434c4f"/>
                </a:solidFill>
                <a:round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chemeClr val="lt1"/>
                    </a:solidFill>
                    <a:effectLst/>
                    <a:uFillTx/>
                    <a:latin typeface="Times New Roman"/>
                  </a:rPr>
                  <a:t>1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grpSp>
        <p:nvGrpSpPr>
          <p:cNvPr id="263" name="Group 13"/>
          <p:cNvGrpSpPr/>
          <p:nvPr/>
        </p:nvGrpSpPr>
        <p:grpSpPr>
          <a:xfrm>
            <a:off x="6554880" y="1422000"/>
            <a:ext cx="4770000" cy="820440"/>
            <a:chOff x="6554880" y="1422000"/>
            <a:chExt cx="4770000" cy="820440"/>
          </a:xfrm>
        </p:grpSpPr>
        <p:sp>
          <p:nvSpPr>
            <p:cNvPr id="264" name="TextBox 5"/>
            <p:cNvSpPr/>
            <p:nvPr/>
          </p:nvSpPr>
          <p:spPr>
            <a:xfrm>
              <a:off x="6576120" y="1627920"/>
              <a:ext cx="4748760" cy="3996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Rectangle 10"/>
            <p:cNvSpPr/>
            <p:nvPr/>
          </p:nvSpPr>
          <p:spPr>
            <a:xfrm>
              <a:off x="6554880" y="1530360"/>
              <a:ext cx="4161240" cy="71208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66" name="Oval 11"/>
            <p:cNvSpPr/>
            <p:nvPr/>
          </p:nvSpPr>
          <p:spPr>
            <a:xfrm>
              <a:off x="10512000" y="1422000"/>
              <a:ext cx="41868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2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6554880" y="2287800"/>
            <a:ext cx="4735800" cy="3268440"/>
            <a:chOff x="6554880" y="2287800"/>
            <a:chExt cx="4735800" cy="3268440"/>
          </a:xfrm>
        </p:grpSpPr>
        <p:grpSp>
          <p:nvGrpSpPr>
            <p:cNvPr id="268" name="Group 14"/>
            <p:cNvGrpSpPr/>
            <p:nvPr/>
          </p:nvGrpSpPr>
          <p:grpSpPr>
            <a:xfrm>
              <a:off x="6554880" y="2287800"/>
              <a:ext cx="4694040" cy="3268440"/>
              <a:chOff x="6554880" y="2287800"/>
              <a:chExt cx="4694040" cy="3268440"/>
            </a:xfrm>
          </p:grpSpPr>
          <p:sp>
            <p:nvSpPr>
              <p:cNvPr id="269" name="TextBox 6"/>
              <p:cNvSpPr/>
              <p:nvPr/>
            </p:nvSpPr>
            <p:spPr>
              <a:xfrm>
                <a:off x="6652440" y="2287800"/>
                <a:ext cx="4596480" cy="3268440"/>
              </a:xfrm>
              <a:prstGeom prst="rect">
                <a:avLst/>
              </a:pr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457200">
                  <a:lnSpc>
                    <a:spcPct val="100000"/>
                  </a:lnSpc>
                </a:pPr>
                <a:r>
                  <a:rPr b="0" lang="en-US" sz="1800" strike="noStrike" u="none">
                    <a:solidFill>
                      <a:srgbClr val="ffffff">
                        <a:alpha val="1000"/>
                      </a:srgbClr>
                    </a:solidFill>
                    <a:effectLst/>
                    <a:uFillTx/>
                    <a:latin typeface="Arial"/>
                  </a:rPr>
                  <a:t> </a:t>
                </a:r>
                <a:endParaRPr b="0" lang="en-US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270" name="Rectangle 12"/>
              <p:cNvSpPr/>
              <p:nvPr/>
            </p:nvSpPr>
            <p:spPr>
              <a:xfrm>
                <a:off x="6554880" y="2435400"/>
                <a:ext cx="4647600" cy="2227680"/>
              </a:xfrm>
              <a:prstGeom prst="rect">
                <a:avLst/>
              </a:prstGeom>
              <a:noFill/>
              <a:ln w="19050">
                <a:solidFill>
                  <a:srgbClr val="92d05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457200">
                  <a:lnSpc>
                    <a:spcPct val="100000"/>
                  </a:lnSpc>
                </a:pPr>
                <a:endPara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endParaRPr>
              </a:p>
            </p:txBody>
          </p:sp>
        </p:grpSp>
        <p:sp>
          <p:nvSpPr>
            <p:cNvPr id="271" name="Oval 15"/>
            <p:cNvSpPr/>
            <p:nvPr/>
          </p:nvSpPr>
          <p:spPr>
            <a:xfrm>
              <a:off x="10872000" y="2287800"/>
              <a:ext cx="41868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72" name="Group 17"/>
          <p:cNvGrpSpPr/>
          <p:nvPr/>
        </p:nvGrpSpPr>
        <p:grpSpPr>
          <a:xfrm>
            <a:off x="6576120" y="4535640"/>
            <a:ext cx="5507640" cy="1909080"/>
            <a:chOff x="6576120" y="4535640"/>
            <a:chExt cx="5507640" cy="1909080"/>
          </a:xfrm>
        </p:grpSpPr>
        <p:sp>
          <p:nvSpPr>
            <p:cNvPr id="273" name="TextBox 7"/>
            <p:cNvSpPr/>
            <p:nvPr/>
          </p:nvSpPr>
          <p:spPr>
            <a:xfrm>
              <a:off x="6746040" y="4887720"/>
              <a:ext cx="5337720" cy="142164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Rectangle 20"/>
            <p:cNvSpPr/>
            <p:nvPr/>
          </p:nvSpPr>
          <p:spPr>
            <a:xfrm>
              <a:off x="6576120" y="4752720"/>
              <a:ext cx="5507640" cy="169200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75" name="Oval 21"/>
            <p:cNvSpPr/>
            <p:nvPr/>
          </p:nvSpPr>
          <p:spPr>
            <a:xfrm>
              <a:off x="11629800" y="4535640"/>
              <a:ext cx="45396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4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76" name="Arrow: Right 24"/>
          <p:cNvSpPr/>
          <p:nvPr/>
        </p:nvSpPr>
        <p:spPr>
          <a:xfrm>
            <a:off x="5723280" y="3253320"/>
            <a:ext cx="745200" cy="21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7" name="Arrow: Right 33"/>
          <p:cNvSpPr/>
          <p:nvPr/>
        </p:nvSpPr>
        <p:spPr>
          <a:xfrm rot="20941200">
            <a:off x="3703680" y="2152800"/>
            <a:ext cx="2721600" cy="184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8" name="Arrow: Right 34"/>
          <p:cNvSpPr/>
          <p:nvPr/>
        </p:nvSpPr>
        <p:spPr>
          <a:xfrm rot="20315400">
            <a:off x="5055840" y="1300320"/>
            <a:ext cx="136764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9" name="Arrow: Right 35"/>
          <p:cNvSpPr/>
          <p:nvPr/>
        </p:nvSpPr>
        <p:spPr>
          <a:xfrm rot="634800">
            <a:off x="5542200" y="4818960"/>
            <a:ext cx="745200" cy="215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80" name="TextBox 38"/>
          <p:cNvSpPr/>
          <p:nvPr/>
        </p:nvSpPr>
        <p:spPr>
          <a:xfrm>
            <a:off x="4029480" y="5715000"/>
            <a:ext cx="206424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Send ciphertext c to Alice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2" dur="indefinite" restart="never" nodeType="tmRoot">
          <p:childTnLst>
            <p:seq>
              <p:cTn id="163" dur="indefinite" nodeType="mainSeq">
                <p:childTnLst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lide Number Placeholder 1"/>
          <p:cNvSpPr/>
          <p:nvPr/>
        </p:nvSpPr>
        <p:spPr>
          <a:xfrm>
            <a:off x="11225520" y="630288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21B0B919-95B0-41EB-A56B-95C323D569AF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82" name="Picture 3" descr=""/>
          <p:cNvPicPr/>
          <p:nvPr/>
        </p:nvPicPr>
        <p:blipFill>
          <a:blip r:embed="rId1"/>
          <a:stretch/>
        </p:blipFill>
        <p:spPr>
          <a:xfrm>
            <a:off x="482760" y="933480"/>
            <a:ext cx="5811840" cy="419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TextBox 13"/>
          <p:cNvSpPr/>
          <p:nvPr/>
        </p:nvSpPr>
        <p:spPr>
          <a:xfrm>
            <a:off x="3339000" y="4316400"/>
            <a:ext cx="247608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c00000"/>
                </a:solidFill>
                <a:effectLst/>
                <a:uFillTx/>
                <a:latin typeface="Times New Roman"/>
              </a:rPr>
              <a:t>Decapsulation fail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4" name="TextBox 14"/>
          <p:cNvSpPr/>
          <p:nvPr/>
        </p:nvSpPr>
        <p:spPr>
          <a:xfrm>
            <a:off x="2131920" y="4756680"/>
            <a:ext cx="26996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002060"/>
                </a:solidFill>
                <a:effectLst/>
                <a:uFillTx/>
                <a:latin typeface="Times New Roman"/>
              </a:rPr>
              <a:t>Decapsulation successful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85" name="Group 2"/>
          <p:cNvGrpSpPr/>
          <p:nvPr/>
        </p:nvGrpSpPr>
        <p:grpSpPr>
          <a:xfrm>
            <a:off x="6782400" y="531000"/>
            <a:ext cx="5231160" cy="973800"/>
            <a:chOff x="6782400" y="531000"/>
            <a:chExt cx="5231160" cy="973800"/>
          </a:xfrm>
        </p:grpSpPr>
        <p:sp>
          <p:nvSpPr>
            <p:cNvPr id="286" name="TextBox 5"/>
            <p:cNvSpPr/>
            <p:nvPr/>
          </p:nvSpPr>
          <p:spPr>
            <a:xfrm>
              <a:off x="6832440" y="821160"/>
              <a:ext cx="5181120" cy="6490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Rectangle 15"/>
            <p:cNvSpPr/>
            <p:nvPr/>
          </p:nvSpPr>
          <p:spPr>
            <a:xfrm>
              <a:off x="6782400" y="792720"/>
              <a:ext cx="4667400" cy="71208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88" name="Oval 16"/>
            <p:cNvSpPr/>
            <p:nvPr/>
          </p:nvSpPr>
          <p:spPr>
            <a:xfrm>
              <a:off x="11240640" y="531000"/>
              <a:ext cx="41868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1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89" name="Group 7"/>
          <p:cNvGrpSpPr/>
          <p:nvPr/>
        </p:nvGrpSpPr>
        <p:grpSpPr>
          <a:xfrm>
            <a:off x="6767280" y="1763640"/>
            <a:ext cx="5108760" cy="1423440"/>
            <a:chOff x="6767280" y="1763640"/>
            <a:chExt cx="5108760" cy="1423440"/>
          </a:xfrm>
        </p:grpSpPr>
        <p:sp>
          <p:nvSpPr>
            <p:cNvPr id="290" name="TextBox 6"/>
            <p:cNvSpPr/>
            <p:nvPr/>
          </p:nvSpPr>
          <p:spPr>
            <a:xfrm>
              <a:off x="6881040" y="1850400"/>
              <a:ext cx="4995000" cy="12934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Rectangle 17"/>
            <p:cNvSpPr/>
            <p:nvPr/>
          </p:nvSpPr>
          <p:spPr>
            <a:xfrm>
              <a:off x="6767280" y="1763640"/>
              <a:ext cx="4667400" cy="142344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92" name="Oval 18"/>
            <p:cNvSpPr/>
            <p:nvPr/>
          </p:nvSpPr>
          <p:spPr>
            <a:xfrm>
              <a:off x="11166120" y="1863000"/>
              <a:ext cx="418680" cy="43344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2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93" name="Group 9"/>
          <p:cNvGrpSpPr/>
          <p:nvPr/>
        </p:nvGrpSpPr>
        <p:grpSpPr>
          <a:xfrm>
            <a:off x="6767280" y="3257640"/>
            <a:ext cx="5047200" cy="793080"/>
            <a:chOff x="6767280" y="3257640"/>
            <a:chExt cx="5047200" cy="793080"/>
          </a:xfrm>
        </p:grpSpPr>
        <p:sp>
          <p:nvSpPr>
            <p:cNvPr id="294" name="TextBox 8"/>
            <p:cNvSpPr/>
            <p:nvPr/>
          </p:nvSpPr>
          <p:spPr>
            <a:xfrm>
              <a:off x="6819480" y="3469680"/>
              <a:ext cx="4995000" cy="3690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Rectangle 20"/>
            <p:cNvSpPr/>
            <p:nvPr/>
          </p:nvSpPr>
          <p:spPr>
            <a:xfrm>
              <a:off x="6767280" y="3338640"/>
              <a:ext cx="4667400" cy="71208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296" name="Oval 21"/>
            <p:cNvSpPr/>
            <p:nvPr/>
          </p:nvSpPr>
          <p:spPr>
            <a:xfrm>
              <a:off x="11225520" y="3257640"/>
              <a:ext cx="418680" cy="41868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97" name="Group 19"/>
          <p:cNvGrpSpPr/>
          <p:nvPr/>
        </p:nvGrpSpPr>
        <p:grpSpPr>
          <a:xfrm>
            <a:off x="6742800" y="4241880"/>
            <a:ext cx="5178960" cy="1794600"/>
            <a:chOff x="6742800" y="4241880"/>
            <a:chExt cx="5178960" cy="1794600"/>
          </a:xfrm>
        </p:grpSpPr>
        <p:sp>
          <p:nvSpPr>
            <p:cNvPr id="298" name="TextBox 10"/>
            <p:cNvSpPr/>
            <p:nvPr/>
          </p:nvSpPr>
          <p:spPr>
            <a:xfrm>
              <a:off x="6843960" y="4523400"/>
              <a:ext cx="5077800" cy="128880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>
                      <a:alpha val="1000"/>
                    </a:srgbClr>
                  </a:solidFill>
                  <a:effectLst/>
                  <a:uFillTx/>
                  <a:latin typeface="Arial"/>
                </a:rPr>
                <a:t> 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Rectangle 22"/>
            <p:cNvSpPr/>
            <p:nvPr/>
          </p:nvSpPr>
          <p:spPr>
            <a:xfrm>
              <a:off x="6742800" y="4489200"/>
              <a:ext cx="4916520" cy="1547280"/>
            </a:xfrm>
            <a:prstGeom prst="rect">
              <a:avLst/>
            </a:prstGeom>
            <a:noFill/>
            <a:ln w="19050">
              <a:solidFill>
                <a:srgbClr val="92d05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00" name="Oval 23"/>
            <p:cNvSpPr/>
            <p:nvPr/>
          </p:nvSpPr>
          <p:spPr>
            <a:xfrm>
              <a:off x="11450160" y="4241880"/>
              <a:ext cx="418680" cy="407160"/>
            </a:xfrm>
            <a:prstGeom prst="ellipse">
              <a:avLst/>
            </a:prstGeom>
            <a:solidFill>
              <a:srgbClr val="9bafb5"/>
            </a:solidFill>
            <a:ln>
              <a:solidFill>
                <a:srgbClr val="434c4f"/>
              </a:solidFill>
              <a:round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chemeClr val="lt1"/>
                  </a:solidFill>
                  <a:effectLst/>
                  <a:uFillTx/>
                  <a:latin typeface="Times New Roman"/>
                </a:rPr>
                <a:t>4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01" name="Arrow: Right 25"/>
          <p:cNvSpPr/>
          <p:nvPr/>
        </p:nvSpPr>
        <p:spPr>
          <a:xfrm rot="21159000">
            <a:off x="5585040" y="1364400"/>
            <a:ext cx="1020960" cy="261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2" name="Arrow: Right 26"/>
          <p:cNvSpPr/>
          <p:nvPr/>
        </p:nvSpPr>
        <p:spPr>
          <a:xfrm>
            <a:off x="4683600" y="2386440"/>
            <a:ext cx="1875960" cy="261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3" name="Arrow: Right 4"/>
          <p:cNvSpPr/>
          <p:nvPr/>
        </p:nvSpPr>
        <p:spPr>
          <a:xfrm rot="192600">
            <a:off x="3189960" y="3125880"/>
            <a:ext cx="3548520" cy="23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4" name="Arrow: Right 11"/>
          <p:cNvSpPr/>
          <p:nvPr/>
        </p:nvSpPr>
        <p:spPr>
          <a:xfrm rot="955200">
            <a:off x="5367600" y="4324680"/>
            <a:ext cx="1252080" cy="264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5" name="Oval 34"/>
          <p:cNvSpPr/>
          <p:nvPr/>
        </p:nvSpPr>
        <p:spPr>
          <a:xfrm>
            <a:off x="8156880" y="5437080"/>
            <a:ext cx="365400" cy="365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Oval 35"/>
          <p:cNvSpPr/>
          <p:nvPr/>
        </p:nvSpPr>
        <p:spPr>
          <a:xfrm>
            <a:off x="388800" y="1257840"/>
            <a:ext cx="365400" cy="365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2" dur="indefinite" restart="never" nodeType="tmRoot">
          <p:childTnLst>
            <p:seq>
              <p:cTn id="203" dur="indefinite" nodeType="mainSeq">
                <p:childTnLst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Future work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Literature review : implementation methods of Kyber KEM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Which part of algorithm have been implemented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Which part we could implement, and benefits?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Next presentation : Kyber KEM implementation on FPGA using High Level Synthesis tools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defTabSz="914400">
              <a:lnSpc>
                <a:spcPct val="20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4380274B-C20D-4A8B-BD22-56D12EC563C1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201" strike="noStrike" u="none" cap="all">
                <a:solidFill>
                  <a:schemeClr val="dk1"/>
                </a:solidFill>
                <a:effectLst/>
                <a:uFillTx/>
                <a:latin typeface="Times New Roman"/>
              </a:rPr>
              <a:t>References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1987920" y="2843280"/>
            <a:ext cx="8215920" cy="374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sng">
                <a:solidFill>
                  <a:srgbClr val="0070c0"/>
                </a:solidFill>
                <a:effectLst/>
                <a:uFillTx/>
                <a:latin typeface="Times New Roman"/>
                <a:hlinkClick r:id="rId1"/>
              </a:rPr>
              <a:t>https://eee.poriyaan.in/topic/fpga--field-programmable-gate-arrays--11689/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sng">
                <a:solidFill>
                  <a:srgbClr val="0070c0"/>
                </a:solidFill>
                <a:effectLst/>
                <a:uFillTx/>
                <a:latin typeface="Times New Roman"/>
                <a:hlinkClick r:id="rId2"/>
              </a:rPr>
              <a:t>https://www.researchgate.net/figure/Digital-circuit-with-two-inputs-OR-and-AND-gates_fig11_309907692</a:t>
            </a: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Times New Roman"/>
              </a:rPr>
              <a:t> 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Times New Roman"/>
              </a:rPr>
              <a:t>https://cryptography101.ca/kyber-dilithium/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defTabSz="914400"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defTabSz="914400"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Slide Number Placeholder 3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51A8A260-E7E7-4281-8276-095CDF26162D}" type="slidenum">
              <a:rPr b="0" lang="en-US" sz="11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600200" y="2363400"/>
            <a:ext cx="8991360" cy="169236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Introduction</a:t>
            </a:r>
            <a:endParaRPr b="0" lang="en-US" sz="3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6" name="Slide Number Placeholder 2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9F56D17F-E823-40AC-AC24-345FF4B8B441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31280" y="695520"/>
            <a:ext cx="77292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2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Objective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834480" y="2344680"/>
            <a:ext cx="4271400" cy="310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sng">
                <a:solidFill>
                  <a:schemeClr val="dk1"/>
                </a:solidFill>
                <a:effectLst/>
                <a:uFillTx/>
                <a:latin typeface="Times New Roman"/>
              </a:rPr>
              <a:t>Our group previous presentation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Post quantum cryptography :  variations, math problem, performance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Lattice based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Frodo KEM : Lattice based algorithm that haven’t been implement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Wingdings"/>
              </a:rPr>
              <a:t>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It is suck !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895360" y="2365200"/>
            <a:ext cx="6184440" cy="373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sng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Today Objective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defTabSz="914400">
              <a:lnSpc>
                <a:spcPct val="16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6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AJ. Vasin : Find Lattice based cryptography implementation methods on FPGA 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6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Understanding basic idea of Kyber-PKE &amp; Kyber-KEM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Arrow: Right 6"/>
          <p:cNvSpPr/>
          <p:nvPr/>
        </p:nvSpPr>
        <p:spPr>
          <a:xfrm>
            <a:off x="4601160" y="3916080"/>
            <a:ext cx="1009440" cy="285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Slide Number Placeholder 7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AFFCDCEE-6AFF-44CF-BFB1-6642F683D6CA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04600" y="964800"/>
            <a:ext cx="4476600" cy="1188360"/>
          </a:xfrm>
          <a:prstGeom prst="rect">
            <a:avLst/>
          </a:prstGeom>
          <a:solidFill>
            <a:srgbClr val="ffffff"/>
          </a:solidFill>
          <a:ln cap="sq" w="31680">
            <a:solidFill>
              <a:srgbClr val="404040"/>
            </a:solidFill>
            <a:miter/>
          </a:ln>
        </p:spPr>
        <p:txBody>
          <a:bodyPr lIns="182880" rIns="182880" tIns="182880" bIns="182880" anchor="ctr">
            <a:normAutofit fontScale="92500" lnSpcReduction="9999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6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Field programmable gates array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03160" y="2638080"/>
            <a:ext cx="4492440" cy="326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No instruction set like traditional CPU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Reconfigurable Logic Block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Using Hardware description language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lvl="1" marL="4572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E.g. Verilog and VHDL</a:t>
            </a:r>
            <a:endParaRPr b="0" lang="en-US" sz="16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Parallel execution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Flexibility and Customizable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Rectangle 20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3600" y="964800"/>
            <a:ext cx="5440320" cy="4936320"/>
          </a:xfrm>
          <a:prstGeom prst="rect">
            <a:avLst/>
          </a:prstGeom>
          <a:noFill/>
          <a:ln cap="sq" w="31750">
            <a:solidFill>
              <a:srgbClr val="ffffff"/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Rectangle 20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0640" y="1128600"/>
            <a:ext cx="5106240" cy="460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pic>
        <p:nvPicPr>
          <p:cNvPr id="86" name="Picture 2" descr=""/>
          <p:cNvPicPr/>
          <p:nvPr/>
        </p:nvPicPr>
        <p:blipFill>
          <a:blip r:embed="rId1"/>
          <a:stretch/>
        </p:blipFill>
        <p:spPr>
          <a:xfrm>
            <a:off x="6272640" y="1366560"/>
            <a:ext cx="4781880" cy="412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TextBox 1"/>
          <p:cNvSpPr/>
          <p:nvPr/>
        </p:nvSpPr>
        <p:spPr>
          <a:xfrm>
            <a:off x="6272640" y="5893200"/>
            <a:ext cx="501300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sng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Times New Roman"/>
                <a:hlinkClick r:id="rId2"/>
              </a:rPr>
              <a:t>https://eee.poriyaan.in/topic/fpga--field-programmable-gate-arrays--11689/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200" strike="noStrike" u="sng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Times New Roman"/>
                <a:hlinkClick r:id="rId3"/>
              </a:rPr>
              <a:t>https://www.researchgate.net/figure/Digital-circuit-with-two-inputs-OR-and-AND-gates_fig11_309907692</a:t>
            </a:r>
            <a:r>
              <a:rPr b="0" lang="en-US" sz="1200" strike="noStrike" u="none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Times New Roman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Picture 6" descr="Digital circuit with two-inputs OR and AND gates  "/>
          <p:cNvPicPr/>
          <p:nvPr/>
        </p:nvPicPr>
        <p:blipFill>
          <a:blip r:embed="rId4"/>
          <a:stretch/>
        </p:blipFill>
        <p:spPr>
          <a:xfrm>
            <a:off x="6596640" y="1171440"/>
            <a:ext cx="4134240" cy="451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Slide Number Placeholder 7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55EBC8FB-8711-46DF-A1C3-B42A244EFD9E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65160" y="2490120"/>
            <a:ext cx="5601960" cy="187704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Kyber-pke &amp; kyber-kem</a:t>
            </a:r>
            <a:endParaRPr b="0" lang="en-US" sz="3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1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4800" y="0"/>
            <a:ext cx="4656960" cy="6857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665840" y="2173320"/>
            <a:ext cx="4394520" cy="251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marL="343080" indent="-34308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Base on Module Learning with Error    ( Tony’s presentation)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343080" indent="-343080" defTabSz="914400">
              <a:lnSpc>
                <a:spcPct val="2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Times New Roman"/>
              </a:rPr>
              <a:t>Kyber-KEM chosen to be standard Key encapsulation algorithm by NIST</a:t>
            </a: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indent="0" algn="ctr" defTabSz="914400">
              <a:lnSpc>
                <a:spcPct val="200000"/>
              </a:lnSpc>
              <a:spcBef>
                <a:spcPts val="1001"/>
              </a:spcBef>
              <a:buNone/>
            </a:pPr>
            <a:endParaRPr b="0" lang="en-US" sz="2000" strike="noStrike" u="none">
              <a:solidFill>
                <a:schemeClr val="lt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Slide Number Placeholder 1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rmAutofit/>
          </a:bodyPr>
          <a:p>
            <a:pPr algn="ctr" defTabSz="457200">
              <a:lnSpc>
                <a:spcPct val="90000"/>
              </a:lnSpc>
              <a:spcAft>
                <a:spcPts val="601"/>
              </a:spcAft>
            </a:pPr>
            <a:fld id="{0BE27A9E-AAEF-4A6B-B6E0-8ECE54C640D7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Text Placeholder 12"/>
          <p:cNvSpPr/>
          <p:nvPr/>
        </p:nvSpPr>
        <p:spPr>
          <a:xfrm>
            <a:off x="250200" y="5201640"/>
            <a:ext cx="11471040" cy="14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 anchorCtr="1">
            <a:norm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ff0000"/>
                </a:solidFill>
                <a:effectLst/>
                <a:uFillTx/>
                <a:latin typeface="Times New Roman"/>
              </a:rPr>
              <a:t>NIST (National Institute of Standards and Technology) is a U.S. agency that develops and promotes standards for technology, including cybersecurity and cryptography.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1055160" y="4608360"/>
            <a:ext cx="427140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Public key encryption(PKE)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Encrypted message</a:t>
            </a:r>
            <a:endParaRPr b="0" lang="en-US" sz="20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459120" y="4671720"/>
            <a:ext cx="4855320" cy="124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Key Encapsulation Mechanism (KEM)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Times New Roman"/>
              </a:rPr>
              <a:t>Established shared secret key (symmetric key)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Slide Number Placeholder 1"/>
          <p:cNvSpPr/>
          <p:nvPr/>
        </p:nvSpPr>
        <p:spPr>
          <a:xfrm>
            <a:off x="11369160" y="626220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0234DFF4-0991-402F-9D4A-2578079B5AEB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8" name="Picture 4" descr=""/>
          <p:cNvPicPr/>
          <p:nvPr/>
        </p:nvPicPr>
        <p:blipFill>
          <a:blip r:embed="rId1"/>
          <a:stretch/>
        </p:blipFill>
        <p:spPr>
          <a:xfrm>
            <a:off x="678960" y="804600"/>
            <a:ext cx="4725720" cy="3330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TextBox 5"/>
          <p:cNvSpPr/>
          <p:nvPr/>
        </p:nvSpPr>
        <p:spPr>
          <a:xfrm>
            <a:off x="317160" y="6306840"/>
            <a:ext cx="54493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sng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Times New Roman"/>
                <a:hlinkClick r:id="rId2"/>
              </a:rPr>
              <a:t>https://www.coengoedegebure.com/surviving-an-infosec-job-interview-cryptography/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0" name="Picture 2" descr="Key encapsulation mechanism detail. | Download Scientific Diagram"/>
          <p:cNvPicPr/>
          <p:nvPr/>
        </p:nvPicPr>
        <p:blipFill>
          <a:blip r:embed="rId3"/>
          <a:srcRect l="0" t="0" r="0" b="7000"/>
          <a:stretch/>
        </p:blipFill>
        <p:spPr>
          <a:xfrm>
            <a:off x="6459120" y="405360"/>
            <a:ext cx="4271400" cy="391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Box 8"/>
          <p:cNvSpPr/>
          <p:nvPr/>
        </p:nvSpPr>
        <p:spPr>
          <a:xfrm>
            <a:off x="6012360" y="6262200"/>
            <a:ext cx="5996520" cy="4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sng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Times New Roman"/>
                <a:hlinkClick r:id="rId4"/>
              </a:rPr>
              <a:t>https://www.researchgate.net/publication/371388643_Resilience_Optimization_of_Post-Quantum_Cryptography_Key_Encapsulation_Algorithms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65160" y="2490120"/>
            <a:ext cx="5601960" cy="187704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txBody>
          <a:bodyPr lIns="274320" rIns="274320" tIns="182880" bIns="18288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800" spc="201" strike="noStrike" u="none" cap="all">
                <a:solidFill>
                  <a:srgbClr val="262626"/>
                </a:solidFill>
                <a:effectLst/>
                <a:uFillTx/>
                <a:latin typeface="Times New Roman"/>
              </a:rPr>
              <a:t>Important math notation</a:t>
            </a:r>
            <a:endParaRPr b="0" lang="en-US" sz="3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3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34800" y="0"/>
            <a:ext cx="4656960" cy="685764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Slide Number Placeholder 4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rmAutofit/>
          </a:bodyPr>
          <a:p>
            <a:pPr algn="ctr" defTabSz="457200">
              <a:lnSpc>
                <a:spcPct val="90000"/>
              </a:lnSpc>
              <a:spcAft>
                <a:spcPts val="601"/>
              </a:spcAft>
            </a:pPr>
            <a:fld id="{529A84BD-FDF1-4489-A0DB-A3AA1980E6D9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Box 9"/>
          <p:cNvSpPr/>
          <p:nvPr/>
        </p:nvSpPr>
        <p:spPr>
          <a:xfrm>
            <a:off x="7716600" y="2068200"/>
            <a:ext cx="4293000" cy="3009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626040" y="274320"/>
            <a:ext cx="4704480" cy="6132600"/>
          </a:xfrm>
          <a:prstGeom prst="rect">
            <a:avLst/>
          </a:prstGeom>
          <a:blipFill rotWithShape="0">
            <a:blip r:embed="rId1"/>
            <a:stretch>
              <a:fillRect l="-1561" t="-2" b="-2"/>
            </a:stretch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Times New Roman"/>
              </a:rPr>
              <a:t> </a:t>
            </a:r>
            <a:endParaRPr b="0" lang="en-US" sz="1800" strike="noStrike" u="none">
              <a:solidFill>
                <a:schemeClr val="dk1">
                  <a:lumMod val="85000"/>
                  <a:lumOff val="15000"/>
                </a:schemeClr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Slide Number Placeholder 4"/>
          <p:cNvSpPr/>
          <p:nvPr/>
        </p:nvSpPr>
        <p:spPr>
          <a:xfrm>
            <a:off x="10758960" y="6217920"/>
            <a:ext cx="365400" cy="365400"/>
          </a:xfrm>
          <a:prstGeom prst="ellipse">
            <a:avLst/>
          </a:prstGeom>
          <a:solidFill>
            <a:srgbClr val="1d1d1d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360" rIns="18360" anchor="ctr">
            <a:noAutofit/>
          </a:bodyPr>
          <a:p>
            <a:pPr algn="ctr" defTabSz="457200">
              <a:lnSpc>
                <a:spcPct val="100000"/>
              </a:lnSpc>
            </a:pPr>
            <a:fld id="{430EEF45-378B-4155-875D-5C99B400E6EC}" type="slidenum">
              <a:rPr b="0" lang="en-US" sz="11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2"/>
          <a:stretch/>
        </p:blipFill>
        <p:spPr>
          <a:xfrm>
            <a:off x="843480" y="3090240"/>
            <a:ext cx="2905920" cy="2638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TextBox 13"/>
          <p:cNvSpPr/>
          <p:nvPr/>
        </p:nvSpPr>
        <p:spPr>
          <a:xfrm>
            <a:off x="4995000" y="2650680"/>
            <a:ext cx="7196760" cy="3740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TextBox 9"/>
          <p:cNvSpPr/>
          <p:nvPr/>
        </p:nvSpPr>
        <p:spPr>
          <a:xfrm>
            <a:off x="4995000" y="274320"/>
            <a:ext cx="7066440" cy="241596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Arrow: Down 10"/>
          <p:cNvSpPr/>
          <p:nvPr/>
        </p:nvSpPr>
        <p:spPr>
          <a:xfrm>
            <a:off x="8244720" y="4620960"/>
            <a:ext cx="263520" cy="417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2" name="Straight Connector 12"/>
          <p:cNvCxnSpPr/>
          <p:nvPr/>
        </p:nvCxnSpPr>
        <p:spPr>
          <a:xfrm>
            <a:off x="4815000" y="274320"/>
            <a:ext cx="360" cy="6309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113" name="TextBox 15"/>
          <p:cNvSpPr/>
          <p:nvPr/>
        </p:nvSpPr>
        <p:spPr>
          <a:xfrm>
            <a:off x="8690040" y="5543280"/>
            <a:ext cx="3054600" cy="36900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Arrow: Down 16"/>
          <p:cNvSpPr/>
          <p:nvPr/>
        </p:nvSpPr>
        <p:spPr>
          <a:xfrm>
            <a:off x="8246520" y="5506200"/>
            <a:ext cx="263520" cy="417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6a21d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TextBox 17"/>
          <p:cNvSpPr/>
          <p:nvPr/>
        </p:nvSpPr>
        <p:spPr>
          <a:xfrm>
            <a:off x="8690040" y="4620960"/>
            <a:ext cx="30546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Cambria Math"/>
              </a:rPr>
              <a:t>coef. mod q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Times New Roman-Arial">
      <a:majorFont>
        <a:latin typeface="Times New Roman" panose="020206030504050203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0000"/>
                <a:lumMod val="103000"/>
              </a:schemeClr>
            </a:gs>
            <a:gs pos="100000">
              <a:schemeClr val="phClr">
                <a:tint val="82000"/>
                <a:lumMod val="103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7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93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317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7000"/>
                <a:shade val="100000"/>
                <a:lumMod val="120000"/>
              </a:schemeClr>
            </a:gs>
            <a:gs pos="100000">
              <a:schemeClr val="phClr">
                <a:tint val="96000"/>
                <a:shade val="95000"/>
                <a:lumMod val="80000"/>
              </a:schemeClr>
            </a:gs>
          </a:gsLst>
          <a:path path="circle">
            <a:fillToRect l="50000" t="55000" r="125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1409</TotalTime>
  <Application>LibreOffice/25.2.5.2$Linux_X86_64 LibreOffice_project/520$Build-2</Application>
  <AppVersion>15.0000</AppVersion>
  <Words>1343</Words>
  <Paragraphs>248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2025-03-20T15:13:22Z</dcterms:created>
  <dc:creator>Pakin Panawattanakul</dc:creator>
  <dc:description/>
  <dc:language>en-US</dc:language>
  <cp:lastModifiedBy/>
  <dcterms:modified xsi:type="dcterms:W3CDTF">2025-08-01T16:24:43Z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