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iVo/kcNrzhhe5bHnrMGOFD03oz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17D68D-C89F-4385-A75A-1CB72AB6AE1E}">
  <a:tblStyle styleId="{5D17D68D-C89F-4385-A75A-1CB72AB6AE1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F0E7"/>
          </a:solidFill>
        </a:fill>
      </a:tcStyle>
    </a:wholeTbl>
    <a:band1H>
      <a:tcTxStyle/>
      <a:tcStyle>
        <a:fill>
          <a:solidFill>
            <a:srgbClr val="FBDFCB"/>
          </a:solidFill>
        </a:fill>
      </a:tcStyle>
    </a:band1H>
    <a:band2H>
      <a:tcTxStyle/>
    </a:band2H>
    <a:band1V>
      <a:tcTxStyle/>
      <a:tcStyle>
        <a:fill>
          <a:solidFill>
            <a:srgbClr val="FBDFCB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Times New Roman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6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6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Times New Roman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6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88" name="Google Shape;88;p36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3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1" type="body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8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8"/>
          <p:cNvSpPr txBox="1"/>
          <p:nvPr>
            <p:ph idx="1" type="body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Times New Roman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3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Times New Roman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33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3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Times New Roman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2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9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Times New Roman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2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34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3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35.png"/><Relationship Id="rId9" Type="http://schemas.openxmlformats.org/officeDocument/2006/relationships/image" Target="../media/image25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Relationship Id="rId11" Type="http://schemas.openxmlformats.org/officeDocument/2006/relationships/image" Target="../media/image33.png"/><Relationship Id="rId10" Type="http://schemas.openxmlformats.org/officeDocument/2006/relationships/image" Target="../media/image34.png"/><Relationship Id="rId12" Type="http://schemas.openxmlformats.org/officeDocument/2006/relationships/image" Target="../media/image36.png"/><Relationship Id="rId9" Type="http://schemas.openxmlformats.org/officeDocument/2006/relationships/image" Target="../media/image32.png"/><Relationship Id="rId5" Type="http://schemas.openxmlformats.org/officeDocument/2006/relationships/image" Target="../media/image31.png"/><Relationship Id="rId6" Type="http://schemas.openxmlformats.org/officeDocument/2006/relationships/image" Target="../media/image26.png"/><Relationship Id="rId7" Type="http://schemas.openxmlformats.org/officeDocument/2006/relationships/image" Target="../media/image44.png"/><Relationship Id="rId8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Relationship Id="rId4" Type="http://schemas.openxmlformats.org/officeDocument/2006/relationships/image" Target="../media/image41.png"/><Relationship Id="rId5" Type="http://schemas.openxmlformats.org/officeDocument/2006/relationships/image" Target="../media/image39.png"/><Relationship Id="rId6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Relationship Id="rId5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7.png"/><Relationship Id="rId4" Type="http://schemas.openxmlformats.org/officeDocument/2006/relationships/image" Target="../media/image46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4.png"/><Relationship Id="rId4" Type="http://schemas.openxmlformats.org/officeDocument/2006/relationships/image" Target="../media/image51.png"/><Relationship Id="rId5" Type="http://schemas.openxmlformats.org/officeDocument/2006/relationships/image" Target="../media/image50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eee.poriyaan.in/topic/fpga--field-programmable-gate-arrays--11689/" TargetMode="External"/><Relationship Id="rId4" Type="http://schemas.openxmlformats.org/officeDocument/2006/relationships/hyperlink" Target="https://www.researchgate.net/figure/Digital-circuit-with-two-inputs-OR-and-AND-gates_fig11_30990769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eee.poriyaan.in/topic/fpga--field-programmable-gate-arrays--11689/" TargetMode="External"/><Relationship Id="rId5" Type="http://schemas.openxmlformats.org/officeDocument/2006/relationships/hyperlink" Target="https://www.researchgate.net/figure/Digital-circuit-with-two-inputs-OR-and-AND-gates_fig11_309907692" TargetMode="External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Relationship Id="rId4" Type="http://schemas.openxmlformats.org/officeDocument/2006/relationships/hyperlink" Target="https://www.coengoedegebure.com/surviving-an-infosec-job-interview-cryptography/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s://www.researchgate.net/publication/371388643_Resilience_Optimization_of_Post-Quantum_Cryptography_Key_Encapsulation_Algorithm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1600200" y="2386744"/>
            <a:ext cx="8984974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Times New Roman"/>
              <a:buNone/>
            </a:pPr>
            <a:r>
              <a:rPr lang="en-US"/>
              <a:t>KYBER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By Pakin Panawattanakul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24/03/2025</a:t>
            </a:r>
            <a:endParaRPr sz="2400"/>
          </a:p>
        </p:txBody>
      </p:sp>
      <p:sp>
        <p:nvSpPr>
          <p:cNvPr id="110" name="Google Shape;110;p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4" name="Google Shape;194;p10"/>
          <p:cNvGrpSpPr/>
          <p:nvPr/>
        </p:nvGrpSpPr>
        <p:grpSpPr>
          <a:xfrm>
            <a:off x="568977" y="1561307"/>
            <a:ext cx="11551104" cy="2865721"/>
            <a:chOff x="1030002" y="2640531"/>
            <a:chExt cx="11551104" cy="2865721"/>
          </a:xfrm>
        </p:grpSpPr>
        <p:sp>
          <p:nvSpPr>
            <p:cNvPr id="195" name="Google Shape;195;p10"/>
            <p:cNvSpPr txBox="1"/>
            <p:nvPr/>
          </p:nvSpPr>
          <p:spPr>
            <a:xfrm>
              <a:off x="1030002" y="2640531"/>
              <a:ext cx="5626340" cy="286572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-1624" r="0" t="-1276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96" name="Google Shape;196;p10"/>
            <p:cNvSpPr txBox="1"/>
            <p:nvPr/>
          </p:nvSpPr>
          <p:spPr>
            <a:xfrm>
              <a:off x="6485106" y="2640531"/>
              <a:ext cx="6096000" cy="286572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-1499" r="0" t="-1276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sp>
        <p:nvSpPr>
          <p:cNvPr id="197" name="Google Shape;197;p10"/>
          <p:cNvSpPr txBox="1"/>
          <p:nvPr/>
        </p:nvSpPr>
        <p:spPr>
          <a:xfrm>
            <a:off x="2974369" y="5969486"/>
            <a:ext cx="6097712" cy="49686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43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11"/>
          <p:cNvSpPr txBox="1"/>
          <p:nvPr/>
        </p:nvSpPr>
        <p:spPr>
          <a:xfrm>
            <a:off x="729467" y="1138543"/>
            <a:ext cx="5732978" cy="47896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54" l="-1381" r="-202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4">
            <a:alphaModFix/>
          </a:blip>
          <a:srcRect b="3112" l="4912" r="0" t="4628"/>
          <a:stretch/>
        </p:blipFill>
        <p:spPr>
          <a:xfrm>
            <a:off x="7662672" y="1883663"/>
            <a:ext cx="3371129" cy="329282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1"/>
          <p:cNvSpPr txBox="1"/>
          <p:nvPr/>
        </p:nvSpPr>
        <p:spPr>
          <a:xfrm>
            <a:off x="7488498" y="1049845"/>
            <a:ext cx="33803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Symmetric mod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 mods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1"/>
          <p:cNvSpPr txBox="1"/>
          <p:nvPr/>
        </p:nvSpPr>
        <p:spPr>
          <a:xfrm>
            <a:off x="8822933" y="5727307"/>
            <a:ext cx="1546260" cy="40011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692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208" name="Google Shape;208;p11"/>
          <p:cNvGrpSpPr/>
          <p:nvPr/>
        </p:nvGrpSpPr>
        <p:grpSpPr>
          <a:xfrm>
            <a:off x="3816133" y="5176490"/>
            <a:ext cx="1546260" cy="1496196"/>
            <a:chOff x="3716677" y="4457596"/>
            <a:chExt cx="1546260" cy="1496196"/>
          </a:xfrm>
        </p:grpSpPr>
        <p:sp>
          <p:nvSpPr>
            <p:cNvPr id="209" name="Google Shape;209;p11"/>
            <p:cNvSpPr/>
            <p:nvPr/>
          </p:nvSpPr>
          <p:spPr>
            <a:xfrm>
              <a:off x="4263776" y="4457596"/>
              <a:ext cx="226031" cy="1096086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" name="Google Shape;210;p11"/>
            <p:cNvSpPr txBox="1"/>
            <p:nvPr/>
          </p:nvSpPr>
          <p:spPr>
            <a:xfrm>
              <a:off x="3716677" y="5553682"/>
              <a:ext cx="1546260" cy="40011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pic>
        <p:nvPicPr>
          <p:cNvPr id="211" name="Google Shape;211;p11"/>
          <p:cNvPicPr preferRelativeResize="0"/>
          <p:nvPr/>
        </p:nvPicPr>
        <p:blipFill rotWithShape="1">
          <a:blip r:embed="rId7">
            <a:alphaModFix/>
          </a:blip>
          <a:srcRect b="1363" l="5059" r="3938" t="3327"/>
          <a:stretch/>
        </p:blipFill>
        <p:spPr>
          <a:xfrm>
            <a:off x="7662673" y="1883663"/>
            <a:ext cx="3462010" cy="32928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11"/>
          <p:cNvCxnSpPr/>
          <p:nvPr/>
        </p:nvCxnSpPr>
        <p:spPr>
          <a:xfrm rot="10800000">
            <a:off x="9493322" y="5060524"/>
            <a:ext cx="0" cy="516798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12"/>
          <p:cNvSpPr txBox="1"/>
          <p:nvPr/>
        </p:nvSpPr>
        <p:spPr>
          <a:xfrm>
            <a:off x="1482831" y="844263"/>
            <a:ext cx="8277377" cy="21954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262" l="-110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13"/>
          <p:cNvSpPr txBox="1"/>
          <p:nvPr/>
        </p:nvSpPr>
        <p:spPr>
          <a:xfrm>
            <a:off x="3528939" y="528278"/>
            <a:ext cx="49860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Kyber-768 domain Parameters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3"/>
          <p:cNvSpPr txBox="1"/>
          <p:nvPr/>
        </p:nvSpPr>
        <p:spPr>
          <a:xfrm>
            <a:off x="1067318" y="996644"/>
            <a:ext cx="9876299" cy="57092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26" name="Google Shape;226;p13"/>
          <p:cNvSpPr/>
          <p:nvPr/>
        </p:nvSpPr>
        <p:spPr>
          <a:xfrm>
            <a:off x="776377" y="1285759"/>
            <a:ext cx="9402793" cy="172097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3"/>
          <p:cNvSpPr/>
          <p:nvPr/>
        </p:nvSpPr>
        <p:spPr>
          <a:xfrm>
            <a:off x="776376" y="3161489"/>
            <a:ext cx="9402793" cy="1099226"/>
          </a:xfrm>
          <a:prstGeom prst="rect">
            <a:avLst/>
          </a:prstGeom>
          <a:noFill/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en-US" sz="3200"/>
              <a:t>KYBER-PKE</a:t>
            </a:r>
            <a:endParaRPr sz="3200"/>
          </a:p>
        </p:txBody>
      </p:sp>
      <p:sp>
        <p:nvSpPr>
          <p:cNvPr id="233" name="Google Shape;233;p14"/>
          <p:cNvSpPr txBox="1"/>
          <p:nvPr>
            <p:ph idx="1" type="body"/>
          </p:nvPr>
        </p:nvSpPr>
        <p:spPr>
          <a:xfrm>
            <a:off x="6538717" y="1622711"/>
            <a:ext cx="5367130" cy="3854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Base on Learning with errors problem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Public key encryption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Security level :  “</a:t>
            </a:r>
            <a:r>
              <a:rPr lang="en-US" sz="20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secure against chosen plain text attack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” 🡪 lower than Kyber-KEM</a:t>
            </a:r>
            <a:endParaRPr/>
          </a:p>
        </p:txBody>
      </p:sp>
      <p:sp>
        <p:nvSpPr>
          <p:cNvPr id="234" name="Google Shape;234;p14"/>
          <p:cNvSpPr txBox="1"/>
          <p:nvPr>
            <p:ph idx="2" type="body"/>
          </p:nvPr>
        </p:nvSpPr>
        <p:spPr>
          <a:xfrm>
            <a:off x="984940" y="5962192"/>
            <a:ext cx="4597254" cy="438608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u="sng"/>
              <a:t>Hash function:</a:t>
            </a:r>
            <a:r>
              <a:rPr lang="en-US" sz="1800"/>
              <a:t> generate A : SHAKE 128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35" name="Google Shape;235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14"/>
          <p:cNvSpPr txBox="1"/>
          <p:nvPr/>
        </p:nvSpPr>
        <p:spPr>
          <a:xfrm>
            <a:off x="1095537" y="3847171"/>
            <a:ext cx="4486657" cy="190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generation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Decryption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2" name="Google Shape;24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718" y="768622"/>
            <a:ext cx="5880879" cy="3296387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5"/>
          <p:cNvSpPr/>
          <p:nvPr/>
        </p:nvSpPr>
        <p:spPr>
          <a:xfrm flipH="1" rot="-4097790">
            <a:off x="6294530" y="2195917"/>
            <a:ext cx="176133" cy="209812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744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4" name="Google Shape;244;p15"/>
          <p:cNvGrpSpPr/>
          <p:nvPr/>
        </p:nvGrpSpPr>
        <p:grpSpPr>
          <a:xfrm>
            <a:off x="1316277" y="4738440"/>
            <a:ext cx="6526863" cy="1780956"/>
            <a:chOff x="507959" y="4971891"/>
            <a:chExt cx="6759656" cy="1494221"/>
          </a:xfrm>
        </p:grpSpPr>
        <p:grpSp>
          <p:nvGrpSpPr>
            <p:cNvPr id="245" name="Google Shape;245;p15"/>
            <p:cNvGrpSpPr/>
            <p:nvPr/>
          </p:nvGrpSpPr>
          <p:grpSpPr>
            <a:xfrm>
              <a:off x="507959" y="4971891"/>
              <a:ext cx="6759656" cy="1494221"/>
              <a:chOff x="507959" y="4971891"/>
              <a:chExt cx="6759656" cy="1494221"/>
            </a:xfrm>
          </p:grpSpPr>
          <p:sp>
            <p:nvSpPr>
              <p:cNvPr id="246" name="Google Shape;246;p15"/>
              <p:cNvSpPr txBox="1"/>
              <p:nvPr/>
            </p:nvSpPr>
            <p:spPr>
              <a:xfrm>
                <a:off x="507959" y="4971891"/>
                <a:ext cx="6036456" cy="880868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/>
              </a:p>
            </p:txBody>
          </p:sp>
          <p:sp>
            <p:nvSpPr>
              <p:cNvPr id="247" name="Google Shape;247;p15"/>
              <p:cNvSpPr txBox="1"/>
              <p:nvPr/>
            </p:nvSpPr>
            <p:spPr>
              <a:xfrm>
                <a:off x="2531429" y="6156243"/>
                <a:ext cx="4736186" cy="3098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 A                      s                    e</a:t>
                </a:r>
                <a:endParaRPr sz="1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48" name="Google Shape;248;p15"/>
            <p:cNvCxnSpPr/>
            <p:nvPr/>
          </p:nvCxnSpPr>
          <p:spPr>
            <a:xfrm rot="10800000">
              <a:off x="2972394" y="5883663"/>
              <a:ext cx="0" cy="189197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9" name="Google Shape;249;p15"/>
            <p:cNvCxnSpPr/>
            <p:nvPr/>
          </p:nvCxnSpPr>
          <p:spPr>
            <a:xfrm rot="10800000">
              <a:off x="4409543" y="5852758"/>
              <a:ext cx="0" cy="189197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50" name="Google Shape;250;p15"/>
            <p:cNvCxnSpPr/>
            <p:nvPr/>
          </p:nvCxnSpPr>
          <p:spPr>
            <a:xfrm rot="10800000">
              <a:off x="5703885" y="5852759"/>
              <a:ext cx="0" cy="189197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51" name="Google Shape;251;p15"/>
          <p:cNvSpPr/>
          <p:nvPr/>
        </p:nvSpPr>
        <p:spPr>
          <a:xfrm>
            <a:off x="7495098" y="338604"/>
            <a:ext cx="4573077" cy="789479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15"/>
          <p:cNvSpPr/>
          <p:nvPr/>
        </p:nvSpPr>
        <p:spPr>
          <a:xfrm>
            <a:off x="1306497" y="4492404"/>
            <a:ext cx="6009702" cy="1601882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15"/>
          <p:cNvSpPr/>
          <p:nvPr/>
        </p:nvSpPr>
        <p:spPr>
          <a:xfrm flipH="1" rot="10800000">
            <a:off x="680454" y="3180186"/>
            <a:ext cx="330285" cy="211315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12700">
            <a:solidFill>
              <a:srgbClr val="6744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15"/>
          <p:cNvSpPr/>
          <p:nvPr/>
        </p:nvSpPr>
        <p:spPr>
          <a:xfrm flipH="1" rot="-5400000">
            <a:off x="6248104" y="444811"/>
            <a:ext cx="185345" cy="230864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744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55" name="Google Shape;255;p15"/>
          <p:cNvGrpSpPr/>
          <p:nvPr/>
        </p:nvGrpSpPr>
        <p:grpSpPr>
          <a:xfrm>
            <a:off x="1316277" y="4798154"/>
            <a:ext cx="6641118" cy="1661322"/>
            <a:chOff x="3694238" y="2843835"/>
            <a:chExt cx="6641118" cy="1661322"/>
          </a:xfrm>
        </p:grpSpPr>
        <p:grpSp>
          <p:nvGrpSpPr>
            <p:cNvPr id="256" name="Google Shape;256;p15"/>
            <p:cNvGrpSpPr/>
            <p:nvPr/>
          </p:nvGrpSpPr>
          <p:grpSpPr>
            <a:xfrm>
              <a:off x="3694238" y="2843835"/>
              <a:ext cx="6641118" cy="1661322"/>
              <a:chOff x="7469175" y="4856064"/>
              <a:chExt cx="6036456" cy="1393850"/>
            </a:xfrm>
          </p:grpSpPr>
          <p:sp>
            <p:nvSpPr>
              <p:cNvPr id="257" name="Google Shape;257;p15"/>
              <p:cNvSpPr txBox="1"/>
              <p:nvPr/>
            </p:nvSpPr>
            <p:spPr>
              <a:xfrm>
                <a:off x="7469175" y="4856064"/>
                <a:ext cx="6036456" cy="876081"/>
              </a:xfrm>
              <a:prstGeom prst="rect">
                <a:avLst/>
              </a:prstGeom>
              <a:blipFill rotWithShape="1">
                <a:blip r:embed="rId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/>
              </a:p>
            </p:txBody>
          </p:sp>
          <p:sp>
            <p:nvSpPr>
              <p:cNvPr id="258" name="Google Shape;258;p15"/>
              <p:cNvSpPr txBox="1"/>
              <p:nvPr/>
            </p:nvSpPr>
            <p:spPr>
              <a:xfrm>
                <a:off x="7941092" y="5940044"/>
                <a:ext cx="3217570" cy="309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		</a:t>
                </a:r>
                <a:r>
                  <a:rPr lang="en-US" sz="1800">
                    <a:solidFill>
                      <a:srgbClr val="FF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As               e                   t</a:t>
                </a:r>
                <a:endParaRPr sz="1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59" name="Google Shape;259;p15"/>
              <p:cNvCxnSpPr/>
              <p:nvPr/>
            </p:nvCxnSpPr>
            <p:spPr>
              <a:xfrm rot="10800000">
                <a:off x="8959160" y="5712626"/>
                <a:ext cx="0" cy="18919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60" name="Google Shape;260;p15"/>
              <p:cNvCxnSpPr/>
              <p:nvPr/>
            </p:nvCxnSpPr>
            <p:spPr>
              <a:xfrm rot="10800000">
                <a:off x="9941249" y="5726476"/>
                <a:ext cx="0" cy="18919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cxnSp>
          <p:nvCxnSpPr>
            <p:cNvPr id="261" name="Google Shape;261;p15"/>
            <p:cNvCxnSpPr/>
            <p:nvPr/>
          </p:nvCxnSpPr>
          <p:spPr>
            <a:xfrm rot="10800000">
              <a:off x="7536677" y="3843836"/>
              <a:ext cx="0" cy="225503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62" name="Google Shape;262;p15"/>
          <p:cNvGrpSpPr/>
          <p:nvPr/>
        </p:nvGrpSpPr>
        <p:grpSpPr>
          <a:xfrm>
            <a:off x="7563172" y="334732"/>
            <a:ext cx="4391171" cy="2849159"/>
            <a:chOff x="7563172" y="334732"/>
            <a:chExt cx="4391171" cy="2849159"/>
          </a:xfrm>
        </p:grpSpPr>
        <p:sp>
          <p:nvSpPr>
            <p:cNvPr id="263" name="Google Shape;263;p15"/>
            <p:cNvSpPr txBox="1"/>
            <p:nvPr/>
          </p:nvSpPr>
          <p:spPr>
            <a:xfrm>
              <a:off x="7626708" y="623353"/>
              <a:ext cx="4243577" cy="71141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264" name="Google Shape;264;p15"/>
            <p:cNvSpPr txBox="1"/>
            <p:nvPr/>
          </p:nvSpPr>
          <p:spPr>
            <a:xfrm>
              <a:off x="7753228" y="1723437"/>
              <a:ext cx="3814624" cy="114993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9389657" y="1189249"/>
              <a:ext cx="354468" cy="531134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6744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6" name="Google Shape;266;p15"/>
            <p:cNvSpPr txBox="1"/>
            <p:nvPr/>
          </p:nvSpPr>
          <p:spPr>
            <a:xfrm>
              <a:off x="9947266" y="1237379"/>
              <a:ext cx="1495028" cy="40011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18179" l="-4489" r="-2040" t="-16665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7563172" y="540841"/>
              <a:ext cx="4217858" cy="2643050"/>
            </a:xfrm>
            <a:prstGeom prst="rect">
              <a:avLst/>
            </a:prstGeom>
            <a:noFill/>
            <a:ln cap="flat" cmpd="sng" w="19050">
              <a:solidFill>
                <a:srgbClr val="92D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1535243" y="334732"/>
              <a:ext cx="419100" cy="43389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4149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9" name="Google Shape;269;p15"/>
          <p:cNvGrpSpPr/>
          <p:nvPr/>
        </p:nvGrpSpPr>
        <p:grpSpPr>
          <a:xfrm>
            <a:off x="7582943" y="3269839"/>
            <a:ext cx="4381060" cy="2584456"/>
            <a:chOff x="7582943" y="3269839"/>
            <a:chExt cx="4381060" cy="2584456"/>
          </a:xfrm>
        </p:grpSpPr>
        <p:sp>
          <p:nvSpPr>
            <p:cNvPr id="270" name="Google Shape;270;p15"/>
            <p:cNvSpPr txBox="1"/>
            <p:nvPr/>
          </p:nvSpPr>
          <p:spPr>
            <a:xfrm>
              <a:off x="7676058" y="3676246"/>
              <a:ext cx="4018154" cy="207326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2646" l="-1516" r="-2427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7582943" y="3450229"/>
              <a:ext cx="4217858" cy="2404066"/>
            </a:xfrm>
            <a:prstGeom prst="rect">
              <a:avLst/>
            </a:prstGeom>
            <a:noFill/>
            <a:ln cap="flat" cmpd="sng" w="19050">
              <a:solidFill>
                <a:srgbClr val="92D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1544903" y="3269839"/>
              <a:ext cx="419100" cy="43389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4149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73" name="Google Shape;273;p15"/>
          <p:cNvGrpSpPr/>
          <p:nvPr/>
        </p:nvGrpSpPr>
        <p:grpSpPr>
          <a:xfrm>
            <a:off x="1087094" y="4225778"/>
            <a:ext cx="6465439" cy="2227759"/>
            <a:chOff x="1087094" y="4225778"/>
            <a:chExt cx="6465439" cy="2227759"/>
          </a:xfrm>
        </p:grpSpPr>
        <p:sp>
          <p:nvSpPr>
            <p:cNvPr id="274" name="Google Shape;274;p15"/>
            <p:cNvSpPr/>
            <p:nvPr/>
          </p:nvSpPr>
          <p:spPr>
            <a:xfrm>
              <a:off x="1087094" y="4443386"/>
              <a:ext cx="6266373" cy="2010151"/>
            </a:xfrm>
            <a:prstGeom prst="rect">
              <a:avLst/>
            </a:prstGeom>
            <a:noFill/>
            <a:ln cap="flat" cmpd="sng" w="19050">
              <a:solidFill>
                <a:srgbClr val="92D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7133433" y="4225778"/>
              <a:ext cx="419100" cy="43389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4149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76" name="Google Shape;276;p15"/>
          <p:cNvSpPr/>
          <p:nvPr/>
        </p:nvSpPr>
        <p:spPr>
          <a:xfrm>
            <a:off x="7626708" y="4065009"/>
            <a:ext cx="376568" cy="379744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"/>
          <p:cNvSpPr/>
          <p:nvPr>
            <p:ph idx="12" type="sldNum"/>
          </p:nvPr>
        </p:nvSpPr>
        <p:spPr>
          <a:xfrm>
            <a:off x="11243737" y="6219362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3" name="Google Shape;283;p16"/>
          <p:cNvGrpSpPr/>
          <p:nvPr/>
        </p:nvGrpSpPr>
        <p:grpSpPr>
          <a:xfrm>
            <a:off x="301717" y="4895403"/>
            <a:ext cx="12145410" cy="1675247"/>
            <a:chOff x="201107" y="4801830"/>
            <a:chExt cx="12145410" cy="1675247"/>
          </a:xfrm>
        </p:grpSpPr>
        <p:grpSp>
          <p:nvGrpSpPr>
            <p:cNvPr id="284" name="Google Shape;284;p16"/>
            <p:cNvGrpSpPr/>
            <p:nvPr/>
          </p:nvGrpSpPr>
          <p:grpSpPr>
            <a:xfrm>
              <a:off x="5862001" y="4818456"/>
              <a:ext cx="6484516" cy="1658621"/>
              <a:chOff x="5229413" y="4732654"/>
              <a:chExt cx="6484516" cy="1658621"/>
            </a:xfrm>
          </p:grpSpPr>
          <p:sp>
            <p:nvSpPr>
              <p:cNvPr id="285" name="Google Shape;285;p16"/>
              <p:cNvSpPr txBox="1"/>
              <p:nvPr/>
            </p:nvSpPr>
            <p:spPr>
              <a:xfrm>
                <a:off x="5229413" y="4732654"/>
                <a:ext cx="6484516" cy="1010213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/>
              </a:p>
            </p:txBody>
          </p:sp>
          <p:sp>
            <p:nvSpPr>
              <p:cNvPr id="286" name="Google Shape;286;p16"/>
              <p:cNvSpPr txBox="1"/>
              <p:nvPr/>
            </p:nvSpPr>
            <p:spPr>
              <a:xfrm>
                <a:off x="8086951" y="6021943"/>
                <a:ext cx="3302940" cy="369332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-16390" l="0" r="0" t="-1639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/>
              </a:p>
            </p:txBody>
          </p:sp>
          <p:cxnSp>
            <p:nvCxnSpPr>
              <p:cNvPr id="287" name="Google Shape;287;p16"/>
              <p:cNvCxnSpPr/>
              <p:nvPr/>
            </p:nvCxnSpPr>
            <p:spPr>
              <a:xfrm rot="10800000">
                <a:off x="8808878" y="5698343"/>
                <a:ext cx="0" cy="22550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88" name="Google Shape;288;p16"/>
              <p:cNvCxnSpPr/>
              <p:nvPr/>
            </p:nvCxnSpPr>
            <p:spPr>
              <a:xfrm rot="10800000">
                <a:off x="10206223" y="5733230"/>
                <a:ext cx="0" cy="22550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89" name="Google Shape;289;p16"/>
              <p:cNvCxnSpPr/>
              <p:nvPr/>
            </p:nvCxnSpPr>
            <p:spPr>
              <a:xfrm rot="10800000">
                <a:off x="11124682" y="5675161"/>
                <a:ext cx="0" cy="22550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90" name="Google Shape;290;p16"/>
            <p:cNvGrpSpPr/>
            <p:nvPr/>
          </p:nvGrpSpPr>
          <p:grpSpPr>
            <a:xfrm>
              <a:off x="201107" y="4801830"/>
              <a:ext cx="5962649" cy="1596107"/>
              <a:chOff x="133351" y="4672522"/>
              <a:chExt cx="5962649" cy="1596107"/>
            </a:xfrm>
          </p:grpSpPr>
          <p:sp>
            <p:nvSpPr>
              <p:cNvPr id="291" name="Google Shape;291;p16"/>
              <p:cNvSpPr txBox="1"/>
              <p:nvPr/>
            </p:nvSpPr>
            <p:spPr>
              <a:xfrm>
                <a:off x="133351" y="4672522"/>
                <a:ext cx="5962649" cy="1010213"/>
              </a:xfrm>
              <a:prstGeom prst="rect">
                <a:avLst/>
              </a:prstGeom>
              <a:blipFill rotWithShape="1">
                <a:blip r:embed="rId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/>
              </a:p>
            </p:txBody>
          </p:sp>
          <p:sp>
            <p:nvSpPr>
              <p:cNvPr id="292" name="Google Shape;292;p16"/>
              <p:cNvSpPr txBox="1"/>
              <p:nvPr/>
            </p:nvSpPr>
            <p:spPr>
              <a:xfrm>
                <a:off x="2011897" y="5899297"/>
                <a:ext cx="3522128" cy="369332"/>
              </a:xfrm>
              <a:prstGeom prst="rect">
                <a:avLst/>
              </a:prstGeom>
              <a:blipFill rotWithShape="1">
                <a:blip r:embed="rId6">
                  <a:alphaModFix/>
                </a:blip>
                <a:stretch>
                  <a:fillRect b="-16390" l="0" r="0" t="-1639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/>
              </a:p>
            </p:txBody>
          </p:sp>
          <p:cxnSp>
            <p:nvCxnSpPr>
              <p:cNvPr id="293" name="Google Shape;293;p16"/>
              <p:cNvCxnSpPr/>
              <p:nvPr/>
            </p:nvCxnSpPr>
            <p:spPr>
              <a:xfrm rot="10800000">
                <a:off x="2793016" y="5631656"/>
                <a:ext cx="0" cy="22550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94" name="Google Shape;294;p16"/>
              <p:cNvCxnSpPr/>
              <p:nvPr/>
            </p:nvCxnSpPr>
            <p:spPr>
              <a:xfrm rot="10800000">
                <a:off x="4212241" y="5682735"/>
                <a:ext cx="0" cy="22550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95" name="Google Shape;295;p16"/>
              <p:cNvCxnSpPr/>
              <p:nvPr/>
            </p:nvCxnSpPr>
            <p:spPr>
              <a:xfrm rot="10800000">
                <a:off x="5164741" y="5682735"/>
                <a:ext cx="0" cy="22550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</p:grpSp>
      <p:pic>
        <p:nvPicPr>
          <p:cNvPr id="296" name="Google Shape;296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2503" y="325352"/>
            <a:ext cx="5676539" cy="401272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6"/>
          <p:cNvSpPr/>
          <p:nvPr/>
        </p:nvSpPr>
        <p:spPr>
          <a:xfrm>
            <a:off x="6513400" y="5215789"/>
            <a:ext cx="380469" cy="416287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8" name="Google Shape;298;p16"/>
          <p:cNvGrpSpPr/>
          <p:nvPr/>
        </p:nvGrpSpPr>
        <p:grpSpPr>
          <a:xfrm>
            <a:off x="1215712" y="4879630"/>
            <a:ext cx="11782204" cy="1010213"/>
            <a:chOff x="1536588" y="4814043"/>
            <a:chExt cx="11782204" cy="1010213"/>
          </a:xfrm>
        </p:grpSpPr>
        <p:sp>
          <p:nvSpPr>
            <p:cNvPr id="299" name="Google Shape;299;p16"/>
            <p:cNvSpPr txBox="1"/>
            <p:nvPr/>
          </p:nvSpPr>
          <p:spPr>
            <a:xfrm>
              <a:off x="1536588" y="4814043"/>
              <a:ext cx="4206045" cy="1010213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300" name="Google Shape;300;p16"/>
            <p:cNvSpPr txBox="1"/>
            <p:nvPr/>
          </p:nvSpPr>
          <p:spPr>
            <a:xfrm>
              <a:off x="6834276" y="5150202"/>
              <a:ext cx="6484516" cy="399661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769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sp>
        <p:nvSpPr>
          <p:cNvPr id="301" name="Google Shape;301;p16"/>
          <p:cNvSpPr/>
          <p:nvPr/>
        </p:nvSpPr>
        <p:spPr>
          <a:xfrm>
            <a:off x="1212499" y="5231621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02" name="Google Shape;302;p16"/>
          <p:cNvGrpSpPr/>
          <p:nvPr/>
        </p:nvGrpSpPr>
        <p:grpSpPr>
          <a:xfrm>
            <a:off x="6780996" y="63453"/>
            <a:ext cx="4946566" cy="2690932"/>
            <a:chOff x="6780996" y="63453"/>
            <a:chExt cx="4946566" cy="2690932"/>
          </a:xfrm>
        </p:grpSpPr>
        <p:sp>
          <p:nvSpPr>
            <p:cNvPr id="303" name="Google Shape;303;p16"/>
            <p:cNvSpPr txBox="1"/>
            <p:nvPr/>
          </p:nvSpPr>
          <p:spPr>
            <a:xfrm>
              <a:off x="7106814" y="328016"/>
              <a:ext cx="4136923" cy="403637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grpSp>
          <p:nvGrpSpPr>
            <p:cNvPr id="304" name="Google Shape;304;p16"/>
            <p:cNvGrpSpPr/>
            <p:nvPr/>
          </p:nvGrpSpPr>
          <p:grpSpPr>
            <a:xfrm>
              <a:off x="6780996" y="63453"/>
              <a:ext cx="4946566" cy="2690932"/>
              <a:chOff x="6780996" y="63453"/>
              <a:chExt cx="4946566" cy="2690932"/>
            </a:xfrm>
          </p:grpSpPr>
          <p:grpSp>
            <p:nvGrpSpPr>
              <p:cNvPr id="305" name="Google Shape;305;p16"/>
              <p:cNvGrpSpPr/>
              <p:nvPr/>
            </p:nvGrpSpPr>
            <p:grpSpPr>
              <a:xfrm>
                <a:off x="6780996" y="272879"/>
                <a:ext cx="4828501" cy="2481506"/>
                <a:chOff x="6776163" y="59613"/>
                <a:chExt cx="4828501" cy="2481506"/>
              </a:xfrm>
            </p:grpSpPr>
            <p:sp>
              <p:nvSpPr>
                <p:cNvPr id="306" name="Google Shape;306;p16"/>
                <p:cNvSpPr txBox="1"/>
                <p:nvPr/>
              </p:nvSpPr>
              <p:spPr>
                <a:xfrm>
                  <a:off x="7127914" y="457834"/>
                  <a:ext cx="4476750" cy="2039084"/>
                </a:xfrm>
                <a:prstGeom prst="rect">
                  <a:avLst/>
                </a:prstGeom>
                <a:blipFill rotWithShape="1">
                  <a:blip r:embed="rId11">
                    <a:alphaModFix/>
                  </a:blip>
                  <a:stretch>
                    <a:fillRect b="-4476" l="-1361" r="0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Arial"/>
                      <a:ea typeface="Arial"/>
                      <a:cs typeface="Arial"/>
                      <a:sym typeface="Arial"/>
                    </a:rPr>
                    <a:t> </a:t>
                  </a:r>
                  <a:endParaRPr/>
                </a:p>
              </p:txBody>
            </p:sp>
            <p:sp>
              <p:nvSpPr>
                <p:cNvPr id="307" name="Google Shape;307;p16"/>
                <p:cNvSpPr/>
                <p:nvPr/>
              </p:nvSpPr>
              <p:spPr>
                <a:xfrm>
                  <a:off x="6776163" y="59613"/>
                  <a:ext cx="4802568" cy="2481506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92D05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308" name="Google Shape;308;p16"/>
              <p:cNvSpPr/>
              <p:nvPr/>
            </p:nvSpPr>
            <p:spPr>
              <a:xfrm>
                <a:off x="11308462" y="63453"/>
                <a:ext cx="419100" cy="433890"/>
              </a:xfrm>
              <a:prstGeom prst="ellipse">
                <a:avLst/>
              </a:prstGeom>
              <a:solidFill>
                <a:schemeClr val="accent2"/>
              </a:solidFill>
              <a:ln cap="flat" cmpd="sng" w="12700">
                <a:solidFill>
                  <a:srgbClr val="41494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309" name="Google Shape;309;p16"/>
          <p:cNvGrpSpPr/>
          <p:nvPr/>
        </p:nvGrpSpPr>
        <p:grpSpPr>
          <a:xfrm>
            <a:off x="6780996" y="2808281"/>
            <a:ext cx="4976274" cy="1628071"/>
            <a:chOff x="6780996" y="2808281"/>
            <a:chExt cx="4976274" cy="1628071"/>
          </a:xfrm>
        </p:grpSpPr>
        <p:sp>
          <p:nvSpPr>
            <p:cNvPr id="310" name="Google Shape;310;p16"/>
            <p:cNvSpPr txBox="1"/>
            <p:nvPr/>
          </p:nvSpPr>
          <p:spPr>
            <a:xfrm>
              <a:off x="7106814" y="2984464"/>
              <a:ext cx="4018154" cy="1443665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508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grpSp>
          <p:nvGrpSpPr>
            <p:cNvPr id="311" name="Google Shape;311;p16"/>
            <p:cNvGrpSpPr/>
            <p:nvPr/>
          </p:nvGrpSpPr>
          <p:grpSpPr>
            <a:xfrm>
              <a:off x="6780996" y="2808281"/>
              <a:ext cx="4976274" cy="1628071"/>
              <a:chOff x="6780996" y="2808281"/>
              <a:chExt cx="4976274" cy="1628071"/>
            </a:xfrm>
          </p:grpSpPr>
          <p:sp>
            <p:nvSpPr>
              <p:cNvPr id="312" name="Google Shape;312;p16"/>
              <p:cNvSpPr/>
              <p:nvPr/>
            </p:nvSpPr>
            <p:spPr>
              <a:xfrm>
                <a:off x="6780996" y="2831251"/>
                <a:ext cx="4802568" cy="1605101"/>
              </a:xfrm>
              <a:prstGeom prst="rect">
                <a:avLst/>
              </a:prstGeom>
              <a:noFill/>
              <a:ln cap="flat" cmpd="sng" w="19050">
                <a:solidFill>
                  <a:srgbClr val="92D05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3" name="Google Shape;313;p16"/>
              <p:cNvSpPr/>
              <p:nvPr/>
            </p:nvSpPr>
            <p:spPr>
              <a:xfrm>
                <a:off x="11338170" y="2808281"/>
                <a:ext cx="419100" cy="433890"/>
              </a:xfrm>
              <a:prstGeom prst="ellipse">
                <a:avLst/>
              </a:prstGeom>
              <a:solidFill>
                <a:schemeClr val="accent2"/>
              </a:solidFill>
              <a:ln cap="flat" cmpd="sng" w="12700">
                <a:solidFill>
                  <a:srgbClr val="41494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314" name="Google Shape;314;p16"/>
          <p:cNvGrpSpPr/>
          <p:nvPr/>
        </p:nvGrpSpPr>
        <p:grpSpPr>
          <a:xfrm>
            <a:off x="169521" y="4436352"/>
            <a:ext cx="12022479" cy="2040725"/>
            <a:chOff x="169521" y="4284605"/>
            <a:chExt cx="12032003" cy="2194562"/>
          </a:xfrm>
        </p:grpSpPr>
        <p:sp>
          <p:nvSpPr>
            <p:cNvPr id="315" name="Google Shape;315;p16"/>
            <p:cNvSpPr/>
            <p:nvPr/>
          </p:nvSpPr>
          <p:spPr>
            <a:xfrm>
              <a:off x="169521" y="4469016"/>
              <a:ext cx="11874775" cy="2010151"/>
            </a:xfrm>
            <a:prstGeom prst="rect">
              <a:avLst/>
            </a:prstGeom>
            <a:noFill/>
            <a:ln cap="flat" cmpd="sng" w="19050">
              <a:solidFill>
                <a:srgbClr val="92D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11782424" y="4284605"/>
              <a:ext cx="419100" cy="43389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4149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17" name="Google Shape;317;p16"/>
          <p:cNvSpPr/>
          <p:nvPr/>
        </p:nvSpPr>
        <p:spPr>
          <a:xfrm>
            <a:off x="4805679" y="1483360"/>
            <a:ext cx="2183070" cy="2336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744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6"/>
          <p:cNvSpPr/>
          <p:nvPr/>
        </p:nvSpPr>
        <p:spPr>
          <a:xfrm rot="2529099">
            <a:off x="5720452" y="2706553"/>
            <a:ext cx="1487225" cy="1952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744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6"/>
          <p:cNvSpPr/>
          <p:nvPr/>
        </p:nvSpPr>
        <p:spPr>
          <a:xfrm rot="5400000">
            <a:off x="4278342" y="3741053"/>
            <a:ext cx="1973270" cy="22427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744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6"/>
          <p:cNvSpPr txBox="1"/>
          <p:nvPr/>
        </p:nvSpPr>
        <p:spPr>
          <a:xfrm>
            <a:off x="2961382" y="3904727"/>
            <a:ext cx="25858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Ciphertext: send to Alice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6" name="Google Shape;3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511" y="487580"/>
            <a:ext cx="3799435" cy="33534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" name="Google Shape;327;p17"/>
          <p:cNvGrpSpPr/>
          <p:nvPr/>
        </p:nvGrpSpPr>
        <p:grpSpPr>
          <a:xfrm>
            <a:off x="5468719" y="894522"/>
            <a:ext cx="4192116" cy="1580321"/>
            <a:chOff x="5468719" y="894522"/>
            <a:chExt cx="4192116" cy="1580321"/>
          </a:xfrm>
        </p:grpSpPr>
        <p:sp>
          <p:nvSpPr>
            <p:cNvPr id="328" name="Google Shape;328;p17"/>
            <p:cNvSpPr txBox="1"/>
            <p:nvPr/>
          </p:nvSpPr>
          <p:spPr>
            <a:xfrm>
              <a:off x="5800724" y="1028700"/>
              <a:ext cx="3314701" cy="131613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5468719" y="894522"/>
              <a:ext cx="4192116" cy="1580321"/>
            </a:xfrm>
            <a:prstGeom prst="rect">
              <a:avLst/>
            </a:prstGeom>
            <a:noFill/>
            <a:ln cap="flat" cmpd="sng" w="19050">
              <a:solidFill>
                <a:srgbClr val="92D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30" name="Google Shape;330;p17"/>
          <p:cNvGrpSpPr/>
          <p:nvPr/>
        </p:nvGrpSpPr>
        <p:grpSpPr>
          <a:xfrm>
            <a:off x="522507" y="3081198"/>
            <a:ext cx="11146986" cy="3319602"/>
            <a:chOff x="522507" y="3081198"/>
            <a:chExt cx="11146986" cy="3319602"/>
          </a:xfrm>
        </p:grpSpPr>
        <p:grpSp>
          <p:nvGrpSpPr>
            <p:cNvPr id="331" name="Google Shape;331;p17"/>
            <p:cNvGrpSpPr/>
            <p:nvPr/>
          </p:nvGrpSpPr>
          <p:grpSpPr>
            <a:xfrm>
              <a:off x="522507" y="4046220"/>
              <a:ext cx="3903580" cy="2354580"/>
              <a:chOff x="522507" y="4046220"/>
              <a:chExt cx="3903580" cy="2354580"/>
            </a:xfrm>
          </p:grpSpPr>
          <p:pic>
            <p:nvPicPr>
              <p:cNvPr id="332" name="Google Shape;332;p1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919122" y="4046220"/>
                <a:ext cx="2506965" cy="23545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3" name="Google Shape;333;p17"/>
              <p:cNvSpPr txBox="1"/>
              <p:nvPr/>
            </p:nvSpPr>
            <p:spPr>
              <a:xfrm>
                <a:off x="522507" y="5020032"/>
                <a:ext cx="11443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Rounding</a:t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34" name="Google Shape;334;p17"/>
            <p:cNvGrpSpPr/>
            <p:nvPr/>
          </p:nvGrpSpPr>
          <p:grpSpPr>
            <a:xfrm>
              <a:off x="5441855" y="3081198"/>
              <a:ext cx="6227638" cy="3217804"/>
              <a:chOff x="5441855" y="3081198"/>
              <a:chExt cx="6227638" cy="3217804"/>
            </a:xfrm>
          </p:grpSpPr>
          <p:sp>
            <p:nvSpPr>
              <p:cNvPr id="335" name="Google Shape;335;p17"/>
              <p:cNvSpPr txBox="1"/>
              <p:nvPr/>
            </p:nvSpPr>
            <p:spPr>
              <a:xfrm>
                <a:off x="5468719" y="3081198"/>
                <a:ext cx="6200774" cy="3217804"/>
              </a:xfrm>
              <a:prstGeom prst="rect">
                <a:avLst/>
              </a:prstGeom>
              <a:blipFill rotWithShape="1">
                <a:blip r:embed="rId6">
                  <a:alphaModFix/>
                </a:blip>
                <a:stretch>
                  <a:fillRect b="-2461" l="-982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/>
              </a:p>
            </p:txBody>
          </p:sp>
          <p:sp>
            <p:nvSpPr>
              <p:cNvPr id="336" name="Google Shape;336;p17"/>
              <p:cNvSpPr/>
              <p:nvPr/>
            </p:nvSpPr>
            <p:spPr>
              <a:xfrm>
                <a:off x="5441855" y="3081198"/>
                <a:ext cx="6057417" cy="1938834"/>
              </a:xfrm>
              <a:prstGeom prst="rect">
                <a:avLst/>
              </a:prstGeom>
              <a:noFill/>
              <a:ln cap="flat" cmpd="sng" w="19050">
                <a:solidFill>
                  <a:srgbClr val="92D05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37" name="Google Shape;337;p17"/>
          <p:cNvSpPr/>
          <p:nvPr/>
        </p:nvSpPr>
        <p:spPr>
          <a:xfrm>
            <a:off x="9451285" y="665020"/>
            <a:ext cx="419100" cy="43389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4149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17"/>
          <p:cNvSpPr/>
          <p:nvPr/>
        </p:nvSpPr>
        <p:spPr>
          <a:xfrm>
            <a:off x="11250393" y="2864253"/>
            <a:ext cx="419100" cy="43389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4149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17"/>
          <p:cNvSpPr/>
          <p:nvPr/>
        </p:nvSpPr>
        <p:spPr>
          <a:xfrm>
            <a:off x="4142508" y="1649630"/>
            <a:ext cx="1492213" cy="2336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744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7"/>
          <p:cNvSpPr/>
          <p:nvPr/>
        </p:nvSpPr>
        <p:spPr>
          <a:xfrm rot="959094">
            <a:off x="4442277" y="3541649"/>
            <a:ext cx="1185164" cy="28398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744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7"/>
          <p:cNvSpPr txBox="1"/>
          <p:nvPr/>
        </p:nvSpPr>
        <p:spPr>
          <a:xfrm>
            <a:off x="9768052" y="4474514"/>
            <a:ext cx="24067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Bob’s original message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"/>
          <p:cNvSpPr txBox="1"/>
          <p:nvPr>
            <p:ph type="title"/>
          </p:nvPr>
        </p:nvSpPr>
        <p:spPr>
          <a:xfrm>
            <a:off x="815830" y="2474605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n-US" sz="3600"/>
              <a:t>KYBER-KEM</a:t>
            </a:r>
            <a:endParaRPr sz="3600"/>
          </a:p>
        </p:txBody>
      </p:sp>
      <p:sp>
        <p:nvSpPr>
          <p:cNvPr id="347" name="Google Shape;347;p18"/>
          <p:cNvSpPr txBox="1"/>
          <p:nvPr>
            <p:ph idx="1" type="body"/>
          </p:nvPr>
        </p:nvSpPr>
        <p:spPr>
          <a:xfrm>
            <a:off x="6172200" y="568538"/>
            <a:ext cx="5876925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Kyber PKE alone is not secure enough.  Applying  “Fujisaki Okamoto” transform 🡪 Kyber KEM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Key Encapsulation mechanism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highlight>
                  <a:srgbClr val="FFFF00"/>
                </a:highlight>
              </a:rPr>
              <a:t>Using Kyber-PKE</a:t>
            </a:r>
            <a:r>
              <a:rPr lang="en-US" sz="1800"/>
              <a:t> as base building block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Use </a:t>
            </a:r>
            <a:r>
              <a:rPr lang="en-US" sz="1800">
                <a:highlight>
                  <a:srgbClr val="FFFF00"/>
                </a:highlight>
              </a:rPr>
              <a:t>Hash() and seed</a:t>
            </a:r>
            <a:r>
              <a:rPr lang="en-US" sz="1800"/>
              <a:t> to create Pseudo RNG alongside</a:t>
            </a:r>
            <a:endParaRPr/>
          </a:p>
          <a:p>
            <a:pPr indent="-228600" lvl="1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pure random </a:t>
            </a:r>
            <a:endParaRPr/>
          </a:p>
          <a:p>
            <a:pPr indent="-228600" lvl="1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Central binomial Distribution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Security : “Secure against chosen ciphertext attack”</a:t>
            </a:r>
            <a:r>
              <a:rPr lang="en-US" sz="1800">
                <a:highlight>
                  <a:srgbClr val="FFFF00"/>
                </a:highlight>
              </a:rPr>
              <a:t> ( more secure than Kyber-PKE)</a:t>
            </a:r>
            <a:endParaRPr/>
          </a:p>
        </p:txBody>
      </p:sp>
      <p:sp>
        <p:nvSpPr>
          <p:cNvPr id="348" name="Google Shape;348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18"/>
          <p:cNvSpPr txBox="1"/>
          <p:nvPr/>
        </p:nvSpPr>
        <p:spPr>
          <a:xfrm>
            <a:off x="505527" y="5660350"/>
            <a:ext cx="532268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 function: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A : SHAKE 128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is SHA3-512, H is SHA3-256, J is SHAKE256</a:t>
            </a:r>
            <a:endParaRPr/>
          </a:p>
        </p:txBody>
      </p:sp>
      <p:sp>
        <p:nvSpPr>
          <p:cNvPr id="350" name="Google Shape;350;p18"/>
          <p:cNvSpPr txBox="1"/>
          <p:nvPr/>
        </p:nvSpPr>
        <p:spPr>
          <a:xfrm>
            <a:off x="1250686" y="3860069"/>
            <a:ext cx="4486657" cy="1421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generation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Encapsulation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Decapsulation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7" name="Google Shape;3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9" y="450056"/>
            <a:ext cx="5888562" cy="3209191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9"/>
          <p:cNvSpPr txBox="1"/>
          <p:nvPr/>
        </p:nvSpPr>
        <p:spPr>
          <a:xfrm>
            <a:off x="6309087" y="5272417"/>
            <a:ext cx="4815595" cy="1230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Encapsulation key = Encryption key</a:t>
            </a:r>
            <a:endParaRPr/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Decapsulation key != Decryptionkey </a:t>
            </a:r>
            <a:endParaRPr/>
          </a:p>
        </p:txBody>
      </p:sp>
      <p:graphicFrame>
        <p:nvGraphicFramePr>
          <p:cNvPr id="359" name="Google Shape;359;p19"/>
          <p:cNvGraphicFramePr/>
          <p:nvPr/>
        </p:nvGraphicFramePr>
        <p:xfrm>
          <a:off x="704850" y="39511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{5D17D68D-C89F-4385-A75A-1CB72AB6AE1E}</a:tableStyleId>
              </a:tblPr>
              <a:tblGrid>
                <a:gridCol w="1831975"/>
                <a:gridCol w="1831975"/>
                <a:gridCol w="1831975"/>
              </a:tblGrid>
              <a:tr h="815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Public key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Private key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Kyber-KEM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Kyber-PKE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360" name="Google Shape;360;p19"/>
          <p:cNvGrpSpPr/>
          <p:nvPr/>
        </p:nvGrpSpPr>
        <p:grpSpPr>
          <a:xfrm>
            <a:off x="6802683" y="158803"/>
            <a:ext cx="5012118" cy="3511889"/>
            <a:chOff x="6802683" y="158803"/>
            <a:chExt cx="5012118" cy="3511889"/>
          </a:xfrm>
        </p:grpSpPr>
        <p:sp>
          <p:nvSpPr>
            <p:cNvPr id="361" name="Google Shape;361;p19"/>
            <p:cNvSpPr txBox="1"/>
            <p:nvPr/>
          </p:nvSpPr>
          <p:spPr>
            <a:xfrm>
              <a:off x="6802683" y="272846"/>
              <a:ext cx="4684467" cy="336322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2539" l="-143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grpSp>
          <p:nvGrpSpPr>
            <p:cNvPr id="362" name="Google Shape;362;p19"/>
            <p:cNvGrpSpPr/>
            <p:nvPr/>
          </p:nvGrpSpPr>
          <p:grpSpPr>
            <a:xfrm>
              <a:off x="6802683" y="158803"/>
              <a:ext cx="5012118" cy="3511889"/>
              <a:chOff x="6802683" y="158803"/>
              <a:chExt cx="5012118" cy="3511889"/>
            </a:xfrm>
          </p:grpSpPr>
          <p:sp>
            <p:nvSpPr>
              <p:cNvPr id="363" name="Google Shape;363;p19"/>
              <p:cNvSpPr/>
              <p:nvPr/>
            </p:nvSpPr>
            <p:spPr>
              <a:xfrm>
                <a:off x="6802683" y="375748"/>
                <a:ext cx="4802568" cy="3294944"/>
              </a:xfrm>
              <a:prstGeom prst="rect">
                <a:avLst/>
              </a:prstGeom>
              <a:noFill/>
              <a:ln cap="flat" cmpd="sng" w="19050">
                <a:solidFill>
                  <a:srgbClr val="92D05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11395701" y="158803"/>
                <a:ext cx="419100" cy="433890"/>
              </a:xfrm>
              <a:prstGeom prst="ellipse">
                <a:avLst/>
              </a:prstGeom>
              <a:solidFill>
                <a:schemeClr val="accent2"/>
              </a:solidFill>
              <a:ln cap="flat" cmpd="sng" w="12700">
                <a:solidFill>
                  <a:srgbClr val="41494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365" name="Google Shape;365;p19"/>
          <p:cNvGrpSpPr/>
          <p:nvPr/>
        </p:nvGrpSpPr>
        <p:grpSpPr>
          <a:xfrm>
            <a:off x="6802683" y="3738976"/>
            <a:ext cx="5012118" cy="1150089"/>
            <a:chOff x="6802683" y="3445223"/>
            <a:chExt cx="5012118" cy="1150089"/>
          </a:xfrm>
        </p:grpSpPr>
        <p:sp>
          <p:nvSpPr>
            <p:cNvPr id="366" name="Google Shape;366;p19"/>
            <p:cNvSpPr txBox="1"/>
            <p:nvPr/>
          </p:nvSpPr>
          <p:spPr>
            <a:xfrm>
              <a:off x="7243573" y="3746188"/>
              <a:ext cx="4243577" cy="61965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grpSp>
          <p:nvGrpSpPr>
            <p:cNvPr id="367" name="Google Shape;367;p19"/>
            <p:cNvGrpSpPr/>
            <p:nvPr/>
          </p:nvGrpSpPr>
          <p:grpSpPr>
            <a:xfrm>
              <a:off x="6802683" y="3445223"/>
              <a:ext cx="5012118" cy="1150089"/>
              <a:chOff x="6802683" y="3445223"/>
              <a:chExt cx="5012118" cy="1150089"/>
            </a:xfrm>
          </p:grpSpPr>
          <p:sp>
            <p:nvSpPr>
              <p:cNvPr id="368" name="Google Shape;368;p19"/>
              <p:cNvSpPr/>
              <p:nvPr/>
            </p:nvSpPr>
            <p:spPr>
              <a:xfrm>
                <a:off x="6802683" y="3711570"/>
                <a:ext cx="4802568" cy="883742"/>
              </a:xfrm>
              <a:prstGeom prst="rect">
                <a:avLst/>
              </a:prstGeom>
              <a:noFill/>
              <a:ln cap="flat" cmpd="sng" w="19050">
                <a:solidFill>
                  <a:srgbClr val="92D05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9" name="Google Shape;369;p19"/>
              <p:cNvSpPr/>
              <p:nvPr/>
            </p:nvSpPr>
            <p:spPr>
              <a:xfrm>
                <a:off x="11395701" y="3445223"/>
                <a:ext cx="419100" cy="433890"/>
              </a:xfrm>
              <a:prstGeom prst="ellipse">
                <a:avLst/>
              </a:prstGeom>
              <a:solidFill>
                <a:schemeClr val="accent2"/>
              </a:solidFill>
              <a:ln cap="flat" cmpd="sng" w="12700">
                <a:solidFill>
                  <a:srgbClr val="41494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70" name="Google Shape;370;p19"/>
          <p:cNvSpPr/>
          <p:nvPr/>
        </p:nvSpPr>
        <p:spPr>
          <a:xfrm>
            <a:off x="5851648" y="1476882"/>
            <a:ext cx="951035" cy="2133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744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9"/>
          <p:cNvSpPr/>
          <p:nvPr/>
        </p:nvSpPr>
        <p:spPr>
          <a:xfrm rot="5400000">
            <a:off x="4485879" y="1450853"/>
            <a:ext cx="1658082" cy="3380184"/>
          </a:xfrm>
          <a:prstGeom prst="bentArrow">
            <a:avLst>
              <a:gd fmla="val 7401" name="adj1"/>
              <a:gd fmla="val 8758" name="adj2"/>
              <a:gd fmla="val 14662" name="adj3"/>
              <a:gd fmla="val 43750" name="adj4"/>
            </a:avLst>
          </a:prstGeom>
          <a:solidFill>
            <a:schemeClr val="accent1"/>
          </a:solidFill>
          <a:ln cap="flat" cmpd="sng" w="12700">
            <a:solidFill>
              <a:srgbClr val="6744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2231136" y="707517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en-US" sz="4000"/>
              <a:t>PRESENTATION OUTLINE</a:t>
            </a:r>
            <a:endParaRPr sz="4000"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2231136" y="2282952"/>
            <a:ext cx="7960614" cy="3867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US" sz="2400"/>
              <a:t>Introduction</a:t>
            </a:r>
            <a:endParaRPr/>
          </a:p>
          <a:p>
            <a:pPr indent="-342900" lvl="1" marL="5715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AutoNum type="alphaLcParenR"/>
            </a:pPr>
            <a:r>
              <a:rPr lang="en-US" sz="2400"/>
              <a:t>Objective </a:t>
            </a:r>
            <a:endParaRPr/>
          </a:p>
          <a:p>
            <a:pPr indent="-342900" lvl="1" marL="5715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AutoNum type="alphaLcParenR"/>
            </a:pPr>
            <a:r>
              <a:rPr lang="en-US" sz="2400"/>
              <a:t>What is FPGA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US" sz="2400"/>
              <a:t>Kyber PKE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US" sz="2400"/>
              <a:t>Kyber KEM</a:t>
            </a:r>
            <a:endParaRPr/>
          </a:p>
        </p:txBody>
      </p:sp>
      <p:sp>
        <p:nvSpPr>
          <p:cNvPr id="117" name="Google Shape;117;p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 sz="2000"/>
          </a:p>
        </p:txBody>
      </p:sp>
      <p:pic>
        <p:nvPicPr>
          <p:cNvPr id="377" name="Google Shape;37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776" y="778967"/>
            <a:ext cx="4806391" cy="4819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8" name="Google Shape;378;p20"/>
          <p:cNvGrpSpPr/>
          <p:nvPr/>
        </p:nvGrpSpPr>
        <p:grpSpPr>
          <a:xfrm>
            <a:off x="6554740" y="441317"/>
            <a:ext cx="4569942" cy="898408"/>
            <a:chOff x="6554740" y="441317"/>
            <a:chExt cx="4569942" cy="898408"/>
          </a:xfrm>
        </p:grpSpPr>
        <p:sp>
          <p:nvSpPr>
            <p:cNvPr id="379" name="Google Shape;379;p20"/>
            <p:cNvSpPr txBox="1"/>
            <p:nvPr/>
          </p:nvSpPr>
          <p:spPr>
            <a:xfrm>
              <a:off x="6576078" y="796006"/>
              <a:ext cx="4548604" cy="40011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9229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grpSp>
          <p:nvGrpSpPr>
            <p:cNvPr id="380" name="Google Shape;380;p20"/>
            <p:cNvGrpSpPr/>
            <p:nvPr/>
          </p:nvGrpSpPr>
          <p:grpSpPr>
            <a:xfrm>
              <a:off x="6554740" y="441317"/>
              <a:ext cx="4376517" cy="898408"/>
              <a:chOff x="6554740" y="441317"/>
              <a:chExt cx="4376517" cy="898408"/>
            </a:xfrm>
          </p:grpSpPr>
          <p:sp>
            <p:nvSpPr>
              <p:cNvPr id="381" name="Google Shape;381;p20"/>
              <p:cNvSpPr/>
              <p:nvPr/>
            </p:nvSpPr>
            <p:spPr>
              <a:xfrm>
                <a:off x="6554740" y="627254"/>
                <a:ext cx="4161754" cy="712471"/>
              </a:xfrm>
              <a:prstGeom prst="rect">
                <a:avLst/>
              </a:prstGeom>
              <a:noFill/>
              <a:ln cap="flat" cmpd="sng" w="19050">
                <a:solidFill>
                  <a:srgbClr val="92D05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2" name="Google Shape;382;p20"/>
              <p:cNvSpPr/>
              <p:nvPr/>
            </p:nvSpPr>
            <p:spPr>
              <a:xfrm>
                <a:off x="10512157" y="441317"/>
                <a:ext cx="419100" cy="433890"/>
              </a:xfrm>
              <a:prstGeom prst="ellipse">
                <a:avLst/>
              </a:prstGeom>
              <a:solidFill>
                <a:schemeClr val="accent2"/>
              </a:solidFill>
              <a:ln cap="flat" cmpd="sng" w="12700">
                <a:solidFill>
                  <a:srgbClr val="41494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383" name="Google Shape;383;p20"/>
          <p:cNvGrpSpPr/>
          <p:nvPr/>
        </p:nvGrpSpPr>
        <p:grpSpPr>
          <a:xfrm>
            <a:off x="6554740" y="1421989"/>
            <a:ext cx="4770484" cy="820754"/>
            <a:chOff x="6554740" y="1421989"/>
            <a:chExt cx="4770484" cy="820754"/>
          </a:xfrm>
        </p:grpSpPr>
        <p:sp>
          <p:nvSpPr>
            <p:cNvPr id="384" name="Google Shape;384;p20"/>
            <p:cNvSpPr txBox="1"/>
            <p:nvPr/>
          </p:nvSpPr>
          <p:spPr>
            <a:xfrm>
              <a:off x="6576078" y="1627865"/>
              <a:ext cx="4749146" cy="40011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25755" l="0" r="0" t="-7574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6554740" y="1530272"/>
              <a:ext cx="4161754" cy="712471"/>
            </a:xfrm>
            <a:prstGeom prst="rect">
              <a:avLst/>
            </a:prstGeom>
            <a:noFill/>
            <a:ln cap="flat" cmpd="sng" w="19050">
              <a:solidFill>
                <a:srgbClr val="92D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10512157" y="1421989"/>
              <a:ext cx="419100" cy="43389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4149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87" name="Google Shape;387;p20"/>
          <p:cNvGrpSpPr/>
          <p:nvPr/>
        </p:nvGrpSpPr>
        <p:grpSpPr>
          <a:xfrm>
            <a:off x="6554740" y="2287628"/>
            <a:ext cx="4736240" cy="3268652"/>
            <a:chOff x="6554740" y="2287628"/>
            <a:chExt cx="4736240" cy="3268652"/>
          </a:xfrm>
        </p:grpSpPr>
        <p:grpSp>
          <p:nvGrpSpPr>
            <p:cNvPr id="388" name="Google Shape;388;p20"/>
            <p:cNvGrpSpPr/>
            <p:nvPr/>
          </p:nvGrpSpPr>
          <p:grpSpPr>
            <a:xfrm>
              <a:off x="6554740" y="2287628"/>
              <a:ext cx="4694284" cy="3268652"/>
              <a:chOff x="6644984" y="2227785"/>
              <a:chExt cx="4694284" cy="4887046"/>
            </a:xfrm>
          </p:grpSpPr>
          <p:sp>
            <p:nvSpPr>
              <p:cNvPr id="389" name="Google Shape;389;p20"/>
              <p:cNvSpPr txBox="1"/>
              <p:nvPr/>
            </p:nvSpPr>
            <p:spPr>
              <a:xfrm>
                <a:off x="6742522" y="2227785"/>
                <a:ext cx="4596746" cy="4887046"/>
              </a:xfrm>
              <a:prstGeom prst="rect">
                <a:avLst/>
              </a:prstGeom>
              <a:blipFill rotWithShape="1">
                <a:blip r:embed="rId6">
                  <a:alphaModFix/>
                </a:blip>
                <a:stretch>
                  <a:fillRect b="0" l="-1325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/>
              </a:p>
            </p:txBody>
          </p:sp>
          <p:sp>
            <p:nvSpPr>
              <p:cNvPr id="390" name="Google Shape;390;p20"/>
              <p:cNvSpPr/>
              <p:nvPr/>
            </p:nvSpPr>
            <p:spPr>
              <a:xfrm>
                <a:off x="6644984" y="2448748"/>
                <a:ext cx="4647900" cy="3330953"/>
              </a:xfrm>
              <a:prstGeom prst="rect">
                <a:avLst/>
              </a:prstGeom>
              <a:noFill/>
              <a:ln cap="flat" cmpd="sng" w="19050">
                <a:solidFill>
                  <a:srgbClr val="92D05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91" name="Google Shape;391;p20"/>
            <p:cNvSpPr/>
            <p:nvPr/>
          </p:nvSpPr>
          <p:spPr>
            <a:xfrm>
              <a:off x="10871880" y="2287628"/>
              <a:ext cx="419100" cy="43389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4149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92" name="Google Shape;392;p20"/>
          <p:cNvGrpSpPr/>
          <p:nvPr/>
        </p:nvGrpSpPr>
        <p:grpSpPr>
          <a:xfrm>
            <a:off x="6576077" y="4535632"/>
            <a:ext cx="5508135" cy="1909161"/>
            <a:chOff x="6541292" y="4491233"/>
            <a:chExt cx="5080448" cy="1909161"/>
          </a:xfrm>
        </p:grpSpPr>
        <p:sp>
          <p:nvSpPr>
            <p:cNvPr id="393" name="Google Shape;393;p20"/>
            <p:cNvSpPr txBox="1"/>
            <p:nvPr/>
          </p:nvSpPr>
          <p:spPr>
            <a:xfrm>
              <a:off x="6697998" y="4843290"/>
              <a:ext cx="4923742" cy="142199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6865" l="-1256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6541292" y="4708178"/>
              <a:ext cx="5080448" cy="1692216"/>
            </a:xfrm>
            <a:prstGeom prst="rect">
              <a:avLst/>
            </a:prstGeom>
            <a:noFill/>
            <a:ln cap="flat" cmpd="sng" w="19050">
              <a:solidFill>
                <a:srgbClr val="92D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11202640" y="4491233"/>
              <a:ext cx="419100" cy="43389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4149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96" name="Google Shape;396;p20"/>
          <p:cNvSpPr/>
          <p:nvPr/>
        </p:nvSpPr>
        <p:spPr>
          <a:xfrm>
            <a:off x="5723157" y="3253374"/>
            <a:ext cx="745685" cy="21573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744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0"/>
          <p:cNvSpPr/>
          <p:nvPr/>
        </p:nvSpPr>
        <p:spPr>
          <a:xfrm rot="-658641">
            <a:off x="3704080" y="2152819"/>
            <a:ext cx="2722092" cy="18466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744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0"/>
          <p:cNvSpPr/>
          <p:nvPr/>
        </p:nvSpPr>
        <p:spPr>
          <a:xfrm rot="-1284427">
            <a:off x="5056163" y="1300462"/>
            <a:ext cx="1368103" cy="2289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744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0"/>
          <p:cNvSpPr/>
          <p:nvPr/>
        </p:nvSpPr>
        <p:spPr>
          <a:xfrm rot="634811">
            <a:off x="5542304" y="4819201"/>
            <a:ext cx="745685" cy="21573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744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0"/>
          <p:cNvSpPr txBox="1"/>
          <p:nvPr/>
        </p:nvSpPr>
        <p:spPr>
          <a:xfrm>
            <a:off x="4029338" y="5714941"/>
            <a:ext cx="206448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 ciphertext c to Alice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1"/>
          <p:cNvSpPr/>
          <p:nvPr>
            <p:ph idx="12" type="sldNum"/>
          </p:nvPr>
        </p:nvSpPr>
        <p:spPr>
          <a:xfrm>
            <a:off x="11225569" y="6302945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7" name="Google Shape;4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739" y="933452"/>
            <a:ext cx="5812030" cy="419267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1"/>
          <p:cNvSpPr txBox="1"/>
          <p:nvPr/>
        </p:nvSpPr>
        <p:spPr>
          <a:xfrm>
            <a:off x="3339083" y="4316248"/>
            <a:ext cx="2476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Decapsulation fail</a:t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21"/>
          <p:cNvSpPr txBox="1"/>
          <p:nvPr/>
        </p:nvSpPr>
        <p:spPr>
          <a:xfrm>
            <a:off x="2131740" y="4756790"/>
            <a:ext cx="2700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Decapsulation successful</a:t>
            </a:r>
            <a:endParaRPr sz="1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10" name="Google Shape;410;p21"/>
          <p:cNvGrpSpPr/>
          <p:nvPr/>
        </p:nvGrpSpPr>
        <p:grpSpPr>
          <a:xfrm>
            <a:off x="6782463" y="531130"/>
            <a:ext cx="5231478" cy="974224"/>
            <a:chOff x="6769502" y="717476"/>
            <a:chExt cx="5231478" cy="974224"/>
          </a:xfrm>
        </p:grpSpPr>
        <p:sp>
          <p:nvSpPr>
            <p:cNvPr id="411" name="Google Shape;411;p21"/>
            <p:cNvSpPr txBox="1"/>
            <p:nvPr/>
          </p:nvSpPr>
          <p:spPr>
            <a:xfrm>
              <a:off x="6819381" y="1007642"/>
              <a:ext cx="5181599" cy="64940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15091" l="-1058" r="0" t="-5659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6769502" y="979229"/>
              <a:ext cx="4667821" cy="712471"/>
            </a:xfrm>
            <a:prstGeom prst="rect">
              <a:avLst/>
            </a:prstGeom>
            <a:noFill/>
            <a:ln cap="flat" cmpd="sng" w="19050">
              <a:solidFill>
                <a:srgbClr val="92D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11227772" y="717476"/>
              <a:ext cx="419100" cy="43389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4149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14" name="Google Shape;414;p21"/>
          <p:cNvGrpSpPr/>
          <p:nvPr/>
        </p:nvGrpSpPr>
        <p:grpSpPr>
          <a:xfrm>
            <a:off x="6767298" y="1763604"/>
            <a:ext cx="5109065" cy="1423976"/>
            <a:chOff x="6828905" y="1660235"/>
            <a:chExt cx="5109065" cy="1423976"/>
          </a:xfrm>
        </p:grpSpPr>
        <p:sp>
          <p:nvSpPr>
            <p:cNvPr id="415" name="Google Shape;415;p21"/>
            <p:cNvSpPr txBox="1"/>
            <p:nvPr/>
          </p:nvSpPr>
          <p:spPr>
            <a:xfrm>
              <a:off x="6942763" y="1747038"/>
              <a:ext cx="4995207" cy="129368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6602" l="-1098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6828905" y="1660235"/>
              <a:ext cx="4667821" cy="1423976"/>
            </a:xfrm>
            <a:prstGeom prst="rect">
              <a:avLst/>
            </a:prstGeom>
            <a:noFill/>
            <a:ln cap="flat" cmpd="sng" w="19050">
              <a:solidFill>
                <a:srgbClr val="92D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11227772" y="1759612"/>
              <a:ext cx="419100" cy="43389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4149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18" name="Google Shape;418;p21"/>
          <p:cNvGrpSpPr/>
          <p:nvPr/>
        </p:nvGrpSpPr>
        <p:grpSpPr>
          <a:xfrm>
            <a:off x="6767298" y="3257594"/>
            <a:ext cx="5047285" cy="793428"/>
            <a:chOff x="6767298" y="3174715"/>
            <a:chExt cx="5047285" cy="793428"/>
          </a:xfrm>
        </p:grpSpPr>
        <p:sp>
          <p:nvSpPr>
            <p:cNvPr id="419" name="Google Shape;419;p21"/>
            <p:cNvSpPr txBox="1"/>
            <p:nvPr/>
          </p:nvSpPr>
          <p:spPr>
            <a:xfrm>
              <a:off x="6819376" y="3386763"/>
              <a:ext cx="4995207" cy="3693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24589" l="0" r="0" t="-8196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6767298" y="3255672"/>
              <a:ext cx="4667821" cy="712471"/>
            </a:xfrm>
            <a:prstGeom prst="rect">
              <a:avLst/>
            </a:prstGeom>
            <a:noFill/>
            <a:ln cap="flat" cmpd="sng" w="19050">
              <a:solidFill>
                <a:srgbClr val="92D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11225569" y="3174715"/>
              <a:ext cx="419100" cy="419113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4149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22" name="Google Shape;422;p21"/>
          <p:cNvGrpSpPr/>
          <p:nvPr/>
        </p:nvGrpSpPr>
        <p:grpSpPr>
          <a:xfrm>
            <a:off x="6742776" y="4241763"/>
            <a:ext cx="5179109" cy="1794941"/>
            <a:chOff x="6822051" y="4183173"/>
            <a:chExt cx="5179109" cy="1794941"/>
          </a:xfrm>
        </p:grpSpPr>
        <p:sp>
          <p:nvSpPr>
            <p:cNvPr id="423" name="Google Shape;423;p21"/>
            <p:cNvSpPr txBox="1"/>
            <p:nvPr/>
          </p:nvSpPr>
          <p:spPr>
            <a:xfrm>
              <a:off x="6923180" y="4464833"/>
              <a:ext cx="5077980" cy="1289071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7107" l="-1079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6822051" y="4430478"/>
              <a:ext cx="4917058" cy="1547636"/>
            </a:xfrm>
            <a:prstGeom prst="rect">
              <a:avLst/>
            </a:prstGeom>
            <a:noFill/>
            <a:ln cap="flat" cmpd="sng" w="19050">
              <a:solidFill>
                <a:srgbClr val="92D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11529558" y="4183173"/>
              <a:ext cx="419100" cy="407637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4149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26" name="Google Shape;426;p21"/>
          <p:cNvSpPr/>
          <p:nvPr/>
        </p:nvSpPr>
        <p:spPr>
          <a:xfrm rot="-441115">
            <a:off x="5585375" y="1364601"/>
            <a:ext cx="1021251" cy="261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744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1"/>
          <p:cNvSpPr/>
          <p:nvPr/>
        </p:nvSpPr>
        <p:spPr>
          <a:xfrm>
            <a:off x="4683731" y="2386584"/>
            <a:ext cx="1876219" cy="2621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744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1"/>
          <p:cNvSpPr/>
          <p:nvPr/>
        </p:nvSpPr>
        <p:spPr>
          <a:xfrm rot="192349">
            <a:off x="3190472" y="3126103"/>
            <a:ext cx="3548958" cy="23627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744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1"/>
          <p:cNvSpPr/>
          <p:nvPr/>
        </p:nvSpPr>
        <p:spPr>
          <a:xfrm rot="955102">
            <a:off x="5367859" y="4325087"/>
            <a:ext cx="1252449" cy="26503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744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1"/>
          <p:cNvSpPr/>
          <p:nvPr/>
        </p:nvSpPr>
        <p:spPr>
          <a:xfrm>
            <a:off x="8156863" y="5437035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21"/>
          <p:cNvSpPr/>
          <p:nvPr/>
        </p:nvSpPr>
        <p:spPr>
          <a:xfrm>
            <a:off x="388917" y="1257827"/>
            <a:ext cx="365760" cy="36576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437" name="Google Shape;437;p22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Literature review : implementation methods of Kyber KEM</a:t>
            </a:r>
            <a:endParaRPr/>
          </a:p>
          <a:p>
            <a:pPr indent="-228600" lvl="1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Which part of algorithm have been implemented</a:t>
            </a:r>
            <a:endParaRPr/>
          </a:p>
          <a:p>
            <a:pPr indent="-228600" lvl="1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Which part we could implement, and benefits?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Next presentation : Kyber KEM implementation on FPGA using High Level Synthesis tools</a:t>
            </a:r>
            <a:endParaRPr/>
          </a:p>
          <a:p>
            <a:pPr indent="-101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438" name="Google Shape;438;p2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>
                <a:solidFill>
                  <a:schemeClr val="dk1"/>
                </a:solidFill>
              </a:rPr>
              <a:t>REFERENCES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4" name="Google Shape;444;p23"/>
          <p:cNvSpPr txBox="1"/>
          <p:nvPr>
            <p:ph idx="1" type="body"/>
          </p:nvPr>
        </p:nvSpPr>
        <p:spPr>
          <a:xfrm>
            <a:off x="1987815" y="2843395"/>
            <a:ext cx="8216369" cy="3740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https://eee.poriyaan.in/topic/fpga--field-programmable-gate-arrays--11689/</a:t>
            </a:r>
            <a:endParaRPr sz="20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https://www.researchgate.net/figure/Digital-circuit-with-two-inputs-OR-and-AND-gates_fig11_309907692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https://cryptography101.ca/kyber-dilithium/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2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3"/>
          <p:cNvSpPr txBox="1"/>
          <p:nvPr>
            <p:ph type="title"/>
          </p:nvPr>
        </p:nvSpPr>
        <p:spPr>
          <a:xfrm>
            <a:off x="1600200" y="2363323"/>
            <a:ext cx="8991600" cy="1692771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Times New Roman"/>
              <a:buNone/>
            </a:pPr>
            <a:r>
              <a:rPr lang="en-US" sz="3800" cap="none">
                <a:solidFill>
                  <a:srgbClr val="262626"/>
                </a:solidFill>
              </a:rPr>
              <a:t>INTRODUCTION</a:t>
            </a:r>
            <a:endParaRPr/>
          </a:p>
        </p:txBody>
      </p:sp>
      <p:sp>
        <p:nvSpPr>
          <p:cNvPr id="124" name="Google Shape;124;p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2231136" y="695445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en-US" sz="3200"/>
              <a:t>OBJECTIVE</a:t>
            </a:r>
            <a:endParaRPr sz="3200"/>
          </a:p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834374" y="234473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 u="sng">
                <a:solidFill>
                  <a:schemeClr val="dk1"/>
                </a:solidFill>
              </a:rPr>
              <a:t>Our group previous presentation</a:t>
            </a:r>
            <a:endParaRPr/>
          </a:p>
          <a:p>
            <a:pPr indent="-2286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Post quantum cryptography :  variations, math problem, performance 🡪 Lattice based</a:t>
            </a:r>
            <a:endParaRPr sz="2000">
              <a:solidFill>
                <a:schemeClr val="dk1"/>
              </a:solidFill>
            </a:endParaRPr>
          </a:p>
          <a:p>
            <a:pPr indent="-2286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Frodo KEM : Lattice based algorithm that haven’t been implement 🡪 It is suck !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2" name="Google Shape;132;p4"/>
          <p:cNvSpPr txBox="1"/>
          <p:nvPr>
            <p:ph idx="2" type="body"/>
          </p:nvPr>
        </p:nvSpPr>
        <p:spPr>
          <a:xfrm>
            <a:off x="5895218" y="2365144"/>
            <a:ext cx="6184803" cy="3730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 u="sng"/>
              <a:t>Today Objective</a:t>
            </a:r>
            <a:endParaRPr/>
          </a:p>
          <a:p>
            <a:pPr indent="0" lvl="0" marL="0" rtl="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 u="sng"/>
          </a:p>
          <a:p>
            <a:pPr indent="-228600" lvl="0" marL="228600" rtl="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AJ. Vasin : Find Lattice based cryptography implementation methods on FPGA </a:t>
            </a:r>
            <a:endParaRPr/>
          </a:p>
          <a:p>
            <a:pPr indent="-228600" lvl="0" marL="228600" rtl="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Understanding basic idea of Kyber-PKE &amp; Kyber-KEM</a:t>
            </a: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4601320" y="3916136"/>
            <a:ext cx="1009650" cy="2857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744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>
            <p:ph type="title"/>
          </p:nvPr>
        </p:nvSpPr>
        <p:spPr>
          <a:xfrm>
            <a:off x="804672" y="964692"/>
            <a:ext cx="4476806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r>
              <a:rPr lang="en-US" sz="2600"/>
              <a:t>FIELD PROGRAMMABLE GATES ARRAY</a:t>
            </a:r>
            <a:endParaRPr sz="2600"/>
          </a:p>
        </p:txBody>
      </p:sp>
      <p:sp>
        <p:nvSpPr>
          <p:cNvPr id="140" name="Google Shape;140;p5"/>
          <p:cNvSpPr txBox="1"/>
          <p:nvPr>
            <p:ph idx="1" type="body"/>
          </p:nvPr>
        </p:nvSpPr>
        <p:spPr>
          <a:xfrm>
            <a:off x="803244" y="2638044"/>
            <a:ext cx="4492932" cy="3263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 instruction set like traditional CPU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Reconfigurable Logic Block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Using Hardware description language</a:t>
            </a:r>
            <a:endParaRPr/>
          </a:p>
          <a:p>
            <a:pPr indent="-2286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E.g. Verilog and VHDL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Parallel execution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Flexibility and Customizable</a:t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2789" y="1366628"/>
            <a:ext cx="4782312" cy="412474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 txBox="1"/>
          <p:nvPr/>
        </p:nvSpPr>
        <p:spPr>
          <a:xfrm>
            <a:off x="6272789" y="5893308"/>
            <a:ext cx="50132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sng" cap="none" strike="noStrike">
                <a:solidFill>
                  <a:srgbClr val="6B889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https://eee.poriyaan.in/topic/fpga--field-programmable-gate-arrays--11689/</a:t>
            </a:r>
            <a:endParaRPr sz="1200">
              <a:solidFill>
                <a:srgbClr val="6B88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6B889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https://www.researchgate.net/figure/Digital-circuit-with-two-inputs-OR-and-AND-gates_fig11_309907692</a:t>
            </a:r>
            <a:r>
              <a:rPr lang="en-US" sz="1200">
                <a:solidFill>
                  <a:srgbClr val="6B88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descr="Digital circuit with two-inputs OR and AND gates  " id="145" name="Google Shape;14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6720" y="1171322"/>
            <a:ext cx="4134450" cy="451535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>
            <p:ph type="title"/>
          </p:nvPr>
        </p:nvSpPr>
        <p:spPr>
          <a:xfrm>
            <a:off x="965198" y="2490283"/>
            <a:ext cx="5602383" cy="1877437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Times New Roman"/>
              <a:buNone/>
            </a:pPr>
            <a:r>
              <a:rPr lang="en-US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KYBER-PKE </a:t>
            </a:r>
            <a:r>
              <a:rPr lang="en-US"/>
              <a:t>&amp;</a:t>
            </a:r>
            <a:r>
              <a:rPr lang="en-US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KYBER-KEM</a:t>
            </a:r>
            <a:endParaRPr cap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7665933" y="2173266"/>
            <a:ext cx="4394790" cy="251146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on Module Learning with Error    ( Tony’s presentation)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Kyber-KEM chosen to be standard Key encapsulation algorithm by NIST</a:t>
            </a:r>
            <a:endParaRPr/>
          </a:p>
          <a:p>
            <a:pPr indent="-225425" lvl="0" marL="342900" rtl="0" algn="ct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250166" y="5201728"/>
            <a:ext cx="11471252" cy="146826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NIST (National Institute of Standards and Technology) is a U.S. agency that develops and promotes standards for technology, including cybersecurity and cryptography.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idx="1" type="body"/>
          </p:nvPr>
        </p:nvSpPr>
        <p:spPr>
          <a:xfrm>
            <a:off x="1055109" y="4608250"/>
            <a:ext cx="4271771" cy="1124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Public key encryption(PKE)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Encrypted message</a:t>
            </a:r>
            <a:endParaRPr/>
          </a:p>
        </p:txBody>
      </p:sp>
      <p:sp>
        <p:nvSpPr>
          <p:cNvPr id="161" name="Google Shape;161;p7"/>
          <p:cNvSpPr txBox="1"/>
          <p:nvPr>
            <p:ph idx="2" type="body"/>
          </p:nvPr>
        </p:nvSpPr>
        <p:spPr>
          <a:xfrm>
            <a:off x="6459125" y="4671541"/>
            <a:ext cx="4855511" cy="1240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Key Encapsulation Mechanism (KEM)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Established shared secret key (symmetric key)</a:t>
            </a:r>
            <a:endParaRPr/>
          </a:p>
        </p:txBody>
      </p:sp>
      <p:sp>
        <p:nvSpPr>
          <p:cNvPr id="162" name="Google Shape;162;p7"/>
          <p:cNvSpPr/>
          <p:nvPr>
            <p:ph idx="12" type="sldNum"/>
          </p:nvPr>
        </p:nvSpPr>
        <p:spPr>
          <a:xfrm>
            <a:off x="11369172" y="626230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882" y="804726"/>
            <a:ext cx="4726049" cy="333059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/>
          <p:nvPr/>
        </p:nvSpPr>
        <p:spPr>
          <a:xfrm>
            <a:off x="317124" y="6306681"/>
            <a:ext cx="54495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6B889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https://www.coengoedegebure.com/surviving-an-infosec-job-interview-cryptography/</a:t>
            </a:r>
            <a:endParaRPr sz="1200">
              <a:solidFill>
                <a:srgbClr val="6B88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Key encapsulation mechanism detail. | Download Scientific Diagram" id="165" name="Google Shape;165;p7"/>
          <p:cNvPicPr preferRelativeResize="0"/>
          <p:nvPr/>
        </p:nvPicPr>
        <p:blipFill rotWithShape="1">
          <a:blip r:embed="rId5">
            <a:alphaModFix/>
          </a:blip>
          <a:srcRect b="7002" l="0" r="0" t="0"/>
          <a:stretch/>
        </p:blipFill>
        <p:spPr>
          <a:xfrm>
            <a:off x="6459125" y="405317"/>
            <a:ext cx="4271771" cy="391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 txBox="1"/>
          <p:nvPr/>
        </p:nvSpPr>
        <p:spPr>
          <a:xfrm>
            <a:off x="6012180" y="6262300"/>
            <a:ext cx="59969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6B889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https://www.researchgate.net/publication/371388643_Resilience_Optimization_of_Post-Quantum_Cryptography_Key_Encapsulation_Algorithms</a:t>
            </a:r>
            <a:endParaRPr sz="1200">
              <a:solidFill>
                <a:srgbClr val="6B88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>
            <p:ph type="title"/>
          </p:nvPr>
        </p:nvSpPr>
        <p:spPr>
          <a:xfrm>
            <a:off x="965198" y="2490283"/>
            <a:ext cx="5602383" cy="1877437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IMPORTANT MATH NOTATION</a:t>
            </a:r>
            <a:endParaRPr sz="3800" cap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7716666" y="2068286"/>
            <a:ext cx="4293324" cy="30101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226" l="-99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idx="1" type="body"/>
          </p:nvPr>
        </p:nvSpPr>
        <p:spPr>
          <a:xfrm>
            <a:off x="626058" y="274320"/>
            <a:ext cx="4704700" cy="61329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55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80" name="Google Shape;180;p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581" y="3090337"/>
            <a:ext cx="2906213" cy="263925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9"/>
          <p:cNvSpPr txBox="1"/>
          <p:nvPr/>
        </p:nvSpPr>
        <p:spPr>
          <a:xfrm>
            <a:off x="4994908" y="2650526"/>
            <a:ext cx="7197000" cy="3741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84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3" name="Google Shape;183;p9"/>
          <p:cNvSpPr txBox="1"/>
          <p:nvPr/>
        </p:nvSpPr>
        <p:spPr>
          <a:xfrm>
            <a:off x="4994908" y="274320"/>
            <a:ext cx="7067100" cy="2416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787" l="-77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4" name="Google Shape;184;p9"/>
          <p:cNvSpPr/>
          <p:nvPr/>
        </p:nvSpPr>
        <p:spPr>
          <a:xfrm>
            <a:off x="8244650" y="4621060"/>
            <a:ext cx="264048" cy="41828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744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5" name="Google Shape;185;p9"/>
          <p:cNvCxnSpPr/>
          <p:nvPr/>
        </p:nvCxnSpPr>
        <p:spPr>
          <a:xfrm>
            <a:off x="4815191" y="274320"/>
            <a:ext cx="0" cy="630936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9"/>
          <p:cNvSpPr txBox="1"/>
          <p:nvPr/>
        </p:nvSpPr>
        <p:spPr>
          <a:xfrm>
            <a:off x="8690110" y="5543232"/>
            <a:ext cx="3055065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4589" l="-1795" r="0" t="-81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7" name="Google Shape;187;p9"/>
          <p:cNvSpPr/>
          <p:nvPr/>
        </p:nvSpPr>
        <p:spPr>
          <a:xfrm>
            <a:off x="8246346" y="5506273"/>
            <a:ext cx="264048" cy="41828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744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8690110" y="4621060"/>
            <a:ext cx="3055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coef. mod q</a:t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2025-03-20T15:13:22Z</dcterms:created>
  <dc:creator>Pakin Panawattanakul</dc:creator>
</cp:coreProperties>
</file>