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8" r:id="rId7"/>
    <p:sldId id="265" r:id="rId8"/>
    <p:sldId id="287" r:id="rId9"/>
    <p:sldId id="269" r:id="rId10"/>
    <p:sldId id="271" r:id="rId11"/>
    <p:sldId id="284" r:id="rId12"/>
    <p:sldId id="286" r:id="rId13"/>
    <p:sldId id="273" r:id="rId14"/>
    <p:sldId id="274" r:id="rId15"/>
    <p:sldId id="270" r:id="rId16"/>
    <p:sldId id="272" r:id="rId17"/>
    <p:sldId id="275" r:id="rId18"/>
    <p:sldId id="277" r:id="rId19"/>
    <p:sldId id="276" r:id="rId20"/>
    <p:sldId id="278" r:id="rId21"/>
    <p:sldId id="279" r:id="rId22"/>
    <p:sldId id="280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6341E1-4491-4797-9931-5CF845103025}">
          <p14:sldIdLst>
            <p14:sldId id="256"/>
            <p14:sldId id="257"/>
            <p14:sldId id="258"/>
            <p14:sldId id="259"/>
            <p14:sldId id="260"/>
            <p14:sldId id="268"/>
            <p14:sldId id="265"/>
            <p14:sldId id="287"/>
          </p14:sldIdLst>
        </p14:section>
        <p14:section name="Untitled Section" id="{9B329DA8-D9A2-4A78-9DBC-03197509F205}">
          <p14:sldIdLst>
            <p14:sldId id="269"/>
            <p14:sldId id="271"/>
            <p14:sldId id="284"/>
            <p14:sldId id="286"/>
            <p14:sldId id="273"/>
            <p14:sldId id="274"/>
            <p14:sldId id="270"/>
            <p14:sldId id="272"/>
            <p14:sldId id="275"/>
            <p14:sldId id="277"/>
            <p14:sldId id="276"/>
            <p14:sldId id="278"/>
            <p14:sldId id="279"/>
            <p14:sldId id="280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2E60F-6E27-43B7-867C-AD9841DF6A18}" v="5" dt="2025-06-11T06:03:08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4660"/>
  </p:normalViewPr>
  <p:slideViewPr>
    <p:cSldViewPr snapToGrid="0">
      <p:cViewPr>
        <p:scale>
          <a:sx n="90" d="100"/>
          <a:sy n="90" d="100"/>
        </p:scale>
        <p:origin x="136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05:58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0,'11'0,"243"10,809 63,-785-74,68 4,-126 23,19 2,25 1,-5 0,42-25,49 3,-245 1,761 31,-833-39,238 9,235 37,-342-34,150 6,-125-6,-25 0,744-7,-498-7,507 2,-902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48:13.8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0,'6'0,"10"0,14 0,9 0,4 0,2 0,-1 0,6 0,0 7,5 2,0-1,-16-2,-15-1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48:26.49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1,'6'0,"9"6,9 3,7-1,4-1,3-3,1-1,1-1,0-2,0 0,0 7,-7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48:29.38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79,'450'-37,"-63"0,590 32,-517 8,-312-5,174 5,-169 14,35 3,406-17,-308-6,1062 3,-1315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49:01.2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0 273,'1575'0,"-1185"-12,-271 1,147-31,-179 24,1 3,0 4,112 1,209-2,127-15,-2 28,-198 1,-100 0,268-5,-266-15,20 0,76-7,-231 15,162 7,2 0,-48-25,484 17,-418 14,951-4,-1203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49:34.0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79,'330'19,"-96"-2,344-14,-409-22,52-2,569 19,-375 5,2241-3,-2624-2,-1-1,45-10,29-4,39-3,-90 10,80-3,-20 13,-82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54:36.1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0,'882'0,"-700"15,-2-1,-146-14,42-1,149 18,-142-8,1-3,114-8,-62 0,1313 2,-1425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54:58.7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1,'3821'0,"-3832"0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55:04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0,'3180'0,"-3162"0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55:14.02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0,'3246'0,"-3242"0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15:42.22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1,'19'0,"39"0,109 13,94 27,-169-30,2-5,114-6,-63-2,1877 3,-1983 2,70 13,-66-8,46 2,-62-9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9:52:18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0,'9288'181'0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15:44.56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99,'672'0,"-597"-3,148-27,-148 16,1 4,84-1,1808 14,-1936-5,0-1,37-8,-34 4,54-3,-58 10,-4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15:52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3,'196'16,"-16"0,577-14,-361-4,-168-15,-17 1,718 15,-440 3,113-2,-575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15:54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90,'2515'0,"-2260"-17,-10 1,-221 16,43 0,0-3,76-12,-100 9,1 2,59 3,26-2,-57-11,-49 9,5-1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58:21.6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4136 0,'-638'16,"272"-8,93-4,62 8,-100 1,292-12,1 1,0 1,0 0,-26 9,-31 6,-23-8,-195-6,181-6,-1501 1,1585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58:39.1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8799 29,'-38'-1,"1"-2,-42-8,4 2,0 4,-106 6,74 1,-337 19,-10 9,364-26,-52 7,-24 2,-960-12,549-3,-221 2,629 13,7 0,-449-13,-65 0,374 12,-87 2,-971-14,642-1,696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33:31.1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1,'108'-1,"283"6,-4 32,-312-21,-46-9,-1-2,1 0,40 0,607-7,-630 5,0 2,-1 2,0 2,55 18,-44-11,112 16,245-1,-301-19,23 1,-122-12,1 1,26 6,-6 0,-15-5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34:43.1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0 130,'637'-35,"-205"5,914 16,-890 16,-424-4,0-2,0 0,41-12,-42 8,1 1,-1 2,42-1,-51 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38:56.7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28,'59'0,"13"2,1-5,84-12,-103 9,0 1,73 5,-80 0,-25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39:04.72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73,'4'0,"6"0,11 0,9 0,13-4,4-2,-2 1,-4 0,-5-2,-4-1,-3 2,-2 1,-2 2,0 1,0 1,0 1,0 0,-5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39:22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54,'57'-3,"0"-2,58-14,-61 9,1 2,74-1,98 11,-205-2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21:13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0,'621'0'0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9:40:07.7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0,'617'0,"-595"0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0:09:12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1 104,'1449'-16,"-87"7,-983 19,397 6,959-17,-1379-13,8 1,326 14,-638-4,0-2,77-18,-31 4,-49 10,-12 2,0 2,45-1,-61 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0:09:19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28,'322'-10,"689"-8,-651 21,1258-3,-1596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21:23.9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1 116,'0'-1,"0"0,1 0,-1 0,1 0,-1 1,1-1,-1 0,1 0,0 0,-1 1,1-1,0 0,0 1,-1-1,1 1,0-1,0 1,0-1,0 1,0-1,0 1,0 0,0 0,0-1,2 1,31-5,-31 4,1098-64,310 67,-1203-14,-64 2,898 1,-617 12,-111 14,59 12,-140 0,-126-18,39 6,-111-12,69 1,-80-6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22:15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0,'621'0'0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35:55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42,'7'0,"8"0,21-6,12-3,4 0,6 2,-1 2,-2 2,-5 1,-4 2,-4 0,-2 0,-1 0,-1 1,0-1,-1 0,1 0,-7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36:02.8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42,'551'-24,"106"7,-425 19,1370-2,-1577 2,-1 0,0 2,28 7,-24-4,51 5,12-10,-52-2,0 2,60 10,-25 2,44 11,-85-16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47:56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1 191 0,'5925'-191'0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08:48:12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1,'13'0,"10"0,16 0,13 0,5 0,5 0,0 0,7 0,0 0,-12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th-T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94EB5B4-1B81-4383-ADCD-E3AD9328D0EE}" type="datetimeFigureOut">
              <a:rPr lang="th-TH" smtClean="0"/>
              <a:pPr/>
              <a:t>10/06/68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th-T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05BBAE1-76D4-498A-9B0F-F6DEBC8AA4A3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2662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BBAE1-76D4-498A-9B0F-F6DEBC8AA4A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79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BBAE1-76D4-498A-9B0F-F6DEBC8AA4A3}" type="slidenum">
              <a:rPr lang="th-TH" smtClean="0"/>
              <a:pPr/>
              <a:t>11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542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BBAE1-76D4-498A-9B0F-F6DEBC8AA4A3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851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BBAE1-76D4-498A-9B0F-F6DEBC8AA4A3}" type="slidenum">
              <a:rPr lang="th-TH" smtClean="0"/>
              <a:pPr/>
              <a:t>19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7944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BBAE1-76D4-498A-9B0F-F6DEBC8AA4A3}" type="slidenum">
              <a:rPr lang="th-TH" smtClean="0"/>
              <a:pPr/>
              <a:t>21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8768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3E9C-A3F1-4AEA-831E-1D08AFF450E7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7725-D74B-4651-816F-F827FD269201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C20F-A1BB-4AE0-8B77-424ED125F86B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AAC-DFE2-47A9-9A7C-FE6D0EAB76A4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AE9B-3055-4F1F-B522-8705B3955225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B5E0-DEE4-4FB3-A085-0D0F7E38753C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7BFD-17E1-4E61-A156-EE5C1F49609A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B40E-8A01-45D3-AD09-88C09A163DB6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60C9-EC8B-4023-A0EF-C8E8614BA50E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FD9D-05BF-4982-870D-2513899471C0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DF3539-E523-4C0F-9D1B-04454C8C0947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6675FBE-693D-4FFA-A491-951F3B0B2B2A}" type="datetime1">
              <a:rPr lang="en-US" smtClean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.xml"/><Relationship Id="rId7" Type="http://schemas.openxmlformats.org/officeDocument/2006/relationships/image" Target="../media/image25.pn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5" Type="http://schemas.openxmlformats.org/officeDocument/2006/relationships/customXml" Target="../ink/ink2.xml"/><Relationship Id="rId10" Type="http://schemas.openxmlformats.org/officeDocument/2006/relationships/image" Target="../media/image2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customXml" Target="../ink/ink5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50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1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11.xm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51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customXml" Target="../ink/ink10.xml"/><Relationship Id="rId24" Type="http://schemas.openxmlformats.org/officeDocument/2006/relationships/image" Target="../media/image57.png"/><Relationship Id="rId5" Type="http://schemas.openxmlformats.org/officeDocument/2006/relationships/image" Target="../media/image47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59.png"/><Relationship Id="rId10" Type="http://schemas.openxmlformats.org/officeDocument/2006/relationships/image" Target="../media/image50.png"/><Relationship Id="rId19" Type="http://schemas.openxmlformats.org/officeDocument/2006/relationships/customXml" Target="../ink/ink14.xml"/><Relationship Id="rId4" Type="http://schemas.openxmlformats.org/officeDocument/2006/relationships/image" Target="../media/image46.png"/><Relationship Id="rId9" Type="http://schemas.openxmlformats.org/officeDocument/2006/relationships/customXml" Target="../ink/ink9.xml"/><Relationship Id="rId14" Type="http://schemas.openxmlformats.org/officeDocument/2006/relationships/image" Target="../media/image52.png"/><Relationship Id="rId22" Type="http://schemas.openxmlformats.org/officeDocument/2006/relationships/image" Target="../media/image56.png"/><Relationship Id="rId27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22.xml"/><Relationship Id="rId18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customXml" Target="../ink/ink19.xml"/><Relationship Id="rId12" Type="http://schemas.openxmlformats.org/officeDocument/2006/relationships/image" Target="../media/image67.png"/><Relationship Id="rId17" Type="http://schemas.openxmlformats.org/officeDocument/2006/relationships/customXml" Target="../ink/ink24.xml"/><Relationship Id="rId2" Type="http://schemas.openxmlformats.org/officeDocument/2006/relationships/image" Target="../media/image60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customXml" Target="../ink/ink21.xml"/><Relationship Id="rId5" Type="http://schemas.openxmlformats.org/officeDocument/2006/relationships/image" Target="../media/image63.png"/><Relationship Id="rId15" Type="http://schemas.openxmlformats.org/officeDocument/2006/relationships/customXml" Target="../ink/ink23.xml"/><Relationship Id="rId10" Type="http://schemas.openxmlformats.org/officeDocument/2006/relationships/image" Target="../media/image66.png"/><Relationship Id="rId4" Type="http://schemas.openxmlformats.org/officeDocument/2006/relationships/image" Target="../media/image62.png"/><Relationship Id="rId9" Type="http://schemas.openxmlformats.org/officeDocument/2006/relationships/customXml" Target="../ink/ink20.xml"/><Relationship Id="rId1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77.png"/><Relationship Id="rId18" Type="http://schemas.openxmlformats.org/officeDocument/2006/relationships/customXml" Target="../ink/ink30.xml"/><Relationship Id="rId3" Type="http://schemas.openxmlformats.org/officeDocument/2006/relationships/image" Target="../media/image71.png"/><Relationship Id="rId21" Type="http://schemas.openxmlformats.org/officeDocument/2006/relationships/image" Target="../media/image81.png"/><Relationship Id="rId7" Type="http://schemas.openxmlformats.org/officeDocument/2006/relationships/image" Target="../media/image74.png"/><Relationship Id="rId12" Type="http://schemas.openxmlformats.org/officeDocument/2006/relationships/customXml" Target="../ink/ink27.xml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6.png"/><Relationship Id="rId5" Type="http://schemas.openxmlformats.org/officeDocument/2006/relationships/image" Target="../media/image73.png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10" Type="http://schemas.openxmlformats.org/officeDocument/2006/relationships/customXml" Target="../ink/ink26.xml"/><Relationship Id="rId19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Digital-circuit-with-two-inputs-OR-and-AND-gates_fig11_309907692" TargetMode="External"/><Relationship Id="rId2" Type="http://schemas.openxmlformats.org/officeDocument/2006/relationships/hyperlink" Target="https://eee.poriyaan.in/topic/fpga--field-programmable-gate-arrays--1168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ee.poriyaan.in/topic/fpga--field-programmable-gate-arrays--1168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researchgate.net/figure/Digital-circuit-with-two-inputs-OR-and-AND-gates_fig11_30990769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engoedegebure.com/surviving-an-infosec-job-interview-cryptography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searchgate.net/publication/371388643_Resilience_Optimization_of_Post-Quantum_Cryptography_Key_Encapsulation_Algorithms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4ECA-8225-94EB-B99F-507D206EF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84974" cy="1645920"/>
          </a:xfrm>
        </p:spPr>
        <p:txBody>
          <a:bodyPr>
            <a:normAutofit/>
          </a:bodyPr>
          <a:lstStyle/>
          <a:p>
            <a:r>
              <a:rPr lang="en-US" dirty="0"/>
              <a:t>Kyber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21618-D428-DCC2-8871-59A287565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Pakin Panawattanakul</a:t>
            </a:r>
          </a:p>
          <a:p>
            <a:r>
              <a:rPr lang="en-US" sz="2400" dirty="0"/>
              <a:t>24/03/2025</a:t>
            </a:r>
            <a:endParaRPr lang="th-TH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6DD5C-CD71-3873-1435-7ECCFE1E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9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1974-51DF-93A7-FA8E-76A2CD4A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049B1E-3FCA-82D6-43CB-EDB6BA983230}"/>
              </a:ext>
            </a:extLst>
          </p:cNvPr>
          <p:cNvGrpSpPr/>
          <p:nvPr/>
        </p:nvGrpSpPr>
        <p:grpSpPr>
          <a:xfrm>
            <a:off x="568977" y="1561307"/>
            <a:ext cx="11551104" cy="2865721"/>
            <a:chOff x="1030002" y="2640531"/>
            <a:chExt cx="11551104" cy="2865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24B993-69F5-28BA-6208-D94EAE39C1B2}"/>
                    </a:ext>
                  </a:extLst>
                </p:cNvPr>
                <p:cNvSpPr txBox="1"/>
                <p:nvPr/>
              </p:nvSpPr>
              <p:spPr>
                <a:xfrm>
                  <a:off x="1030002" y="2640531"/>
                  <a:ext cx="5626340" cy="28657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Polynomial vector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Matrix size k ;	e.g. k = 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Entries are polynomial ring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lvl="1"/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24B993-69F5-28BA-6208-D94EAE39C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002" y="2640531"/>
                  <a:ext cx="5626340" cy="2865721"/>
                </a:xfrm>
                <a:prstGeom prst="rect">
                  <a:avLst/>
                </a:prstGeom>
                <a:blipFill>
                  <a:blip r:embed="rId2"/>
                  <a:stretch>
                    <a:fillRect l="-1625" t="-1277"/>
                  </a:stretch>
                </a:blipFill>
              </p:spPr>
              <p:txBody>
                <a:bodyPr/>
                <a:lstStyle/>
                <a:p>
                  <a:r>
                    <a:rPr lang="th-T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71E7C4D-CDBD-877E-FAEB-9E9D7E64B04A}"/>
                    </a:ext>
                  </a:extLst>
                </p:cNvPr>
                <p:cNvSpPr txBox="1"/>
                <p:nvPr/>
              </p:nvSpPr>
              <p:spPr>
                <a:xfrm>
                  <a:off x="6485106" y="2640531"/>
                  <a:ext cx="6096000" cy="2865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Polynomial vector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Matrix size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3×3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;	e.g. k = 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Entries are polynomial ring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lvl="1"/>
                  <a:endPara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71E7C4D-CDBD-877E-FAEB-9E9D7E64B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5106" y="2640531"/>
                  <a:ext cx="6096000" cy="2865721"/>
                </a:xfrm>
                <a:prstGeom prst="rect">
                  <a:avLst/>
                </a:prstGeom>
                <a:blipFill>
                  <a:blip r:embed="rId3"/>
                  <a:stretch>
                    <a:fillRect l="-1500" t="-1277"/>
                  </a:stretch>
                </a:blipFill>
              </p:spPr>
              <p:txBody>
                <a:bodyPr/>
                <a:lstStyle/>
                <a:p>
                  <a:r>
                    <a:rPr lang="th-T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078B21-0A64-612A-8DD9-B0C53BA83A73}"/>
                  </a:ext>
                </a:extLst>
              </p:cNvPr>
              <p:cNvSpPr txBox="1"/>
              <p:nvPr/>
            </p:nvSpPr>
            <p:spPr>
              <a:xfrm>
                <a:off x="2974369" y="5969486"/>
                <a:ext cx="6097712" cy="496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th-TH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078B21-0A64-612A-8DD9-B0C53BA83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69" y="5969486"/>
                <a:ext cx="6097712" cy="496867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05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808D7B-7406-DDD9-3E25-B1C3CB5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8AC0F0-9D2B-2760-1210-78A6B19DA784}"/>
                  </a:ext>
                </a:extLst>
              </p:cNvPr>
              <p:cNvSpPr txBox="1"/>
              <p:nvPr/>
            </p:nvSpPr>
            <p:spPr>
              <a:xfrm>
                <a:off x="729467" y="1138543"/>
                <a:ext cx="5732978" cy="478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 Small” Polynomial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(eta) : coefficient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written in 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 mod</a:t>
                </a:r>
                <a:endParaRPr lang="en-US" sz="2200" b="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=17,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=4, </m:t>
                    </m:r>
                    <m:r>
                      <a:rPr lang="en-US" sz="2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sz="2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endParaRPr 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can be -2, -1, 0, 1, 2</a:t>
                </a:r>
                <a:endParaRPr lang="en-US" sz="2200" b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Noted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written is symmetric mods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8AC0F0-9D2B-2760-1210-78A6B19DA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67" y="1138543"/>
                <a:ext cx="5732978" cy="4789645"/>
              </a:xfrm>
              <a:prstGeom prst="rect">
                <a:avLst/>
              </a:prstGeom>
              <a:blipFill>
                <a:blip r:embed="rId3"/>
                <a:stretch>
                  <a:fillRect l="-1383" r="-2021" b="-165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B4FFBC-233C-C279-D3AB-42B2A75B5D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13" t="4628" b="3113"/>
          <a:stretch/>
        </p:blipFill>
        <p:spPr>
          <a:xfrm>
            <a:off x="7662672" y="1883663"/>
            <a:ext cx="3371129" cy="3292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DA895-5E68-A3D8-0BA9-1221C6E8475A}"/>
              </a:ext>
            </a:extLst>
          </p:cNvPr>
          <p:cNvSpPr txBox="1"/>
          <p:nvPr/>
        </p:nvSpPr>
        <p:spPr>
          <a:xfrm>
            <a:off x="7488498" y="1049845"/>
            <a:ext cx="338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mod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mods </a:t>
            </a:r>
            <a:endParaRPr lang="th-TH" sz="2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FE3EB0-0972-E4DC-EA04-3E076940E50E}"/>
                  </a:ext>
                </a:extLst>
              </p:cNvPr>
              <p:cNvSpPr txBox="1"/>
              <p:nvPr/>
            </p:nvSpPr>
            <p:spPr>
              <a:xfrm>
                <a:off x="8822933" y="5727307"/>
                <a:ext cx="1546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−1)/2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FE3EB0-0972-E4DC-EA04-3E076940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933" y="5727307"/>
                <a:ext cx="1546260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E3DA1-46A9-7743-CC4E-1441B08F2261}"/>
              </a:ext>
            </a:extLst>
          </p:cNvPr>
          <p:cNvGrpSpPr/>
          <p:nvPr/>
        </p:nvGrpSpPr>
        <p:grpSpPr>
          <a:xfrm>
            <a:off x="3816133" y="5176490"/>
            <a:ext cx="1546260" cy="1496196"/>
            <a:chOff x="3716677" y="4457596"/>
            <a:chExt cx="1546260" cy="1496196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FBD7529-2B9A-BB5D-CEAC-BF4B537B1C30}"/>
                </a:ext>
              </a:extLst>
            </p:cNvPr>
            <p:cNvSpPr/>
            <p:nvPr/>
          </p:nvSpPr>
          <p:spPr>
            <a:xfrm>
              <a:off x="4263776" y="4457596"/>
              <a:ext cx="226031" cy="109608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F48EC0-9BF1-BBCE-27FE-70F560F28419}"/>
                    </a:ext>
                  </a:extLst>
                </p:cNvPr>
                <p:cNvSpPr txBox="1"/>
                <p:nvPr/>
              </p:nvSpPr>
              <p:spPr>
                <a:xfrm>
                  <a:off x="3716677" y="5553682"/>
                  <a:ext cx="15462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20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F48EC0-9BF1-BBCE-27FE-70F560F28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677" y="5553682"/>
                  <a:ext cx="154626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h-T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A694CF-D883-6B5C-06F6-93E54FB6B52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059" t="3327" r="3939" b="1363"/>
          <a:stretch/>
        </p:blipFill>
        <p:spPr>
          <a:xfrm>
            <a:off x="7662673" y="1883663"/>
            <a:ext cx="3462010" cy="32928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F37167-1471-FC9F-4F59-BA19B743D67E}"/>
              </a:ext>
            </a:extLst>
          </p:cNvPr>
          <p:cNvCxnSpPr/>
          <p:nvPr/>
        </p:nvCxnSpPr>
        <p:spPr>
          <a:xfrm flipV="1">
            <a:off x="9493322" y="5060524"/>
            <a:ext cx="0" cy="51679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8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E7FB99-C671-700E-4A18-5B13D110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859EE8-308C-3A6F-9CBB-A3F27F482DB2}"/>
                  </a:ext>
                </a:extLst>
              </p:cNvPr>
              <p:cNvSpPr txBox="1"/>
              <p:nvPr/>
            </p:nvSpPr>
            <p:spPr>
              <a:xfrm>
                <a:off x="1482831" y="844263"/>
                <a:ext cx="8277377" cy="2195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 string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Bits string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01101101….0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n bits long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859EE8-308C-3A6F-9CBB-A3F27F482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831" y="844263"/>
                <a:ext cx="8277377" cy="2195409"/>
              </a:xfrm>
              <a:prstGeom prst="rect">
                <a:avLst/>
              </a:prstGeom>
              <a:blipFill>
                <a:blip r:embed="rId2"/>
                <a:stretch>
                  <a:fillRect l="-1105" b="-526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12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41A3A-2521-25E0-0664-806B4453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0511A-4027-C78F-8B38-666F52B513AD}"/>
              </a:ext>
            </a:extLst>
          </p:cNvPr>
          <p:cNvSpPr txBox="1"/>
          <p:nvPr/>
        </p:nvSpPr>
        <p:spPr>
          <a:xfrm>
            <a:off x="3528939" y="528278"/>
            <a:ext cx="498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Kyber-768 domain Parameters</a:t>
            </a:r>
            <a:endParaRPr lang="th-TH" sz="2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2A383-D3F7-AFC8-2775-AA3527090C85}"/>
                  </a:ext>
                </a:extLst>
              </p:cNvPr>
              <p:cNvSpPr txBox="1"/>
              <p:nvPr/>
            </p:nvSpPr>
            <p:spPr>
              <a:xfrm>
                <a:off x="1067318" y="996644"/>
                <a:ext cx="9876299" cy="5709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=3329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Polynomial coefficient can be  : 0,1,2,…3328</a:t>
                </a:r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polynomial has degree 255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sup>
                    </m:sSup>
                  </m:oMath>
                </a14:m>
                <a:endParaRPr lang="en-US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matrix size</a:t>
                </a:r>
                <a:endParaRPr lang="en-US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</a:t>
                </a: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of “small” polynomial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size of  “small” polynomial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for compression/decompression of ciphertext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compression/decompression of ciphertext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th-TH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2A383-D3F7-AFC8-2775-AA352709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18" y="996644"/>
                <a:ext cx="9876299" cy="5709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B99A79E-1745-A881-B392-8A939AE9A206}"/>
              </a:ext>
            </a:extLst>
          </p:cNvPr>
          <p:cNvSpPr/>
          <p:nvPr/>
        </p:nvSpPr>
        <p:spPr>
          <a:xfrm>
            <a:off x="776377" y="1285759"/>
            <a:ext cx="9402793" cy="1720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BA90B-66DB-87F3-3D99-4AFEF147094B}"/>
              </a:ext>
            </a:extLst>
          </p:cNvPr>
          <p:cNvSpPr/>
          <p:nvPr/>
        </p:nvSpPr>
        <p:spPr>
          <a:xfrm>
            <a:off x="776376" y="3161489"/>
            <a:ext cx="9402793" cy="109922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6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271896-DA6E-11F4-DF5A-23EFEEF4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Kyber-</a:t>
            </a:r>
            <a:r>
              <a:rPr lang="en-US" sz="3200" dirty="0" err="1"/>
              <a:t>pke</a:t>
            </a:r>
            <a:endParaRPr lang="th-TH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DE7A-8581-255A-801C-449A9C87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717" y="1622711"/>
            <a:ext cx="5367130" cy="38544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Base on Learning with errors problem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Public key encryption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level :  “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secure against chosen plain text attack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lower than Kyber-KEM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0FBF0-F1C2-A54C-B23F-03B32D58C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4940" y="5962192"/>
            <a:ext cx="4597254" cy="438608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/>
              <a:t>Hash function:</a:t>
            </a:r>
            <a:r>
              <a:rPr lang="en-US" sz="1800" dirty="0"/>
              <a:t> generate A : SHAKE 128</a:t>
            </a:r>
          </a:p>
          <a:p>
            <a:pPr algn="l"/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247E84-0FFE-EC29-D549-F8FD551E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DF248-F8A6-E8F9-F8D9-AA0DE2DC004C}"/>
              </a:ext>
            </a:extLst>
          </p:cNvPr>
          <p:cNvSpPr txBox="1"/>
          <p:nvPr/>
        </p:nvSpPr>
        <p:spPr>
          <a:xfrm>
            <a:off x="1095537" y="3847171"/>
            <a:ext cx="4486657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Key generation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Encryption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Decryption</a:t>
            </a:r>
          </a:p>
          <a:p>
            <a:pPr>
              <a:lnSpc>
                <a:spcPct val="150000"/>
              </a:lnSpc>
            </a:pPr>
            <a:endParaRPr lang="th-TH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813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73606-3147-F9DC-A8CB-C4346455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FF5B6F-7362-AD0B-1969-61F3FFB3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18" y="768622"/>
            <a:ext cx="5880879" cy="3296387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B88D306E-C2CB-F85C-FB87-3520DEDE1143}"/>
              </a:ext>
            </a:extLst>
          </p:cNvPr>
          <p:cNvSpPr/>
          <p:nvPr/>
        </p:nvSpPr>
        <p:spPr>
          <a:xfrm rot="6702210" flipV="1">
            <a:off x="6294530" y="2195917"/>
            <a:ext cx="176133" cy="20981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700F6C-BB91-A604-813C-2B1A26C0C79D}"/>
              </a:ext>
            </a:extLst>
          </p:cNvPr>
          <p:cNvGrpSpPr/>
          <p:nvPr/>
        </p:nvGrpSpPr>
        <p:grpSpPr>
          <a:xfrm>
            <a:off x="1316277" y="4738440"/>
            <a:ext cx="6526863" cy="1780956"/>
            <a:chOff x="507959" y="4971891"/>
            <a:chExt cx="6759656" cy="149422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F8DEC6-769A-28AF-4B13-B877D0E655BB}"/>
                </a:ext>
              </a:extLst>
            </p:cNvPr>
            <p:cNvGrpSpPr/>
            <p:nvPr/>
          </p:nvGrpSpPr>
          <p:grpSpPr>
            <a:xfrm>
              <a:off x="507959" y="4971891"/>
              <a:ext cx="6759656" cy="1494221"/>
              <a:chOff x="507959" y="4971891"/>
              <a:chExt cx="6759656" cy="14942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1177164-636C-4985-7AB6-C4ECB6BD8F06}"/>
                      </a:ext>
                    </a:extLst>
                  </p:cNvPr>
                  <p:cNvSpPr txBox="1"/>
                  <p:nvPr/>
                </p:nvSpPr>
                <p:spPr>
                  <a:xfrm>
                    <a:off x="507959" y="4971891"/>
                    <a:ext cx="6036456" cy="8808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</a:rPr>
                      <a:t> =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3×1</m:t>
                            </m:r>
                          </m:sub>
                        </m:sSub>
                      </m:oMath>
                    </a14:m>
                    <a:endParaRPr lang="th-TH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1177164-636C-4985-7AB6-C4ECB6BD8F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959" y="4971891"/>
                    <a:ext cx="6036456" cy="88086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th-T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77807-8FD1-0F49-22D9-BCCEAFABE137}"/>
                  </a:ext>
                </a:extLst>
              </p:cNvPr>
              <p:cNvSpPr txBox="1"/>
              <p:nvPr/>
            </p:nvSpPr>
            <p:spPr>
              <a:xfrm>
                <a:off x="2531429" y="6156243"/>
                <a:ext cx="4736186" cy="30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A                      s                    e</a:t>
                </a:r>
                <a:endParaRPr lang="th-TH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E506193-8E01-4853-101F-E765352B9CCE}"/>
                </a:ext>
              </a:extLst>
            </p:cNvPr>
            <p:cNvCxnSpPr/>
            <p:nvPr/>
          </p:nvCxnSpPr>
          <p:spPr>
            <a:xfrm flipV="1">
              <a:off x="2972394" y="5883663"/>
              <a:ext cx="0" cy="18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6C63302-60A9-5BCC-6F92-5CECD225D1F2}"/>
                </a:ext>
              </a:extLst>
            </p:cNvPr>
            <p:cNvCxnSpPr/>
            <p:nvPr/>
          </p:nvCxnSpPr>
          <p:spPr>
            <a:xfrm flipV="1">
              <a:off x="4409543" y="5852758"/>
              <a:ext cx="0" cy="18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E882C6-C326-BEAB-1471-A70E4AD9BD94}"/>
                </a:ext>
              </a:extLst>
            </p:cNvPr>
            <p:cNvCxnSpPr/>
            <p:nvPr/>
          </p:nvCxnSpPr>
          <p:spPr>
            <a:xfrm flipV="1">
              <a:off x="5703885" y="5852759"/>
              <a:ext cx="0" cy="189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E886B073-4178-87DF-2B51-AEB7DE23BE7F}"/>
              </a:ext>
            </a:extLst>
          </p:cNvPr>
          <p:cNvSpPr/>
          <p:nvPr/>
        </p:nvSpPr>
        <p:spPr>
          <a:xfrm>
            <a:off x="7495098" y="338604"/>
            <a:ext cx="4573077" cy="789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5074CF-6889-63E6-6706-AE0010CB33DE}"/>
              </a:ext>
            </a:extLst>
          </p:cNvPr>
          <p:cNvSpPr/>
          <p:nvPr/>
        </p:nvSpPr>
        <p:spPr>
          <a:xfrm>
            <a:off x="1306497" y="4492404"/>
            <a:ext cx="6009702" cy="1601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C99AD971-96FC-B8B7-C79B-2E657AF8D922}"/>
              </a:ext>
            </a:extLst>
          </p:cNvPr>
          <p:cNvSpPr/>
          <p:nvPr/>
        </p:nvSpPr>
        <p:spPr>
          <a:xfrm rot="10800000" flipH="1">
            <a:off x="680454" y="3180186"/>
            <a:ext cx="330285" cy="211315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7AAF3DF-4446-EF5C-F256-527C72DB6A9F}"/>
              </a:ext>
            </a:extLst>
          </p:cNvPr>
          <p:cNvSpPr/>
          <p:nvPr/>
        </p:nvSpPr>
        <p:spPr>
          <a:xfrm rot="5400000" flipV="1">
            <a:off x="6248104" y="444811"/>
            <a:ext cx="185345" cy="2308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D1E08A1-E248-9FDC-A375-CF5A4740C459}"/>
              </a:ext>
            </a:extLst>
          </p:cNvPr>
          <p:cNvGrpSpPr/>
          <p:nvPr/>
        </p:nvGrpSpPr>
        <p:grpSpPr>
          <a:xfrm>
            <a:off x="1316277" y="4798154"/>
            <a:ext cx="6641118" cy="1661322"/>
            <a:chOff x="3694238" y="2843835"/>
            <a:chExt cx="6641118" cy="166132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60720E-A017-870E-B2B4-85781D537DFE}"/>
                </a:ext>
              </a:extLst>
            </p:cNvPr>
            <p:cNvGrpSpPr/>
            <p:nvPr/>
          </p:nvGrpSpPr>
          <p:grpSpPr>
            <a:xfrm>
              <a:off x="3694238" y="2843835"/>
              <a:ext cx="6641118" cy="1661322"/>
              <a:chOff x="7469175" y="4856064"/>
              <a:chExt cx="6036456" cy="13938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F6FCE38-419D-5958-EAC0-F53BB343238A}"/>
                      </a:ext>
                    </a:extLst>
                  </p:cNvPr>
                  <p:cNvSpPr txBox="1"/>
                  <p:nvPr/>
                </p:nvSpPr>
                <p:spPr>
                  <a:xfrm>
                    <a:off x="7469175" y="4856064"/>
                    <a:ext cx="6036456" cy="8760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</a:rPr>
                      <a:t> 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</m:oMath>
                    </a14:m>
                    <a:endParaRPr lang="th-TH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F6FCE38-419D-5958-EAC0-F53BB3432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9175" y="4856064"/>
                    <a:ext cx="6036456" cy="8760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E634886-3AD2-99DC-D76D-0AF59233BFA5}"/>
                  </a:ext>
                </a:extLst>
              </p:cNvPr>
              <p:cNvSpPr txBox="1"/>
              <p:nvPr/>
            </p:nvSpPr>
            <p:spPr>
              <a:xfrm>
                <a:off x="7941092" y="5940044"/>
                <a:ext cx="3217570" cy="30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</a:rPr>
                  <a:t>		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As               e                   t</a:t>
                </a:r>
                <a:endParaRPr lang="th-TH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101FDB7-576B-7A64-E49B-39987E5E38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9160" y="5712626"/>
                <a:ext cx="0" cy="189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014DDCB-3805-D8AB-F2D9-6689B611F8B9}"/>
                  </a:ext>
                </a:extLst>
              </p:cNvPr>
              <p:cNvCxnSpPr/>
              <p:nvPr/>
            </p:nvCxnSpPr>
            <p:spPr>
              <a:xfrm flipV="1">
                <a:off x="9941249" y="5726476"/>
                <a:ext cx="0" cy="189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B8799F-F832-29EC-B86E-39E273172960}"/>
                </a:ext>
              </a:extLst>
            </p:cNvPr>
            <p:cNvCxnSpPr/>
            <p:nvPr/>
          </p:nvCxnSpPr>
          <p:spPr>
            <a:xfrm flipV="1">
              <a:off x="7536677" y="3843836"/>
              <a:ext cx="0" cy="22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2BF655-8CAD-4324-3054-967B43F8BEE2}"/>
              </a:ext>
            </a:extLst>
          </p:cNvPr>
          <p:cNvGrpSpPr/>
          <p:nvPr/>
        </p:nvGrpSpPr>
        <p:grpSpPr>
          <a:xfrm>
            <a:off x="7563172" y="334732"/>
            <a:ext cx="4391171" cy="2849159"/>
            <a:chOff x="7563172" y="334732"/>
            <a:chExt cx="4391171" cy="2849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72AD5B-3A87-CDE5-A1FC-6880B1743D89}"/>
                    </a:ext>
                  </a:extLst>
                </p:cNvPr>
                <p:cNvSpPr txBox="1"/>
                <p:nvPr/>
              </p:nvSpPr>
              <p:spPr>
                <a:xfrm>
                  <a:off x="7626708" y="623353"/>
                  <a:ext cx="4243577" cy="7114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sup>
                        </m:s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256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bits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string</m:t>
                        </m:r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</a:endParaRPr>
                </a:p>
                <a:p>
                  <a:endParaRPr lang="th-TH" sz="2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72AD5B-3A87-CDE5-A1FC-6880B1743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708" y="623353"/>
                  <a:ext cx="4243577" cy="7114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1B2A24-FB67-7578-6207-5E80521908FB}"/>
                    </a:ext>
                  </a:extLst>
                </p:cNvPr>
                <p:cNvSpPr txBox="1"/>
                <p:nvPr/>
              </p:nvSpPr>
              <p:spPr>
                <a:xfrm>
                  <a:off x="7753228" y="1723437"/>
                  <a:ext cx="3814624" cy="1149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3×3</m:t>
                            </m:r>
                          </m:sub>
                        </m:sSub>
                      </m:oMath>
                    </m:oMathPara>
                  </a14:m>
                  <a:endParaRPr lang="th-TH" sz="2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1B2A24-FB67-7578-6207-5E8052190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3228" y="1723437"/>
                  <a:ext cx="3814624" cy="11499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250AB3CE-6719-60CE-5E93-277787598D75}"/>
                </a:ext>
              </a:extLst>
            </p:cNvPr>
            <p:cNvSpPr/>
            <p:nvPr/>
          </p:nvSpPr>
          <p:spPr>
            <a:xfrm>
              <a:off x="9389657" y="1189249"/>
              <a:ext cx="354468" cy="53113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CF63401-47B6-BA31-842E-462B4289CC20}"/>
                    </a:ext>
                  </a:extLst>
                </p:cNvPr>
                <p:cNvSpPr txBox="1"/>
                <p:nvPr/>
              </p:nvSpPr>
              <p:spPr>
                <a:xfrm>
                  <a:off x="9947266" y="1237379"/>
                  <a:ext cx="1495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</a:rPr>
                    <a:t>A = Hash(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</a:rPr>
                    <a:t>)</a:t>
                  </a:r>
                  <a:endParaRPr lang="th-TH" sz="2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CF63401-47B6-BA31-842E-462B4289C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266" y="1237379"/>
                  <a:ext cx="1495028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4490" t="-16667" r="-204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446C65-726F-0BC5-A3ED-B38E132A931A}"/>
                </a:ext>
              </a:extLst>
            </p:cNvPr>
            <p:cNvSpPr/>
            <p:nvPr/>
          </p:nvSpPr>
          <p:spPr>
            <a:xfrm>
              <a:off x="7563172" y="540841"/>
              <a:ext cx="4217858" cy="2643050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E64A447-339C-5FD9-5600-35B1D3F8DEE9}"/>
                </a:ext>
              </a:extLst>
            </p:cNvPr>
            <p:cNvSpPr/>
            <p:nvPr/>
          </p:nvSpPr>
          <p:spPr>
            <a:xfrm>
              <a:off x="11535243" y="334732"/>
              <a:ext cx="419100" cy="43389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18D636B-CC02-D28F-1724-F1339386664F}"/>
              </a:ext>
            </a:extLst>
          </p:cNvPr>
          <p:cNvGrpSpPr/>
          <p:nvPr/>
        </p:nvGrpSpPr>
        <p:grpSpPr>
          <a:xfrm>
            <a:off x="7582943" y="3269839"/>
            <a:ext cx="4381060" cy="2584456"/>
            <a:chOff x="7582943" y="3269839"/>
            <a:chExt cx="4381060" cy="258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CCDC756-B04F-3A50-499A-4B58F306B759}"/>
                    </a:ext>
                  </a:extLst>
                </p:cNvPr>
                <p:cNvSpPr txBox="1"/>
                <p:nvPr/>
              </p:nvSpPr>
              <p:spPr>
                <a:xfrm>
                  <a:off x="7676058" y="3676246"/>
                  <a:ext cx="4018154" cy="20732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</a:rPr>
                    <a:t> </a:t>
                  </a:r>
                </a:p>
                <a:p>
                  <a:endParaRPr lang="en-US" sz="2000" dirty="0">
                    <a:latin typeface="Times New Roman" panose="02020603050405020304" pitchFamily="18" charset="0"/>
                  </a:endParaRPr>
                </a:p>
                <a:p>
                  <a:r>
                    <a:rPr lang="en-US" sz="2000" dirty="0">
                      <a:latin typeface="Times New Roman" panose="02020603050405020304" pitchFamily="18" charset="0"/>
                    </a:rPr>
                    <a:t>Note : coefficient size has to be small according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</a:rPr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sz="2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CCDC756-B04F-3A50-499A-4B58F30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058" y="3676246"/>
                  <a:ext cx="4018154" cy="2073260"/>
                </a:xfrm>
                <a:prstGeom prst="rect">
                  <a:avLst/>
                </a:prstGeom>
                <a:blipFill>
                  <a:blip r:embed="rId12"/>
                  <a:stretch>
                    <a:fillRect l="-1517" r="-2428" b="-2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6A0FA3-58D9-775E-2E60-2082F7639F28}"/>
                </a:ext>
              </a:extLst>
            </p:cNvPr>
            <p:cNvSpPr/>
            <p:nvPr/>
          </p:nvSpPr>
          <p:spPr>
            <a:xfrm>
              <a:off x="7582943" y="3450229"/>
              <a:ext cx="4217858" cy="2404066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DCD6511-13C5-B34F-B186-E38DE2A4C06C}"/>
                </a:ext>
              </a:extLst>
            </p:cNvPr>
            <p:cNvSpPr/>
            <p:nvPr/>
          </p:nvSpPr>
          <p:spPr>
            <a:xfrm>
              <a:off x="11544903" y="3269839"/>
              <a:ext cx="419100" cy="43389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C23F64-1D97-A36E-C9E5-5FE4265ECB76}"/>
              </a:ext>
            </a:extLst>
          </p:cNvPr>
          <p:cNvGrpSpPr/>
          <p:nvPr/>
        </p:nvGrpSpPr>
        <p:grpSpPr>
          <a:xfrm>
            <a:off x="1087094" y="4225778"/>
            <a:ext cx="6465439" cy="2227759"/>
            <a:chOff x="1087094" y="4225778"/>
            <a:chExt cx="6465439" cy="222775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61E6C2-546F-ECE2-513E-43D199BA53EA}"/>
                </a:ext>
              </a:extLst>
            </p:cNvPr>
            <p:cNvSpPr/>
            <p:nvPr/>
          </p:nvSpPr>
          <p:spPr>
            <a:xfrm>
              <a:off x="1087094" y="4443386"/>
              <a:ext cx="6266373" cy="2010151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904A5F9-F078-6575-D080-86C2363BE121}"/>
                </a:ext>
              </a:extLst>
            </p:cNvPr>
            <p:cNvSpPr/>
            <p:nvPr/>
          </p:nvSpPr>
          <p:spPr>
            <a:xfrm>
              <a:off x="7133433" y="4225778"/>
              <a:ext cx="419100" cy="43389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C0D813-7DDA-ED81-8159-D6BEEF12A840}"/>
                  </a:ext>
                </a:extLst>
              </p14:cNvPr>
              <p14:cNvContentPartPr/>
              <p14:nvPr/>
            </p14:nvContentPartPr>
            <p14:xfrm>
              <a:off x="1259640" y="3769440"/>
              <a:ext cx="3041280" cy="13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C0D813-7DDA-ED81-8159-D6BEEF12A8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5640" y="3661440"/>
                <a:ext cx="31489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2448B2-D0D1-193B-979F-B01635EFF59F}"/>
                  </a:ext>
                </a:extLst>
              </p14:cNvPr>
              <p14:cNvContentPartPr/>
              <p14:nvPr/>
            </p14:nvContentPartPr>
            <p14:xfrm>
              <a:off x="2059400" y="3454029"/>
              <a:ext cx="3344040" cy="6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2448B2-D0D1-193B-979F-B01635EFF59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05760" y="3346029"/>
                <a:ext cx="34516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9982369-EEB5-FBB7-EC48-A094D39683FA}"/>
              </a:ext>
            </a:extLst>
          </p:cNvPr>
          <p:cNvSpPr/>
          <p:nvPr/>
        </p:nvSpPr>
        <p:spPr>
          <a:xfrm>
            <a:off x="7626708" y="4065009"/>
            <a:ext cx="376568" cy="379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40" grpId="0" animBg="1"/>
      <p:bldP spid="41" grpId="0" animBg="1"/>
      <p:bldP spid="42" grpId="0" animBg="1"/>
      <p:bldP spid="23" grpId="0" animBg="1"/>
      <p:bldP spid="23" grpId="1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87846-3E57-DC8D-A727-D59D8217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3737" y="6219362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7E579-6298-3526-0967-8BFF15C8B081}"/>
              </a:ext>
            </a:extLst>
          </p:cNvPr>
          <p:cNvGrpSpPr/>
          <p:nvPr/>
        </p:nvGrpSpPr>
        <p:grpSpPr>
          <a:xfrm>
            <a:off x="301717" y="4895403"/>
            <a:ext cx="12145410" cy="1675247"/>
            <a:chOff x="201107" y="4801830"/>
            <a:chExt cx="12145410" cy="167524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96A3D7-A00F-7CC3-8A74-65746F0492A3}"/>
                </a:ext>
              </a:extLst>
            </p:cNvPr>
            <p:cNvGrpSpPr/>
            <p:nvPr/>
          </p:nvGrpSpPr>
          <p:grpSpPr>
            <a:xfrm>
              <a:off x="5862001" y="4818456"/>
              <a:ext cx="6484516" cy="1658621"/>
              <a:chOff x="5229413" y="4732654"/>
              <a:chExt cx="6484516" cy="16586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BDAFF95-3C4C-3B4F-1019-B4845C0A67F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9413" y="4732654"/>
                    <a:ext cx="6484516" cy="10102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</a:rPr>
                      <a:t> 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1×3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a14:m>
                    <a:endParaRPr lang="en-US" b="0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BDAFF95-3C4C-3B4F-1019-B4845C0A67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9413" y="4732654"/>
                    <a:ext cx="6484516" cy="10102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59D2F57-36B1-E9D5-0DF4-50210C5E8E7D}"/>
                      </a:ext>
                    </a:extLst>
                  </p:cNvPr>
                  <p:cNvSpPr txBox="1"/>
                  <p:nvPr/>
                </p:nvSpPr>
                <p:spPr>
                  <a:xfrm>
                    <a:off x="8086951" y="6021943"/>
                    <a:ext cx="33029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</a:rPr>
                      <a:t>	 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                     e              t</a:t>
                    </a:r>
                    <a:endParaRPr lang="th-TH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59D2F57-36B1-E9D5-0DF4-50210C5E8E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6951" y="6021943"/>
                    <a:ext cx="33029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6393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47E847B-1EDB-C743-3834-451012D33032}"/>
                  </a:ext>
                </a:extLst>
              </p:cNvPr>
              <p:cNvCxnSpPr/>
              <p:nvPr/>
            </p:nvCxnSpPr>
            <p:spPr>
              <a:xfrm flipV="1">
                <a:off x="8808878" y="5698343"/>
                <a:ext cx="0" cy="2255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F7FC7C6-CDE0-4A37-79DA-57CDEBCA9099}"/>
                  </a:ext>
                </a:extLst>
              </p:cNvPr>
              <p:cNvCxnSpPr/>
              <p:nvPr/>
            </p:nvCxnSpPr>
            <p:spPr>
              <a:xfrm flipV="1">
                <a:off x="10206223" y="5733230"/>
                <a:ext cx="0" cy="2255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762A5AD-6FD5-CD5D-08F1-55FD1C17C59F}"/>
                  </a:ext>
                </a:extLst>
              </p:cNvPr>
              <p:cNvCxnSpPr/>
              <p:nvPr/>
            </p:nvCxnSpPr>
            <p:spPr>
              <a:xfrm flipV="1">
                <a:off x="11124682" y="5675161"/>
                <a:ext cx="0" cy="2255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B952C6-5596-1646-9A1D-3DA7465CCC4F}"/>
                </a:ext>
              </a:extLst>
            </p:cNvPr>
            <p:cNvGrpSpPr/>
            <p:nvPr/>
          </p:nvGrpSpPr>
          <p:grpSpPr>
            <a:xfrm>
              <a:off x="201107" y="4801830"/>
              <a:ext cx="5962649" cy="1596107"/>
              <a:chOff x="133351" y="4672522"/>
              <a:chExt cx="5962649" cy="15961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752175E-00FB-6703-F9C9-9D4D6F69A027}"/>
                      </a:ext>
                    </a:extLst>
                  </p:cNvPr>
                  <p:cNvSpPr txBox="1"/>
                  <p:nvPr/>
                </p:nvSpPr>
                <p:spPr>
                  <a:xfrm>
                    <a:off x="133351" y="4672522"/>
                    <a:ext cx="5962649" cy="10102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3×3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3×1</m:t>
                            </m:r>
                          </m:sub>
                        </m:sSub>
                      </m:oMath>
                    </a14:m>
                    <a:endParaRPr lang="th-TH" dirty="0"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752175E-00FB-6703-F9C9-9D4D6F69A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351" y="4672522"/>
                    <a:ext cx="5962649" cy="10102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th-T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6CF6E93-4A21-619D-708E-2A27D77AA0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11897" y="5899297"/>
                    <a:ext cx="35221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</a:rPr>
                      <a:t>	 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a14:m>
                    <a:r>
                      <a: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                      r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th-TH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6CF6E93-4A21-619D-708E-2A27D77AA0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1897" y="5899297"/>
                    <a:ext cx="352212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6393" b="-163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EE0ED89-9572-7C6F-5EA9-8E5906AB6B67}"/>
                  </a:ext>
                </a:extLst>
              </p:cNvPr>
              <p:cNvCxnSpPr/>
              <p:nvPr/>
            </p:nvCxnSpPr>
            <p:spPr>
              <a:xfrm flipV="1">
                <a:off x="2793016" y="5631656"/>
                <a:ext cx="0" cy="2255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CFF6282-BE27-0306-DC57-10B7C2B8A89D}"/>
                  </a:ext>
                </a:extLst>
              </p:cNvPr>
              <p:cNvCxnSpPr/>
              <p:nvPr/>
            </p:nvCxnSpPr>
            <p:spPr>
              <a:xfrm flipV="1">
                <a:off x="4212241" y="5682735"/>
                <a:ext cx="0" cy="2255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7E45EFD-0184-9768-494C-5BD217E27D60}"/>
                  </a:ext>
                </a:extLst>
              </p:cNvPr>
              <p:cNvCxnSpPr/>
              <p:nvPr/>
            </p:nvCxnSpPr>
            <p:spPr>
              <a:xfrm flipV="1">
                <a:off x="5164741" y="5682735"/>
                <a:ext cx="0" cy="2255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A306DA9B-63D1-BE65-6DE8-E20858FDED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503" y="325352"/>
            <a:ext cx="5676539" cy="4012726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C2928F49-1BD1-FF9B-4E7E-E14ED39783D9}"/>
              </a:ext>
            </a:extLst>
          </p:cNvPr>
          <p:cNvSpPr/>
          <p:nvPr/>
        </p:nvSpPr>
        <p:spPr>
          <a:xfrm>
            <a:off x="6513400" y="5215789"/>
            <a:ext cx="380469" cy="4162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4FA62F-316B-3683-9841-AF78456A4577}"/>
              </a:ext>
            </a:extLst>
          </p:cNvPr>
          <p:cNvGrpSpPr/>
          <p:nvPr/>
        </p:nvGrpSpPr>
        <p:grpSpPr>
          <a:xfrm>
            <a:off x="1215712" y="4879630"/>
            <a:ext cx="11782204" cy="1010213"/>
            <a:chOff x="1536588" y="4814043"/>
            <a:chExt cx="11782204" cy="1010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90D49B-AC32-8E76-316E-7ADD7F6C3928}"/>
                    </a:ext>
                  </a:extLst>
                </p:cNvPr>
                <p:cNvSpPr txBox="1"/>
                <p:nvPr/>
              </p:nvSpPr>
              <p:spPr>
                <a:xfrm>
                  <a:off x="1536588" y="4814043"/>
                  <a:ext cx="4206045" cy="1010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latin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a14:m>
                  <a:endParaRPr lang="th-TH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90D49B-AC32-8E76-316E-7ADD7F6C3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588" y="4814043"/>
                  <a:ext cx="4206045" cy="10102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9DC49B-C43F-BBA6-D6C7-1DCE49F4C662}"/>
                    </a:ext>
                  </a:extLst>
                </p:cNvPr>
                <p:cNvSpPr txBox="1"/>
                <p:nvPr/>
              </p:nvSpPr>
              <p:spPr>
                <a:xfrm>
                  <a:off x="6834276" y="5150202"/>
                  <a:ext cx="6484516" cy="3996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</m:oMath>
                  </a14:m>
                  <a:r>
                    <a:rPr lang="en-US" dirty="0">
                      <a:latin typeface="Times New Roman" panose="02020603050405020304" pitchFamily="18" charset="0"/>
                    </a:rPr>
                    <a:t> </a:t>
                  </a:r>
                  <a:endParaRPr lang="en-US" b="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9DC49B-C43F-BBA6-D6C7-1DCE49F4C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276" y="5150202"/>
                  <a:ext cx="6484516" cy="399661"/>
                </a:xfrm>
                <a:prstGeom prst="rect">
                  <a:avLst/>
                </a:prstGeom>
                <a:blipFill>
                  <a:blip r:embed="rId1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F02EDEB6-10B9-0DA4-2A8B-DF14942375A2}"/>
              </a:ext>
            </a:extLst>
          </p:cNvPr>
          <p:cNvSpPr/>
          <p:nvPr/>
        </p:nvSpPr>
        <p:spPr>
          <a:xfrm>
            <a:off x="1212499" y="5231621"/>
            <a:ext cx="365760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52CEFD-9D1B-E25D-1F5A-3C5EA443881C}"/>
              </a:ext>
            </a:extLst>
          </p:cNvPr>
          <p:cNvGrpSpPr/>
          <p:nvPr/>
        </p:nvGrpSpPr>
        <p:grpSpPr>
          <a:xfrm>
            <a:off x="6780996" y="63453"/>
            <a:ext cx="4946566" cy="2690932"/>
            <a:chOff x="6780996" y="63453"/>
            <a:chExt cx="4946566" cy="269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A7D677C-6203-1E56-7EFB-3AC7776FBDD6}"/>
                    </a:ext>
                  </a:extLst>
                </p:cNvPr>
                <p:cNvSpPr txBox="1"/>
                <p:nvPr/>
              </p:nvSpPr>
              <p:spPr>
                <a:xfrm>
                  <a:off x="7106814" y="328016"/>
                  <a:ext cx="4136923" cy="4036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sup>
                        </m:sSup>
                      </m:oMath>
                    </m:oMathPara>
                  </a14:m>
                  <a:endParaRPr lang="th-TH" sz="20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A7D677C-6203-1E56-7EFB-3AC7776FB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814" y="328016"/>
                  <a:ext cx="4136923" cy="40363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6ED60C-080B-829F-A232-C5E1A7EA2837}"/>
                </a:ext>
              </a:extLst>
            </p:cNvPr>
            <p:cNvGrpSpPr/>
            <p:nvPr/>
          </p:nvGrpSpPr>
          <p:grpSpPr>
            <a:xfrm>
              <a:off x="6780996" y="63453"/>
              <a:ext cx="4946566" cy="2690932"/>
              <a:chOff x="6780996" y="63453"/>
              <a:chExt cx="4946566" cy="269093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9B0DF24-0B8F-4559-E846-BC0D1AD1B4CD}"/>
                  </a:ext>
                </a:extLst>
              </p:cNvPr>
              <p:cNvGrpSpPr/>
              <p:nvPr/>
            </p:nvGrpSpPr>
            <p:grpSpPr>
              <a:xfrm>
                <a:off x="6780996" y="272879"/>
                <a:ext cx="4828501" cy="2481506"/>
                <a:chOff x="6776163" y="59613"/>
                <a:chExt cx="4828501" cy="2481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B61B161E-3F36-A934-14EF-52C029B84B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7914" y="457834"/>
                      <a:ext cx="4476750" cy="20390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>
                        <a:latin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oMath>
                      </a14:m>
                      <a:r>
                        <a:rPr lang="en-US" sz="2000" dirty="0">
                          <a:latin typeface="Times New Roman" panose="02020603050405020304" pitchFamily="18" charset="0"/>
                          <a:sym typeface="Wingdings" panose="05000000000000000000" pitchFamily="2" charset="2"/>
                        </a:rPr>
                        <a:t> , 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𝜌</m:t>
                          </m:r>
                        </m:oMath>
                      </a14:m>
                      <a:r>
                        <a:rPr lang="en-US" sz="2000" dirty="0">
                          <a:latin typeface="Times New Roman" panose="02020603050405020304" pitchFamily="18" charset="0"/>
                          <a:sym typeface="Wingdings" panose="05000000000000000000" pitchFamily="2" charset="2"/>
                        </a:rPr>
                        <a:t> can be written as polynomial </a:t>
                      </a:r>
                    </a:p>
                    <a:p>
                      <a:r>
                        <a:rPr lang="en-US" sz="2000" b="0" dirty="0" err="1">
                          <a:latin typeface="Times New Roman" panose="02020603050405020304" pitchFamily="18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sym typeface="Wingdings" panose="05000000000000000000" pitchFamily="2" charset="2"/>
                        </a:rPr>
                        <a:t>.g. </a:t>
                      </a:r>
                      <a14:m>
                        <m:oMath xmlns:m="http://schemas.openxmlformats.org/officeDocument/2006/math">
                          <m:r>
                            <a:rPr lang="en-US" sz="20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255</m:t>
                              </m:r>
                            </m:sup>
                          </m:sSup>
                        </m:oMath>
                      </a14:m>
                      <a:endParaRPr lang="en-US" sz="2000" dirty="0">
                        <a:latin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B61B161E-3F36-A934-14EF-52C029B84B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7914" y="457834"/>
                      <a:ext cx="4476750" cy="203908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362" b="-44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th-T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8F7F8B3-9FB1-120C-79B0-5BA31E098A85}"/>
                    </a:ext>
                  </a:extLst>
                </p:cNvPr>
                <p:cNvSpPr/>
                <p:nvPr/>
              </p:nvSpPr>
              <p:spPr>
                <a:xfrm>
                  <a:off x="6776163" y="59613"/>
                  <a:ext cx="4802568" cy="2481506"/>
                </a:xfrm>
                <a:prstGeom prst="rect">
                  <a:avLst/>
                </a:prstGeom>
                <a:noFill/>
                <a:ln w="190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E406182-DEC6-828E-D9A9-9CE6089C4A99}"/>
                  </a:ext>
                </a:extLst>
              </p:cNvPr>
              <p:cNvSpPr/>
              <p:nvPr/>
            </p:nvSpPr>
            <p:spPr>
              <a:xfrm>
                <a:off x="11308462" y="63453"/>
                <a:ext cx="419100" cy="43389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th-TH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AC7ECB-A932-BF16-1B00-287443F0F3C4}"/>
              </a:ext>
            </a:extLst>
          </p:cNvPr>
          <p:cNvGrpSpPr/>
          <p:nvPr/>
        </p:nvGrpSpPr>
        <p:grpSpPr>
          <a:xfrm>
            <a:off x="6780996" y="2808281"/>
            <a:ext cx="4976274" cy="1628071"/>
            <a:chOff x="6780996" y="2808281"/>
            <a:chExt cx="4976274" cy="1628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7E9741-2122-A306-3D55-6EA03E12EAF9}"/>
                    </a:ext>
                  </a:extLst>
                </p:cNvPr>
                <p:cNvSpPr txBox="1"/>
                <p:nvPr/>
              </p:nvSpPr>
              <p:spPr>
                <a:xfrm>
                  <a:off x="7106814" y="2984464"/>
                  <a:ext cx="4018154" cy="1443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</a:rPr>
                    <a:t> are small!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7E9741-2122-A306-3D55-6EA03E12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6814" y="2984464"/>
                  <a:ext cx="4018154" cy="1443665"/>
                </a:xfrm>
                <a:prstGeom prst="rect">
                  <a:avLst/>
                </a:prstGeom>
                <a:blipFill>
                  <a:blip r:embed="rId13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E73601-6B06-1BF5-394C-48629A1A919F}"/>
                </a:ext>
              </a:extLst>
            </p:cNvPr>
            <p:cNvGrpSpPr/>
            <p:nvPr/>
          </p:nvGrpSpPr>
          <p:grpSpPr>
            <a:xfrm>
              <a:off x="6780996" y="2808281"/>
              <a:ext cx="4976274" cy="1628071"/>
              <a:chOff x="6780996" y="2808281"/>
              <a:chExt cx="4976274" cy="1628071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B868EA3-5AF1-79E3-E0F2-A97F436101E5}"/>
                  </a:ext>
                </a:extLst>
              </p:cNvPr>
              <p:cNvSpPr/>
              <p:nvPr/>
            </p:nvSpPr>
            <p:spPr>
              <a:xfrm>
                <a:off x="6780996" y="2831251"/>
                <a:ext cx="4802568" cy="1605101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70C5855-5C7B-2417-EE29-316E0DD9E6D3}"/>
                  </a:ext>
                </a:extLst>
              </p:cNvPr>
              <p:cNvSpPr/>
              <p:nvPr/>
            </p:nvSpPr>
            <p:spPr>
              <a:xfrm>
                <a:off x="11338170" y="2808281"/>
                <a:ext cx="419100" cy="43389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th-TH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264A6D-A6B8-1950-FF01-EEA320AAA881}"/>
              </a:ext>
            </a:extLst>
          </p:cNvPr>
          <p:cNvGrpSpPr/>
          <p:nvPr/>
        </p:nvGrpSpPr>
        <p:grpSpPr>
          <a:xfrm>
            <a:off x="169521" y="4436352"/>
            <a:ext cx="12022479" cy="2040725"/>
            <a:chOff x="169521" y="4284605"/>
            <a:chExt cx="12032003" cy="219456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B5F8E0-8807-285D-6677-E4B73FFE0661}"/>
                </a:ext>
              </a:extLst>
            </p:cNvPr>
            <p:cNvSpPr/>
            <p:nvPr/>
          </p:nvSpPr>
          <p:spPr>
            <a:xfrm>
              <a:off x="169521" y="4469016"/>
              <a:ext cx="11874775" cy="2010151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49DB8EA-C3C9-F321-7CB9-1C68741889F7}"/>
                </a:ext>
              </a:extLst>
            </p:cNvPr>
            <p:cNvSpPr/>
            <p:nvPr/>
          </p:nvSpPr>
          <p:spPr>
            <a:xfrm>
              <a:off x="11782424" y="4284605"/>
              <a:ext cx="419100" cy="43389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8D69D84-8EB1-92D8-1ABC-B2CE55AC098B}"/>
                  </a:ext>
                </a:extLst>
              </p14:cNvPr>
              <p14:cNvContentPartPr/>
              <p14:nvPr/>
            </p14:nvContentPartPr>
            <p14:xfrm>
              <a:off x="3667320" y="3616800"/>
              <a:ext cx="224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8D69D84-8EB1-92D8-1ABC-B2CE55AC09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13680" y="3508800"/>
                <a:ext cx="331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00071A-734D-D761-F30B-CBFC14A40119}"/>
                  </a:ext>
                </a:extLst>
              </p14:cNvPr>
              <p14:cNvContentPartPr/>
              <p14:nvPr/>
            </p14:nvContentPartPr>
            <p14:xfrm>
              <a:off x="772200" y="4093440"/>
              <a:ext cx="2061360" cy="42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00071A-734D-D761-F30B-CBFC14A401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8560" y="3985440"/>
                <a:ext cx="2169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CD3E32-0AFE-A953-9012-EE53B0DA0A88}"/>
                  </a:ext>
                </a:extLst>
              </p14:cNvPr>
              <p14:cNvContentPartPr/>
              <p14:nvPr/>
            </p14:nvContentPartPr>
            <p14:xfrm>
              <a:off x="3657480" y="3230840"/>
              <a:ext cx="2242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CD3E32-0AFE-A953-9012-EE53B0DA0A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03840" y="3122840"/>
                <a:ext cx="3319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C7D3FF77-B6A4-6B18-D264-82274F3F3246}"/>
              </a:ext>
            </a:extLst>
          </p:cNvPr>
          <p:cNvSpPr/>
          <p:nvPr/>
        </p:nvSpPr>
        <p:spPr>
          <a:xfrm>
            <a:off x="4805679" y="1483360"/>
            <a:ext cx="218307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71E50E8-D28E-8509-85FE-DF2B76D04457}"/>
              </a:ext>
            </a:extLst>
          </p:cNvPr>
          <p:cNvSpPr/>
          <p:nvPr/>
        </p:nvSpPr>
        <p:spPr>
          <a:xfrm rot="2529099">
            <a:off x="5720452" y="2706553"/>
            <a:ext cx="1487225" cy="195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F95866F-4965-92CC-50C6-25DC77E7FC30}"/>
              </a:ext>
            </a:extLst>
          </p:cNvPr>
          <p:cNvSpPr/>
          <p:nvPr/>
        </p:nvSpPr>
        <p:spPr>
          <a:xfrm rot="5400000">
            <a:off x="4278342" y="3741053"/>
            <a:ext cx="1973270" cy="224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FD198B-6D12-278B-0C25-5A43207C4E53}"/>
              </a:ext>
            </a:extLst>
          </p:cNvPr>
          <p:cNvSpPr txBox="1"/>
          <p:nvPr/>
        </p:nvSpPr>
        <p:spPr>
          <a:xfrm>
            <a:off x="2961382" y="3904727"/>
            <a:ext cx="25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Ciphertext: send to Alice</a:t>
            </a:r>
          </a:p>
        </p:txBody>
      </p:sp>
    </p:spTree>
    <p:extLst>
      <p:ext uri="{BB962C8B-B14F-4D97-AF65-F5344CB8AC3E}">
        <p14:creationId xmlns:p14="http://schemas.microsoft.com/office/powerpoint/2010/main" val="149141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D7C77-1995-9490-4FDF-EED1B92D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FE8A4-9D48-CFD5-805D-57F6FE765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11" y="487580"/>
            <a:ext cx="3799435" cy="33534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400D9CB-6939-23FF-B0A1-A0CF856E8A17}"/>
              </a:ext>
            </a:extLst>
          </p:cNvPr>
          <p:cNvGrpSpPr/>
          <p:nvPr/>
        </p:nvGrpSpPr>
        <p:grpSpPr>
          <a:xfrm>
            <a:off x="5468719" y="894522"/>
            <a:ext cx="4192116" cy="1580321"/>
            <a:chOff x="5468719" y="894522"/>
            <a:chExt cx="4192116" cy="1580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3845B64-56EB-0AA5-455F-6828C60FEECF}"/>
                    </a:ext>
                  </a:extLst>
                </p:cNvPr>
                <p:cNvSpPr txBox="1"/>
                <p:nvPr/>
              </p:nvSpPr>
              <p:spPr>
                <a:xfrm>
                  <a:off x="5800724" y="1028700"/>
                  <a:ext cx="3314701" cy="1316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a14:m>
                  <a:r>
                    <a:rPr lang="en-US" sz="2400" baseline="30000" dirty="0">
                      <a:latin typeface="Times New Roman" panose="02020603050405020304" pitchFamily="18" charset="0"/>
                    </a:rPr>
                    <a:t> </a:t>
                  </a:r>
                  <a:r>
                    <a:rPr lang="en-US" sz="2400" dirty="0">
                      <a:latin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3845B64-56EB-0AA5-455F-6828C60FE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4" y="1028700"/>
                  <a:ext cx="3314701" cy="13161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157B2E-DD04-E4EC-1F15-730CB24E95FB}"/>
                </a:ext>
              </a:extLst>
            </p:cNvPr>
            <p:cNvSpPr/>
            <p:nvPr/>
          </p:nvSpPr>
          <p:spPr>
            <a:xfrm>
              <a:off x="5468719" y="894522"/>
              <a:ext cx="4192116" cy="1580321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2421B4-BC00-5043-573A-ABF59D733AF1}"/>
              </a:ext>
            </a:extLst>
          </p:cNvPr>
          <p:cNvGrpSpPr/>
          <p:nvPr/>
        </p:nvGrpSpPr>
        <p:grpSpPr>
          <a:xfrm>
            <a:off x="522507" y="3081198"/>
            <a:ext cx="11146986" cy="3319602"/>
            <a:chOff x="522507" y="3081198"/>
            <a:chExt cx="11146986" cy="33196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6F36C3-5F28-428B-A4C1-0657951F53AF}"/>
                </a:ext>
              </a:extLst>
            </p:cNvPr>
            <p:cNvGrpSpPr/>
            <p:nvPr/>
          </p:nvGrpSpPr>
          <p:grpSpPr>
            <a:xfrm>
              <a:off x="522507" y="4046220"/>
              <a:ext cx="3903580" cy="2354580"/>
              <a:chOff x="522507" y="4046220"/>
              <a:chExt cx="3903580" cy="235458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E537ACC-E7CF-774E-ACAA-AA2727216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9122" y="4046220"/>
                <a:ext cx="2506965" cy="235458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B5AE78-48F4-E0CB-309F-36EA00D750A9}"/>
                  </a:ext>
                </a:extLst>
              </p:cNvPr>
              <p:cNvSpPr txBox="1"/>
              <p:nvPr/>
            </p:nvSpPr>
            <p:spPr>
              <a:xfrm>
                <a:off x="522507" y="5020032"/>
                <a:ext cx="1144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Rounding</a:t>
                </a:r>
                <a:endParaRPr lang="th-TH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D639D8-E742-5778-0690-094AD6E91839}"/>
                </a:ext>
              </a:extLst>
            </p:cNvPr>
            <p:cNvGrpSpPr/>
            <p:nvPr/>
          </p:nvGrpSpPr>
          <p:grpSpPr>
            <a:xfrm>
              <a:off x="5441855" y="3081198"/>
              <a:ext cx="6227638" cy="3217804"/>
              <a:chOff x="5441855" y="3081198"/>
              <a:chExt cx="6227638" cy="32178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46C84BB-D53B-52D1-BA48-842710F15C3C}"/>
                      </a:ext>
                    </a:extLst>
                  </p:cNvPr>
                  <p:cNvSpPr txBox="1"/>
                  <p:nvPr/>
                </p:nvSpPr>
                <p:spPr>
                  <a:xfrm>
                    <a:off x="5468719" y="3081198"/>
                    <a:ext cx="6200774" cy="32178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1"/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𝑅𝑜𝑢𝑛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a14:m>
                    <a:r>
                      <a:rPr lang="en-US" sz="2000" b="0" dirty="0">
                        <a:latin typeface="Times New Roman" panose="02020603050405020304" pitchFamily="18" charset="0"/>
                      </a:rPr>
                      <a:t> </a:t>
                    </a:r>
                    <a:endParaRPr lang="en-US" sz="2000" dirty="0">
                      <a:latin typeface="Times New Roman" panose="02020603050405020304" pitchFamily="18" charset="0"/>
                    </a:endParaRPr>
                  </a:p>
                  <a:p>
                    <a:pPr lvl="1"/>
                    <a:r>
                      <a:rPr lang="en-US" sz="2000" dirty="0">
                        <a:latin typeface="Times New Roman" panose="020206030504050203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𝑅𝑜𝑢𝑛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sz="2000" b="0" dirty="0">
                        <a:latin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1×3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3×1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b="0" dirty="0">
                      <a:latin typeface="Times New Roman" panose="02020603050405020304" pitchFamily="18" charset="0"/>
                    </a:endParaRPr>
                  </a:p>
                  <a:p>
                    <a:pPr lvl="1"/>
                    <a:r>
                      <a:rPr lang="en-US" sz="2000" b="0" dirty="0">
                        <a:latin typeface="Times New Roman" panose="020206030504050203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𝑅𝑜𝑢𝑛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sz="2000" dirty="0">
                        <a:latin typeface="Times New Roman" panose="02020603050405020304" pitchFamily="18" charset="0"/>
                      </a:rPr>
                      <a:t>  </a:t>
                    </a:r>
                    <a:r>
                      <a:rPr lang="en-US" sz="2000" dirty="0">
                        <a:latin typeface="Times New Roman" panose="02020603050405020304" pitchFamily="18" charset="0"/>
                        <a:sym typeface="Wingdings" panose="05000000000000000000" pitchFamily="2" charset="2"/>
                      </a:rPr>
                      <a:t> get plaintext </a:t>
                    </a:r>
                  </a:p>
                  <a:p>
                    <a:endParaRPr lang="en-US" sz="2000" dirty="0">
                      <a:latin typeface="Times New Roman" panose="02020603050405020304" pitchFamily="18" charset="0"/>
                      <a:sym typeface="Wingdings" panose="05000000000000000000" pitchFamily="2" charset="2"/>
                    </a:endParaRPr>
                  </a:p>
                  <a:p>
                    <a:endParaRPr lang="en-US" sz="2000" dirty="0">
                      <a:latin typeface="Times New Roman" panose="02020603050405020304" pitchFamily="18" charset="0"/>
                      <a:sym typeface="Wingdings" panose="05000000000000000000" pitchFamily="2" charset="2"/>
                    </a:endParaRPr>
                  </a:p>
                  <a:p>
                    <a:endParaRPr lang="en-US" sz="2000" b="0" u="sng" baseline="-25000" dirty="0">
                      <a:latin typeface="Times New Roman" panose="02020603050405020304" pitchFamily="18" charset="0"/>
                      <a:sym typeface="Wingdings" panose="05000000000000000000" pitchFamily="2" charset="2"/>
                    </a:endParaRPr>
                  </a:p>
                  <a:p>
                    <a:r>
                      <a:rPr lang="en-US" sz="2000" b="0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Note:</a:t>
                    </a:r>
                    <a:r>
                      <a:rPr lang="en-US" sz="20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there is small chance that decryption fail but the probability is very  low</a:t>
                    </a:r>
                    <a:endParaRPr lang="en-US" sz="2000" b="0" u="sng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46C84BB-D53B-52D1-BA48-842710F15C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8719" y="3081198"/>
                    <a:ext cx="6200774" cy="32178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83" b="-2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C2A523-0C38-DE60-F70E-6E9597880338}"/>
                  </a:ext>
                </a:extLst>
              </p:cNvPr>
              <p:cNvSpPr/>
              <p:nvPr/>
            </p:nvSpPr>
            <p:spPr>
              <a:xfrm>
                <a:off x="5441855" y="3081198"/>
                <a:ext cx="6057417" cy="1938834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775EE64C-EA81-651A-879B-76CA032F5DF6}"/>
              </a:ext>
            </a:extLst>
          </p:cNvPr>
          <p:cNvSpPr/>
          <p:nvPr/>
        </p:nvSpPr>
        <p:spPr>
          <a:xfrm>
            <a:off x="9451285" y="665020"/>
            <a:ext cx="419100" cy="43389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87C262-6292-3B95-FAD5-CD32181142FE}"/>
              </a:ext>
            </a:extLst>
          </p:cNvPr>
          <p:cNvSpPr/>
          <p:nvPr/>
        </p:nvSpPr>
        <p:spPr>
          <a:xfrm>
            <a:off x="11250393" y="2864253"/>
            <a:ext cx="419100" cy="43389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2</a:t>
            </a:r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36918A-1EC4-3269-32FD-6EBBB9F77BCC}"/>
              </a:ext>
            </a:extLst>
          </p:cNvPr>
          <p:cNvSpPr/>
          <p:nvPr/>
        </p:nvSpPr>
        <p:spPr>
          <a:xfrm>
            <a:off x="4142508" y="1649630"/>
            <a:ext cx="1492213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774B430-7D03-9AB4-3B15-066EF8006527}"/>
              </a:ext>
            </a:extLst>
          </p:cNvPr>
          <p:cNvSpPr/>
          <p:nvPr/>
        </p:nvSpPr>
        <p:spPr>
          <a:xfrm rot="959094">
            <a:off x="4442277" y="3541649"/>
            <a:ext cx="1185164" cy="283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3DA9F5-BC82-43A9-A924-902833E16300}"/>
                  </a:ext>
                </a:extLst>
              </p14:cNvPr>
              <p14:cNvContentPartPr/>
              <p14:nvPr/>
            </p14:nvContentPartPr>
            <p14:xfrm>
              <a:off x="1662535" y="3448680"/>
              <a:ext cx="262080" cy="15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3DA9F5-BC82-43A9-A924-902833E16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8535" y="3341040"/>
                <a:ext cx="3697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6FF50E-C086-4FD0-1F1E-95247F2BE4A6}"/>
                  </a:ext>
                </a:extLst>
              </p14:cNvPr>
              <p14:cNvContentPartPr/>
              <p14:nvPr/>
            </p14:nvContentPartPr>
            <p14:xfrm>
              <a:off x="8368255" y="4640280"/>
              <a:ext cx="1356480" cy="37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6FF50E-C086-4FD0-1F1E-95247F2BE4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4255" y="4532640"/>
                <a:ext cx="1464120" cy="2534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3739129-CA6D-4FD4-83DD-2F4A6192C362}"/>
              </a:ext>
            </a:extLst>
          </p:cNvPr>
          <p:cNvSpPr txBox="1"/>
          <p:nvPr/>
        </p:nvSpPr>
        <p:spPr>
          <a:xfrm>
            <a:off x="9768052" y="4474514"/>
            <a:ext cx="240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Bob’s original message</a:t>
            </a:r>
          </a:p>
        </p:txBody>
      </p:sp>
    </p:spTree>
    <p:extLst>
      <p:ext uri="{BB962C8B-B14F-4D97-AF65-F5344CB8AC3E}">
        <p14:creationId xmlns:p14="http://schemas.microsoft.com/office/powerpoint/2010/main" val="1157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6" grpId="1" animBg="1"/>
      <p:bldP spid="17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A0D56-07B4-8EB5-61B9-DD8DB4F71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619B54-F09E-A214-D94D-33785ED5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30" y="2474605"/>
            <a:ext cx="4486656" cy="1141497"/>
          </a:xfrm>
        </p:spPr>
        <p:txBody>
          <a:bodyPr>
            <a:normAutofit/>
          </a:bodyPr>
          <a:lstStyle/>
          <a:p>
            <a:r>
              <a:rPr lang="en-US" sz="3600" dirty="0"/>
              <a:t>Kyber-KEM</a:t>
            </a:r>
            <a:endParaRPr lang="th-TH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E4540-18B8-5BEC-651C-55CB7B298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568538"/>
            <a:ext cx="5876925" cy="524865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/>
              <a:t>Kyber PKE alone is not secure enough.  Applying  “Fujisaki Okamoto” transform </a:t>
            </a:r>
            <a:r>
              <a:rPr lang="en-US" sz="1800" dirty="0">
                <a:sym typeface="Wingdings" panose="05000000000000000000" pitchFamily="2" charset="2"/>
              </a:rPr>
              <a:t> Kyber KEM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ym typeface="Wingdings" panose="05000000000000000000" pitchFamily="2" charset="2"/>
              </a:rPr>
              <a:t>Key Encapsulation mechanism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highlight>
                  <a:srgbClr val="FFFF00"/>
                </a:highlight>
              </a:rPr>
              <a:t>Using Kyber-PKE</a:t>
            </a:r>
            <a:r>
              <a:rPr lang="en-US" sz="1800" dirty="0"/>
              <a:t> as base building block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Use </a:t>
            </a:r>
            <a:r>
              <a:rPr lang="en-US" sz="1800" dirty="0">
                <a:highlight>
                  <a:srgbClr val="FFFF00"/>
                </a:highlight>
              </a:rPr>
              <a:t>Hash() and seed</a:t>
            </a:r>
            <a:r>
              <a:rPr lang="en-US" sz="1800" dirty="0"/>
              <a:t> to create Pseudo RNG alongside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pure random 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Central binomial Distribution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Security : “Secure against chosen ciphertext attack”</a:t>
            </a:r>
            <a:r>
              <a:rPr lang="en-US" sz="1800" dirty="0">
                <a:highlight>
                  <a:srgbClr val="FFFF00"/>
                </a:highlight>
              </a:rPr>
              <a:t> ( more secure than Kyber-PKE)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2075E0-1262-0985-6C1E-B51CA217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F7D97-5A5F-73D1-0597-B5A87E0BCC1A}"/>
              </a:ext>
            </a:extLst>
          </p:cNvPr>
          <p:cNvSpPr txBox="1"/>
          <p:nvPr/>
        </p:nvSpPr>
        <p:spPr>
          <a:xfrm>
            <a:off x="505527" y="5660350"/>
            <a:ext cx="5322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>
                <a:solidFill>
                  <a:schemeClr val="bg1"/>
                </a:solidFill>
                <a:latin typeface="+mj-lt"/>
              </a:rPr>
              <a:t>Hash function: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generate A : SHAKE 128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G is SHA3-512, H is SHA3-256, J is SHAKE256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EFB89-188D-F641-840D-A985E9847001}"/>
              </a:ext>
            </a:extLst>
          </p:cNvPr>
          <p:cNvSpPr txBox="1"/>
          <p:nvPr/>
        </p:nvSpPr>
        <p:spPr>
          <a:xfrm>
            <a:off x="1250686" y="3860069"/>
            <a:ext cx="4486657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Key generation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Encapsulation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Decapsulation</a:t>
            </a:r>
          </a:p>
        </p:txBody>
      </p:sp>
    </p:spTree>
    <p:extLst>
      <p:ext uri="{BB962C8B-B14F-4D97-AF65-F5344CB8AC3E}">
        <p14:creationId xmlns:p14="http://schemas.microsoft.com/office/powerpoint/2010/main" val="411885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A327A-8C38-F7A2-5C24-5699139C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1401A-F910-9F0E-D8F3-AF816F97F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9" y="450056"/>
            <a:ext cx="5888562" cy="32091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F83B56-9578-CB9D-B3C3-DEC535A8A9E0}"/>
              </a:ext>
            </a:extLst>
          </p:cNvPr>
          <p:cNvSpPr txBox="1"/>
          <p:nvPr/>
        </p:nvSpPr>
        <p:spPr>
          <a:xfrm>
            <a:off x="6309087" y="5272417"/>
            <a:ext cx="4815595" cy="1230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Encapsulation key = Encryption key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Decapsulation key !=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Decryptionkey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458F215B-0782-76DC-83BA-5AE49DA33C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529488"/>
                  </p:ext>
                </p:extLst>
              </p:nvPr>
            </p:nvGraphicFramePr>
            <p:xfrm>
              <a:off x="704850" y="3951115"/>
              <a:ext cx="5495925" cy="26443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1975">
                      <a:extLst>
                        <a:ext uri="{9D8B030D-6E8A-4147-A177-3AD203B41FA5}">
                          <a16:colId xmlns:a16="http://schemas.microsoft.com/office/drawing/2014/main" val="2946886323"/>
                        </a:ext>
                      </a:extLst>
                    </a:gridCol>
                    <a:gridCol w="1831975">
                      <a:extLst>
                        <a:ext uri="{9D8B030D-6E8A-4147-A177-3AD203B41FA5}">
                          <a16:colId xmlns:a16="http://schemas.microsoft.com/office/drawing/2014/main" val="2300261539"/>
                        </a:ext>
                      </a:extLst>
                    </a:gridCol>
                    <a:gridCol w="1831975">
                      <a:extLst>
                        <a:ext uri="{9D8B030D-6E8A-4147-A177-3AD203B41FA5}">
                          <a16:colId xmlns:a16="http://schemas.microsoft.com/office/drawing/2014/main" val="1653011987"/>
                        </a:ext>
                      </a:extLst>
                    </a:gridCol>
                  </a:tblGrid>
                  <a:tr h="815523">
                    <a:tc>
                      <a:txBody>
                        <a:bodyPr/>
                        <a:lstStyle/>
                        <a:p>
                          <a:endParaRPr lang="th-TH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  <a:p>
                          <a:r>
                            <a:rPr lang="en-US" dirty="0"/>
                            <a:t>Public key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Private key</a:t>
                          </a:r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1314096"/>
                      </a:ext>
                    </a:extLst>
                  </a:tr>
                  <a:tr h="81552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Kyber-KEM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Encapsulation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Decapsulation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5859611"/>
                      </a:ext>
                    </a:extLst>
                  </a:tr>
                  <a:tr h="81552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Kyber-PKE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Encryption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Decryption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035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458F215B-0782-76DC-83BA-5AE49DA33C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529488"/>
                  </p:ext>
                </p:extLst>
              </p:nvPr>
            </p:nvGraphicFramePr>
            <p:xfrm>
              <a:off x="704850" y="3951115"/>
              <a:ext cx="5495925" cy="26443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1975">
                      <a:extLst>
                        <a:ext uri="{9D8B030D-6E8A-4147-A177-3AD203B41FA5}">
                          <a16:colId xmlns:a16="http://schemas.microsoft.com/office/drawing/2014/main" val="2946886323"/>
                        </a:ext>
                      </a:extLst>
                    </a:gridCol>
                    <a:gridCol w="1831975">
                      <a:extLst>
                        <a:ext uri="{9D8B030D-6E8A-4147-A177-3AD203B41FA5}">
                          <a16:colId xmlns:a16="http://schemas.microsoft.com/office/drawing/2014/main" val="2300261539"/>
                        </a:ext>
                      </a:extLst>
                    </a:gridCol>
                    <a:gridCol w="1831975">
                      <a:extLst>
                        <a:ext uri="{9D8B030D-6E8A-4147-A177-3AD203B41FA5}">
                          <a16:colId xmlns:a16="http://schemas.microsoft.com/office/drawing/2014/main" val="1653011987"/>
                        </a:ext>
                      </a:extLst>
                    </a:gridCol>
                  </a:tblGrid>
                  <a:tr h="815523">
                    <a:tc>
                      <a:txBody>
                        <a:bodyPr/>
                        <a:lstStyle/>
                        <a:p>
                          <a:endParaRPr lang="th-TH" dirty="0">
                            <a:latin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  <a:p>
                          <a:r>
                            <a:rPr lang="en-US" dirty="0"/>
                            <a:t>Public key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Times New Roman" panose="02020603050405020304" pitchFamily="18" charset="0"/>
                          </a:endParaRPr>
                        </a:p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Private key</a:t>
                          </a:r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13140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Kyber-KEM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32" t="-90000" r="-101329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332" t="-90000" r="-1329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585961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</a:rPr>
                            <a:t>Kyber-PKE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32" t="-190000" r="-101329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332" t="-190000" r="-132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0356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FE0CBE1-6D5D-6DD7-0F61-4B73DD9758EC}"/>
              </a:ext>
            </a:extLst>
          </p:cNvPr>
          <p:cNvGrpSpPr/>
          <p:nvPr/>
        </p:nvGrpSpPr>
        <p:grpSpPr>
          <a:xfrm>
            <a:off x="6802683" y="158803"/>
            <a:ext cx="5012118" cy="3511889"/>
            <a:chOff x="6802683" y="158803"/>
            <a:chExt cx="5012118" cy="35118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E6717E-B0BA-F4A9-278B-DFC2B4B898E6}"/>
                    </a:ext>
                  </a:extLst>
                </p:cNvPr>
                <p:cNvSpPr txBox="1"/>
                <p:nvPr/>
              </p:nvSpPr>
              <p:spPr>
                <a:xfrm>
                  <a:off x="6802683" y="272846"/>
                  <a:ext cx="4684467" cy="33632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en-US" sz="2000" dirty="0">
                      <a:latin typeface="Cambria Math" panose="02040503050406030204" pitchFamily="18" charset="0"/>
                    </a:rPr>
                    <a:t>Follow Kyber-PKE Key-gen (page 15)</a:t>
                  </a:r>
                  <a:endParaRPr lang="en-US" sz="2000" b="0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   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a14:m>
                  <a:endParaRPr lang="en-US" sz="2000" dirty="0">
                    <a:latin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dirty="0">
                    <a:latin typeface="Times New Roman" panose="02020603050405020304" pitchFamily="18" charset="0"/>
                  </a:endParaRPr>
                </a:p>
                <a:p>
                  <a:endParaRPr lang="en-US" sz="2000" dirty="0">
                    <a:latin typeface="Times New Roman" panose="02020603050405020304" pitchFamily="18" charset="0"/>
                  </a:endParaRPr>
                </a:p>
                <a:p>
                  <a:r>
                    <a:rPr lang="en-US" sz="2000" b="0" dirty="0">
                      <a:latin typeface="Times New Roman" panose="02020603050405020304" pitchFamily="18" charset="0"/>
                    </a:rPr>
                    <a:t> encryption key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lang="en-US" sz="2000" b="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E6717E-B0BA-F4A9-278B-DFC2B4B89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683" y="272846"/>
                  <a:ext cx="4684467" cy="3363228"/>
                </a:xfrm>
                <a:prstGeom prst="rect">
                  <a:avLst/>
                </a:prstGeom>
                <a:blipFill>
                  <a:blip r:embed="rId5"/>
                  <a:stretch>
                    <a:fillRect l="-1432" b="-25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277A2C-1E6E-FF97-F695-20D91263D484}"/>
                </a:ext>
              </a:extLst>
            </p:cNvPr>
            <p:cNvGrpSpPr/>
            <p:nvPr/>
          </p:nvGrpSpPr>
          <p:grpSpPr>
            <a:xfrm>
              <a:off x="6802683" y="158803"/>
              <a:ext cx="5012118" cy="3511889"/>
              <a:chOff x="6802683" y="158803"/>
              <a:chExt cx="5012118" cy="351188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071931-175E-03FC-4E28-440772584C70}"/>
                  </a:ext>
                </a:extLst>
              </p:cNvPr>
              <p:cNvSpPr/>
              <p:nvPr/>
            </p:nvSpPr>
            <p:spPr>
              <a:xfrm>
                <a:off x="6802683" y="375748"/>
                <a:ext cx="4802568" cy="3294944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A96259-AF02-5794-3E9E-915D12F45802}"/>
                  </a:ext>
                </a:extLst>
              </p:cNvPr>
              <p:cNvSpPr/>
              <p:nvPr/>
            </p:nvSpPr>
            <p:spPr>
              <a:xfrm>
                <a:off x="11395701" y="158803"/>
                <a:ext cx="419100" cy="43389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th-TH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C53E8A-1261-B16C-6F83-50947EABBA14}"/>
              </a:ext>
            </a:extLst>
          </p:cNvPr>
          <p:cNvGrpSpPr/>
          <p:nvPr/>
        </p:nvGrpSpPr>
        <p:grpSpPr>
          <a:xfrm>
            <a:off x="6802683" y="3738976"/>
            <a:ext cx="5012118" cy="1150089"/>
            <a:chOff x="6802683" y="3445223"/>
            <a:chExt cx="5012118" cy="1150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2F7BE9-7DEF-6472-443A-E2E03BE74F05}"/>
                    </a:ext>
                  </a:extLst>
                </p:cNvPr>
                <p:cNvSpPr txBox="1"/>
                <p:nvPr/>
              </p:nvSpPr>
              <p:spPr>
                <a:xfrm>
                  <a:off x="7243573" y="3746188"/>
                  <a:ext cx="4243577" cy="619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a14:m>
                  <a:r>
                    <a:rPr lang="en-US" sz="2000" dirty="0">
                      <a:latin typeface="Times New Roman" panose="02020603050405020304" pitchFamily="18" charset="0"/>
                      <a:sym typeface="Wingdings" panose="05000000000000000000" pitchFamily="2" charset="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2F7BE9-7DEF-6472-443A-E2E03BE74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573" y="3746188"/>
                  <a:ext cx="4243577" cy="6196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931E60-5906-C081-C2C4-47D38E155186}"/>
                </a:ext>
              </a:extLst>
            </p:cNvPr>
            <p:cNvGrpSpPr/>
            <p:nvPr/>
          </p:nvGrpSpPr>
          <p:grpSpPr>
            <a:xfrm>
              <a:off x="6802683" y="3445223"/>
              <a:ext cx="5012118" cy="1150089"/>
              <a:chOff x="6802683" y="3445223"/>
              <a:chExt cx="5012118" cy="115008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EB40132-0385-ECB5-C313-F29BFD2C802B}"/>
                  </a:ext>
                </a:extLst>
              </p:cNvPr>
              <p:cNvSpPr/>
              <p:nvPr/>
            </p:nvSpPr>
            <p:spPr>
              <a:xfrm>
                <a:off x="6802683" y="3711570"/>
                <a:ext cx="4802568" cy="883742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91E7045-E3FC-AD6F-7DFF-316A34BCDED6}"/>
                  </a:ext>
                </a:extLst>
              </p:cNvPr>
              <p:cNvSpPr/>
              <p:nvPr/>
            </p:nvSpPr>
            <p:spPr>
              <a:xfrm>
                <a:off x="11395701" y="3445223"/>
                <a:ext cx="419100" cy="43389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th-TH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3A8411-E876-8A8B-B059-138C6A4C713D}"/>
              </a:ext>
            </a:extLst>
          </p:cNvPr>
          <p:cNvSpPr/>
          <p:nvPr/>
        </p:nvSpPr>
        <p:spPr>
          <a:xfrm>
            <a:off x="5851648" y="1476882"/>
            <a:ext cx="951035" cy="213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4B0A6531-A544-826C-3F31-420C49291828}"/>
              </a:ext>
            </a:extLst>
          </p:cNvPr>
          <p:cNvSpPr/>
          <p:nvPr/>
        </p:nvSpPr>
        <p:spPr>
          <a:xfrm rot="5400000">
            <a:off x="4485879" y="1450853"/>
            <a:ext cx="1658082" cy="3380184"/>
          </a:xfrm>
          <a:prstGeom prst="bentArrow">
            <a:avLst>
              <a:gd name="adj1" fmla="val 7401"/>
              <a:gd name="adj2" fmla="val 8758"/>
              <a:gd name="adj3" fmla="val 14662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493A173-67C9-B5BC-8FD2-ABF4050FE26D}"/>
                  </a:ext>
                </a:extLst>
              </p14:cNvPr>
              <p14:cNvContentPartPr/>
              <p14:nvPr/>
            </p14:nvContentPartPr>
            <p14:xfrm>
              <a:off x="3546415" y="1551840"/>
              <a:ext cx="2133720" cy="68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493A173-67C9-B5BC-8FD2-ABF4050FE2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92775" y="1443840"/>
                <a:ext cx="2241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A5E13DE-D89A-C79A-8944-CFEC27730C7A}"/>
                  </a:ext>
                </a:extLst>
              </p14:cNvPr>
              <p14:cNvContentPartPr/>
              <p14:nvPr/>
            </p14:nvContentPartPr>
            <p14:xfrm>
              <a:off x="7005013" y="1431135"/>
              <a:ext cx="1814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A5E13DE-D89A-C79A-8944-CFEC27730C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1013" y="1323135"/>
                <a:ext cx="289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E3F717C-637A-05B7-28AD-CCA9D05A69FA}"/>
                  </a:ext>
                </a:extLst>
              </p14:cNvPr>
              <p14:cNvContentPartPr/>
              <p14:nvPr/>
            </p14:nvContentPartPr>
            <p14:xfrm>
              <a:off x="8638624" y="1476882"/>
              <a:ext cx="178920" cy="12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E3F717C-637A-05B7-28AD-CCA9D05A69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84624" y="1368882"/>
                <a:ext cx="2865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A79D6CE-198D-F2CC-248F-831012E026E6}"/>
                  </a:ext>
                </a:extLst>
              </p14:cNvPr>
              <p14:cNvContentPartPr/>
              <p14:nvPr/>
            </p14:nvContentPartPr>
            <p14:xfrm>
              <a:off x="6924595" y="2467082"/>
              <a:ext cx="137520" cy="19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A79D6CE-198D-F2CC-248F-831012E026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70595" y="2359082"/>
                <a:ext cx="2451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F4D42D6-0AF8-50A4-C9DF-3CEA2E32AAF9}"/>
                  </a:ext>
                </a:extLst>
              </p14:cNvPr>
              <p14:cNvContentPartPr/>
              <p14:nvPr/>
            </p14:nvContentPartPr>
            <p14:xfrm>
              <a:off x="1593055" y="1966560"/>
              <a:ext cx="1924920" cy="28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F4D42D6-0AF8-50A4-C9DF-3CEA2E32AA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39055" y="1858560"/>
                <a:ext cx="20325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B34C828-F5FA-41C2-C169-D726D71B5E57}"/>
                  </a:ext>
                </a:extLst>
              </p14:cNvPr>
              <p14:cNvContentPartPr/>
              <p14:nvPr/>
            </p14:nvContentPartPr>
            <p14:xfrm>
              <a:off x="1967455" y="2908320"/>
              <a:ext cx="3351240" cy="98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B34C828-F5FA-41C2-C169-D726D71B5E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13455" y="2800680"/>
                <a:ext cx="34588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474514-FB0C-09C6-D816-A0E338260C2A}"/>
                  </a:ext>
                </a:extLst>
              </p14:cNvPr>
              <p14:cNvContentPartPr/>
              <p14:nvPr/>
            </p14:nvContentPartPr>
            <p14:xfrm>
              <a:off x="3352375" y="3255000"/>
              <a:ext cx="2202120" cy="42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474514-FB0C-09C6-D816-A0E338260C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98735" y="3147360"/>
                <a:ext cx="2309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A395C28-493B-C0A3-587D-D03919304204}"/>
                  </a:ext>
                </a:extLst>
              </p14:cNvPr>
              <p14:cNvContentPartPr/>
              <p14:nvPr/>
            </p14:nvContentPartPr>
            <p14:xfrm>
              <a:off x="4510560" y="5029440"/>
              <a:ext cx="1279440" cy="21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A395C28-493B-C0A3-587D-D0391930420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920" y="4921440"/>
                <a:ext cx="13870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3CCEA98-F2ED-D028-D2F7-C9E1FDD649C2}"/>
                  </a:ext>
                </a:extLst>
              </p14:cNvPr>
              <p14:cNvContentPartPr/>
              <p14:nvPr/>
            </p14:nvContentPartPr>
            <p14:xfrm>
              <a:off x="2641440" y="5089920"/>
              <a:ext cx="137592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3CCEA98-F2ED-D028-D2F7-C9E1FDD649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87800" y="4982280"/>
                <a:ext cx="1483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7CA77D1-8853-787D-8381-4DA6E08D29DA}"/>
                  </a:ext>
                </a:extLst>
              </p14:cNvPr>
              <p14:cNvContentPartPr/>
              <p14:nvPr/>
            </p14:nvContentPartPr>
            <p14:xfrm>
              <a:off x="2661600" y="6045000"/>
              <a:ext cx="115164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7CA77D1-8853-787D-8381-4DA6E08D29D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07960" y="5937000"/>
                <a:ext cx="1259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AF68EA5-2B03-51BB-9464-A800F0FECC4E}"/>
                  </a:ext>
                </a:extLst>
              </p14:cNvPr>
              <p14:cNvContentPartPr/>
              <p14:nvPr/>
            </p14:nvContentPartPr>
            <p14:xfrm>
              <a:off x="4460160" y="5984160"/>
              <a:ext cx="1170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AF68EA5-2B03-51BB-9464-A800F0FECC4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06520" y="5876160"/>
                <a:ext cx="127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7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9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6830-44C5-6921-502F-E6923C31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7517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Presentation outline</a:t>
            </a:r>
            <a:endParaRPr lang="th-T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3E21-E5B0-4460-0F8F-EFB42546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82952"/>
            <a:ext cx="7960614" cy="3867531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571500" lvl="1" indent="-342900">
              <a:lnSpc>
                <a:spcPct val="170000"/>
              </a:lnSpc>
              <a:buFont typeface="+mj-lt"/>
              <a:buAutoNum type="alphaLcParenR"/>
            </a:pPr>
            <a:r>
              <a:rPr lang="en-US" sz="2400" dirty="0"/>
              <a:t>Objective 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400" dirty="0"/>
              <a:t>What is FPGA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Kyber PKE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Kyber KEM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8FA3-6E6A-DAE3-9377-76C526A3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98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3F825-2DCE-4DB4-9EE9-CD5EA5BD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z="1200" smtClean="0"/>
              <a:t>20</a:t>
            </a:fld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17EA2-6D3A-305F-6FF9-ACDC43D1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6" y="778967"/>
            <a:ext cx="4806391" cy="48196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A97E842-6BD2-85D0-41B0-817755636E92}"/>
              </a:ext>
            </a:extLst>
          </p:cNvPr>
          <p:cNvGrpSpPr/>
          <p:nvPr/>
        </p:nvGrpSpPr>
        <p:grpSpPr>
          <a:xfrm>
            <a:off x="6554740" y="441317"/>
            <a:ext cx="4569942" cy="898408"/>
            <a:chOff x="6554740" y="441317"/>
            <a:chExt cx="4569942" cy="8984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27BB706-DBB0-8B57-1F3D-7575BA1EC287}"/>
                    </a:ext>
                  </a:extLst>
                </p:cNvPr>
                <p:cNvSpPr txBox="1"/>
                <p:nvPr/>
              </p:nvSpPr>
              <p:spPr>
                <a:xfrm>
                  <a:off x="6576078" y="796006"/>
                  <a:ext cx="4548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000" b="0" dirty="0">
                      <a:latin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27BB706-DBB0-8B57-1F3D-7575BA1EC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078" y="796006"/>
                  <a:ext cx="454860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EE8109-11F8-7B07-B89A-8A0AD88A233D}"/>
                </a:ext>
              </a:extLst>
            </p:cNvPr>
            <p:cNvGrpSpPr/>
            <p:nvPr/>
          </p:nvGrpSpPr>
          <p:grpSpPr>
            <a:xfrm>
              <a:off x="6554740" y="441317"/>
              <a:ext cx="4376517" cy="898408"/>
              <a:chOff x="6554740" y="441317"/>
              <a:chExt cx="4376517" cy="8984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FA957F-A42D-E3F6-45E9-3E73AF72A76B}"/>
                  </a:ext>
                </a:extLst>
              </p:cNvPr>
              <p:cNvSpPr/>
              <p:nvPr/>
            </p:nvSpPr>
            <p:spPr>
              <a:xfrm>
                <a:off x="6554740" y="627254"/>
                <a:ext cx="4161754" cy="712471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4CB43E4-98E3-578B-FE10-B621957955D4}"/>
                  </a:ext>
                </a:extLst>
              </p:cNvPr>
              <p:cNvSpPr/>
              <p:nvPr/>
            </p:nvSpPr>
            <p:spPr>
              <a:xfrm>
                <a:off x="10512157" y="441317"/>
                <a:ext cx="419100" cy="433890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th-TH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D9691F-FE57-47AB-5F85-A8B775FD510B}"/>
              </a:ext>
            </a:extLst>
          </p:cNvPr>
          <p:cNvGrpSpPr/>
          <p:nvPr/>
        </p:nvGrpSpPr>
        <p:grpSpPr>
          <a:xfrm>
            <a:off x="6554740" y="1421989"/>
            <a:ext cx="4770484" cy="820754"/>
            <a:chOff x="6554740" y="1421989"/>
            <a:chExt cx="4770484" cy="82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76CBB7-213B-AEFA-0F1B-8EF7E80FF400}"/>
                    </a:ext>
                  </a:extLst>
                </p:cNvPr>
                <p:cNvSpPr txBox="1"/>
                <p:nvPr/>
              </p:nvSpPr>
              <p:spPr>
                <a:xfrm>
                  <a:off x="6576078" y="1627865"/>
                  <a:ext cx="47491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=11000101…1</m:t>
                      </m:r>
                    </m:oMath>
                  </a14:m>
                  <a:r>
                    <a:rPr lang="en-US" sz="20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000" b="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 256 bits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76CBB7-213B-AEFA-0F1B-8EF7E80FF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078" y="1627865"/>
                  <a:ext cx="4749146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8415F8-EA2E-2608-29FB-CE67356AA0C5}"/>
                </a:ext>
              </a:extLst>
            </p:cNvPr>
            <p:cNvSpPr/>
            <p:nvPr/>
          </p:nvSpPr>
          <p:spPr>
            <a:xfrm>
              <a:off x="6554740" y="1530272"/>
              <a:ext cx="4161754" cy="712471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AA0722-74B9-9881-CFE6-897557920A18}"/>
                </a:ext>
              </a:extLst>
            </p:cNvPr>
            <p:cNvSpPr/>
            <p:nvPr/>
          </p:nvSpPr>
          <p:spPr>
            <a:xfrm>
              <a:off x="10512157" y="1421989"/>
              <a:ext cx="419100" cy="43389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A14E26-CB4A-6AB0-AE2F-3995D9CF87CD}"/>
              </a:ext>
            </a:extLst>
          </p:cNvPr>
          <p:cNvGrpSpPr/>
          <p:nvPr/>
        </p:nvGrpSpPr>
        <p:grpSpPr>
          <a:xfrm>
            <a:off x="6554740" y="2287628"/>
            <a:ext cx="4736240" cy="3268652"/>
            <a:chOff x="6554740" y="2287628"/>
            <a:chExt cx="4736240" cy="32686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1165C8-5FA9-CE5A-83F9-F8C125CD4B71}"/>
                </a:ext>
              </a:extLst>
            </p:cNvPr>
            <p:cNvGrpSpPr/>
            <p:nvPr/>
          </p:nvGrpSpPr>
          <p:grpSpPr>
            <a:xfrm>
              <a:off x="6554740" y="2287628"/>
              <a:ext cx="4694284" cy="3268652"/>
              <a:chOff x="6644984" y="2227785"/>
              <a:chExt cx="4694284" cy="48870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2E860DC-24AB-4190-B12C-B5E9E6206F45}"/>
                      </a:ext>
                    </a:extLst>
                  </p:cNvPr>
                  <p:cNvSpPr txBox="1"/>
                  <p:nvPr/>
                </p:nvSpPr>
                <p:spPr>
                  <a:xfrm>
                    <a:off x="6742522" y="2227785"/>
                    <a:ext cx="4596746" cy="48870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sz="2000" dirty="0">
                        <a:latin typeface="Cambria Math" panose="02040503050406030204" pitchFamily="18" charset="0"/>
                      </a:rPr>
                      <a:t>Using hash function H and G</a:t>
                    </a:r>
                    <a:endParaRPr lang="en-US" sz="2000" b="0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=11000101…1</m:t>
                        </m:r>
                      </m:oMath>
                    </a14:m>
                    <a:r>
                      <a: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a:t> 256 bits string</a:t>
                    </a: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=11000101…1</m:t>
                        </m:r>
                      </m:oMath>
                    </a14:m>
                    <a:r>
                      <a: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a:t> 256 bits string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a:t>K is secret key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a:t>R is seed for Kyber-PKE step 4</a:t>
                    </a:r>
                    <a:endParaRPr lang="en-US" sz="2000" b="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sz="2000" b="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sz="2000" b="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2E860DC-24AB-4190-B12C-B5E9E6206F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2522" y="2227785"/>
                    <a:ext cx="4596746" cy="48870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82673D0-6761-0788-130C-84D5147A8075}"/>
                  </a:ext>
                </a:extLst>
              </p:cNvPr>
              <p:cNvSpPr/>
              <p:nvPr/>
            </p:nvSpPr>
            <p:spPr>
              <a:xfrm>
                <a:off x="6644984" y="2448748"/>
                <a:ext cx="4647900" cy="3330953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933D227-B2D9-733F-B909-70286A8F83FE}"/>
                </a:ext>
              </a:extLst>
            </p:cNvPr>
            <p:cNvSpPr/>
            <p:nvPr/>
          </p:nvSpPr>
          <p:spPr>
            <a:xfrm>
              <a:off x="10871880" y="2287628"/>
              <a:ext cx="419100" cy="43389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D3F3E4-C273-2D5D-69C2-2837A0634052}"/>
              </a:ext>
            </a:extLst>
          </p:cNvPr>
          <p:cNvGrpSpPr/>
          <p:nvPr/>
        </p:nvGrpSpPr>
        <p:grpSpPr>
          <a:xfrm>
            <a:off x="6576077" y="4535632"/>
            <a:ext cx="5508135" cy="1909161"/>
            <a:chOff x="6541292" y="4491233"/>
            <a:chExt cx="5080448" cy="1909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875656-4C2D-9AF0-6C8E-4A816079F81A}"/>
                    </a:ext>
                  </a:extLst>
                </p:cNvPr>
                <p:cNvSpPr txBox="1"/>
                <p:nvPr/>
              </p:nvSpPr>
              <p:spPr>
                <a:xfrm>
                  <a:off x="6697998" y="4843290"/>
                  <a:ext cx="4923742" cy="1421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Use R as seed 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b="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 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 to encrypt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𝑚</m:t>
                      </m:r>
                    </m:oMath>
                  </a14:m>
                  <a:endPara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Follow Kyber-PKE encryption (page 16)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2000" b="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Get 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ciphertext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875656-4C2D-9AF0-6C8E-4A816079F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998" y="4843290"/>
                  <a:ext cx="4923742" cy="1421992"/>
                </a:xfrm>
                <a:prstGeom prst="rect">
                  <a:avLst/>
                </a:prstGeom>
                <a:blipFill>
                  <a:blip r:embed="rId6"/>
                  <a:stretch>
                    <a:fillRect l="-1257" b="-68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8B75A7-6F54-B8A8-AD1B-0683990E2C21}"/>
                </a:ext>
              </a:extLst>
            </p:cNvPr>
            <p:cNvSpPr/>
            <p:nvPr/>
          </p:nvSpPr>
          <p:spPr>
            <a:xfrm>
              <a:off x="6541292" y="4708178"/>
              <a:ext cx="5080448" cy="1692216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68A08D5-CA05-0886-3337-91CF80F0EC06}"/>
                </a:ext>
              </a:extLst>
            </p:cNvPr>
            <p:cNvSpPr/>
            <p:nvPr/>
          </p:nvSpPr>
          <p:spPr>
            <a:xfrm>
              <a:off x="11202640" y="4491233"/>
              <a:ext cx="419100" cy="43389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E858E54-D468-1CF2-5009-362DD320AA0D}"/>
              </a:ext>
            </a:extLst>
          </p:cNvPr>
          <p:cNvSpPr/>
          <p:nvPr/>
        </p:nvSpPr>
        <p:spPr>
          <a:xfrm>
            <a:off x="5723157" y="3253374"/>
            <a:ext cx="745685" cy="2157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D7028D7-A8A3-BA18-3415-6B489FA0C5B9}"/>
              </a:ext>
            </a:extLst>
          </p:cNvPr>
          <p:cNvSpPr/>
          <p:nvPr/>
        </p:nvSpPr>
        <p:spPr>
          <a:xfrm rot="20941359">
            <a:off x="3704080" y="2152819"/>
            <a:ext cx="2722092" cy="184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A787F37-AB0A-D65B-F108-962F327FD92E}"/>
              </a:ext>
            </a:extLst>
          </p:cNvPr>
          <p:cNvSpPr/>
          <p:nvPr/>
        </p:nvSpPr>
        <p:spPr>
          <a:xfrm rot="20315573">
            <a:off x="5056163" y="1300462"/>
            <a:ext cx="1368103" cy="228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0D64DCA0-6608-A805-5E96-DD645886FCB1}"/>
              </a:ext>
            </a:extLst>
          </p:cNvPr>
          <p:cNvSpPr/>
          <p:nvPr/>
        </p:nvSpPr>
        <p:spPr>
          <a:xfrm rot="634811">
            <a:off x="5542304" y="4819201"/>
            <a:ext cx="745685" cy="2157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A0C54B7-A5D8-8A73-2E14-59216F36B1C6}"/>
                  </a:ext>
                </a:extLst>
              </p14:cNvPr>
              <p14:cNvContentPartPr/>
              <p14:nvPr/>
            </p14:nvContentPartPr>
            <p14:xfrm>
              <a:off x="7303366" y="6111260"/>
              <a:ext cx="1214640" cy="35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A0C54B7-A5D8-8A73-2E14-59216F36B1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49726" y="6003620"/>
                <a:ext cx="13222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616A244-F4E5-3559-906C-A3A37F6682CA}"/>
                  </a:ext>
                </a:extLst>
              </p14:cNvPr>
              <p14:cNvContentPartPr/>
              <p14:nvPr/>
            </p14:nvContentPartPr>
            <p14:xfrm>
              <a:off x="4305646" y="5312060"/>
              <a:ext cx="1283760" cy="36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616A244-F4E5-3559-906C-A3A37F6682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2006" y="5204420"/>
                <a:ext cx="13914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56A6AD3-D3D6-1D10-8552-0D7C02864702}"/>
                  </a:ext>
                </a:extLst>
              </p14:cNvPr>
              <p14:cNvContentPartPr/>
              <p14:nvPr/>
            </p14:nvContentPartPr>
            <p14:xfrm>
              <a:off x="6759406" y="3934340"/>
              <a:ext cx="1445760" cy="13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56A6AD3-D3D6-1D10-8552-0D7C028647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05766" y="3826700"/>
                <a:ext cx="1553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7906155-D5AC-B468-02BF-847D0005D755}"/>
                  </a:ext>
                </a:extLst>
              </p14:cNvPr>
              <p14:cNvContentPartPr/>
              <p14:nvPr/>
            </p14:nvContentPartPr>
            <p14:xfrm>
              <a:off x="2430766" y="5338340"/>
              <a:ext cx="1352880" cy="32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7906155-D5AC-B468-02BF-847D0005D7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76766" y="5230340"/>
                <a:ext cx="14605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7C7A4CB-0D1C-272C-407F-B4193A7CA981}"/>
                  </a:ext>
                </a:extLst>
              </p14:cNvPr>
              <p14:cNvContentPartPr/>
              <p14:nvPr/>
            </p14:nvContentPartPr>
            <p14:xfrm>
              <a:off x="6759406" y="3870438"/>
              <a:ext cx="1488960" cy="38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7C7A4CB-0D1C-272C-407F-B4193A7CA98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5766" y="3762438"/>
                <a:ext cx="1596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A681D82-3670-688B-B4E6-072353DA68E7}"/>
                  </a:ext>
                </a:extLst>
              </p14:cNvPr>
              <p14:cNvContentPartPr/>
              <p14:nvPr/>
            </p14:nvContentPartPr>
            <p14:xfrm>
              <a:off x="6844880" y="4376709"/>
              <a:ext cx="3167640" cy="48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A681D82-3670-688B-B4E6-072353DA68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91240" y="4268709"/>
                <a:ext cx="3275280" cy="263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AF0406D2-6CF2-96D8-41D2-D4E44177CC75}"/>
              </a:ext>
            </a:extLst>
          </p:cNvPr>
          <p:cNvSpPr txBox="1"/>
          <p:nvPr/>
        </p:nvSpPr>
        <p:spPr>
          <a:xfrm>
            <a:off x="4029338" y="5714941"/>
            <a:ext cx="2064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j-lt"/>
              </a:rPr>
              <a:t>Send ciphertext c to Alice</a:t>
            </a:r>
          </a:p>
        </p:txBody>
      </p:sp>
    </p:spTree>
    <p:extLst>
      <p:ext uri="{BB962C8B-B14F-4D97-AF65-F5344CB8AC3E}">
        <p14:creationId xmlns:p14="http://schemas.microsoft.com/office/powerpoint/2010/main" val="42552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8A423C-BA04-C950-6D4C-C00343F1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5569" y="6302945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CAF5A-95E6-1975-368B-1E907CFE7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39" y="933452"/>
            <a:ext cx="5812030" cy="4192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8AEA8C-6D52-F45A-FC2A-F12AF6E31729}"/>
              </a:ext>
            </a:extLst>
          </p:cNvPr>
          <p:cNvSpPr txBox="1"/>
          <p:nvPr/>
        </p:nvSpPr>
        <p:spPr>
          <a:xfrm>
            <a:off x="3339083" y="4316248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Decapsulation fail</a:t>
            </a:r>
            <a:endParaRPr lang="th-TH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56D42-56DA-7DE4-CBBF-094A4B6B7D86}"/>
              </a:ext>
            </a:extLst>
          </p:cNvPr>
          <p:cNvSpPr txBox="1"/>
          <p:nvPr/>
        </p:nvSpPr>
        <p:spPr>
          <a:xfrm>
            <a:off x="2131740" y="4756790"/>
            <a:ext cx="270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Decapsulation successful</a:t>
            </a:r>
            <a:endParaRPr lang="th-TH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956B1F-9FA9-DA53-E7FA-7D0AF99D9A96}"/>
              </a:ext>
            </a:extLst>
          </p:cNvPr>
          <p:cNvGrpSpPr/>
          <p:nvPr/>
        </p:nvGrpSpPr>
        <p:grpSpPr>
          <a:xfrm>
            <a:off x="6782463" y="531130"/>
            <a:ext cx="5231478" cy="974224"/>
            <a:chOff x="6769502" y="717476"/>
            <a:chExt cx="5231478" cy="974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9D7B07-4141-F76A-DE32-F32371B7371B}"/>
                    </a:ext>
                  </a:extLst>
                </p:cNvPr>
                <p:cNvSpPr txBox="1"/>
                <p:nvPr/>
              </p:nvSpPr>
              <p:spPr>
                <a:xfrm>
                  <a:off x="6819381" y="1007642"/>
                  <a:ext cx="5181599" cy="649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</a:rPr>
                    <a:t>Follow Kyber-PKE decryption (page17)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9D7B07-4141-F76A-DE32-F32371B73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381" y="1007642"/>
                  <a:ext cx="5181599" cy="649409"/>
                </a:xfrm>
                <a:prstGeom prst="rect">
                  <a:avLst/>
                </a:prstGeom>
                <a:blipFill>
                  <a:blip r:embed="rId4"/>
                  <a:stretch>
                    <a:fillRect l="-1059" t="-5660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72F38C-BF10-8D9D-7D94-0D0C49EF5F93}"/>
                </a:ext>
              </a:extLst>
            </p:cNvPr>
            <p:cNvSpPr/>
            <p:nvPr/>
          </p:nvSpPr>
          <p:spPr>
            <a:xfrm>
              <a:off x="6769502" y="979229"/>
              <a:ext cx="4667821" cy="712471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85B858-6744-A294-5FCB-99FC40733F3A}"/>
                </a:ext>
              </a:extLst>
            </p:cNvPr>
            <p:cNvSpPr/>
            <p:nvPr/>
          </p:nvSpPr>
          <p:spPr>
            <a:xfrm>
              <a:off x="11227772" y="717476"/>
              <a:ext cx="419100" cy="43389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957C35-2341-7F6A-E835-3ABB7A2A0CFE}"/>
              </a:ext>
            </a:extLst>
          </p:cNvPr>
          <p:cNvGrpSpPr/>
          <p:nvPr/>
        </p:nvGrpSpPr>
        <p:grpSpPr>
          <a:xfrm>
            <a:off x="6767298" y="1763604"/>
            <a:ext cx="5109065" cy="1423976"/>
            <a:chOff x="6828905" y="1660235"/>
            <a:chExt cx="5109065" cy="1423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8D9D4BA-EEF2-0219-F8A2-28E115AE2928}"/>
                    </a:ext>
                  </a:extLst>
                </p:cNvPr>
                <p:cNvSpPr txBox="1"/>
                <p:nvPr/>
              </p:nvSpPr>
              <p:spPr>
                <a:xfrm>
                  <a:off x="6942763" y="1747038"/>
                  <a:ext cx="4995207" cy="1293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0" dirty="0">
                      <a:latin typeface="Times New Roman" panose="02020603050405020304" pitchFamily="18" charset="0"/>
                    </a:rPr>
                    <a:t>Get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a14:m>
                  <a:r>
                    <a:rPr lang="en-US" dirty="0">
                      <a:latin typeface="Times New Roman" panose="02020603050405020304" pitchFamily="18" charset="0"/>
                    </a:rPr>
                    <a:t> 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</a:rPr>
                    <a:t> is the candidate of secret key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dirty="0">
                      <a:latin typeface="Times New Roman" panose="02020603050405020304" pitchFamily="18" charset="0"/>
                    </a:rPr>
                    <a:t> is the seed use in step 4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8D9D4BA-EEF2-0219-F8A2-28E115AE2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763" y="1747038"/>
                  <a:ext cx="4995207" cy="1293687"/>
                </a:xfrm>
                <a:prstGeom prst="rect">
                  <a:avLst/>
                </a:prstGeom>
                <a:blipFill>
                  <a:blip r:embed="rId5"/>
                  <a:stretch>
                    <a:fillRect l="-1099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A5E19D-16CB-7860-DD46-F087DF4A023B}"/>
                </a:ext>
              </a:extLst>
            </p:cNvPr>
            <p:cNvSpPr/>
            <p:nvPr/>
          </p:nvSpPr>
          <p:spPr>
            <a:xfrm>
              <a:off x="6828905" y="1660235"/>
              <a:ext cx="4667821" cy="1423976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A526D0-0A6C-678E-0BDE-5515DCD3D943}"/>
                </a:ext>
              </a:extLst>
            </p:cNvPr>
            <p:cNvSpPr/>
            <p:nvPr/>
          </p:nvSpPr>
          <p:spPr>
            <a:xfrm>
              <a:off x="11227772" y="1759612"/>
              <a:ext cx="419100" cy="43389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987D12-16AC-1313-7A91-669BAE27C86D}"/>
              </a:ext>
            </a:extLst>
          </p:cNvPr>
          <p:cNvGrpSpPr/>
          <p:nvPr/>
        </p:nvGrpSpPr>
        <p:grpSpPr>
          <a:xfrm>
            <a:off x="6767298" y="3257594"/>
            <a:ext cx="5047285" cy="793428"/>
            <a:chOff x="6767298" y="3174715"/>
            <a:chExt cx="5047285" cy="793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A0F125-39F0-61E7-FA37-C028BE80B8CC}"/>
                    </a:ext>
                  </a:extLst>
                </p:cNvPr>
                <p:cNvSpPr txBox="1"/>
                <p:nvPr/>
              </p:nvSpPr>
              <p:spPr>
                <a:xfrm>
                  <a:off x="6819376" y="3386763"/>
                  <a:ext cx="49952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a14:m>
                  <a:r>
                    <a:rPr lang="en-US" dirty="0">
                      <a:latin typeface="Times New Roman" panose="02020603050405020304" pitchFamily="18" charset="0"/>
                    </a:rPr>
                    <a:t> is return value when the decapsulation fail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A0F125-39F0-61E7-FA37-C028BE80B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376" y="3386763"/>
                  <a:ext cx="4995207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232DCC-7FFF-C09D-26E4-C40D78DE4F4F}"/>
                </a:ext>
              </a:extLst>
            </p:cNvPr>
            <p:cNvSpPr/>
            <p:nvPr/>
          </p:nvSpPr>
          <p:spPr>
            <a:xfrm>
              <a:off x="6767298" y="3255672"/>
              <a:ext cx="4667821" cy="712471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0BD8C87-3768-87C2-736A-F1BAF9CE45B4}"/>
                </a:ext>
              </a:extLst>
            </p:cNvPr>
            <p:cNvSpPr/>
            <p:nvPr/>
          </p:nvSpPr>
          <p:spPr>
            <a:xfrm>
              <a:off x="11225569" y="3174715"/>
              <a:ext cx="419100" cy="419113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9B49FE-1BF7-D6DB-F32A-810F392373C0}"/>
              </a:ext>
            </a:extLst>
          </p:cNvPr>
          <p:cNvGrpSpPr/>
          <p:nvPr/>
        </p:nvGrpSpPr>
        <p:grpSpPr>
          <a:xfrm>
            <a:off x="6742776" y="4241763"/>
            <a:ext cx="5179109" cy="1794941"/>
            <a:chOff x="6822051" y="4183173"/>
            <a:chExt cx="5179109" cy="17949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D1D667-ED99-878F-23CF-E4137B330757}"/>
                    </a:ext>
                  </a:extLst>
                </p:cNvPr>
                <p:cNvSpPr txBox="1"/>
                <p:nvPr/>
              </p:nvSpPr>
              <p:spPr>
                <a:xfrm>
                  <a:off x="6923180" y="4464833"/>
                  <a:ext cx="5077980" cy="1289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latin typeface="Times New Roman" panose="02020603050405020304" pitchFamily="18" charset="0"/>
                    </a:rPr>
                    <a:t>Use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 as seed 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latin typeface="Times New Roman" panose="02020603050405020304" pitchFamily="18" charset="0"/>
                      <a:sym typeface="Wingdings" panose="05000000000000000000" pitchFamily="2" charset="2"/>
                    </a:rPr>
                    <a:t> to encrypt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′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sym typeface="Wingdings" panose="05000000000000000000" pitchFamily="2" charset="2"/>
                    </a:rPr>
                    <a:t> again!!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Follow Kyber-PKE encryption (page 16)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latin typeface="Times New Roman" panose="02020603050405020304" pitchFamily="18" charset="0"/>
                    </a:rPr>
                    <a:t>Get ciphertext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c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D1D667-ED99-878F-23CF-E4137B330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3180" y="4464833"/>
                  <a:ext cx="5077980" cy="1289071"/>
                </a:xfrm>
                <a:prstGeom prst="rect">
                  <a:avLst/>
                </a:prstGeom>
                <a:blipFill>
                  <a:blip r:embed="rId7"/>
                  <a:stretch>
                    <a:fillRect l="-1080" b="-7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F5D225-44D7-154A-4BDA-1622FAD40124}"/>
                </a:ext>
              </a:extLst>
            </p:cNvPr>
            <p:cNvSpPr/>
            <p:nvPr/>
          </p:nvSpPr>
          <p:spPr>
            <a:xfrm>
              <a:off x="6822051" y="4430478"/>
              <a:ext cx="4917058" cy="1547636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BA6A94-12FB-080A-F175-0B71B7C75761}"/>
                </a:ext>
              </a:extLst>
            </p:cNvPr>
            <p:cNvSpPr/>
            <p:nvPr/>
          </p:nvSpPr>
          <p:spPr>
            <a:xfrm>
              <a:off x="11529558" y="4183173"/>
              <a:ext cx="419100" cy="40763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4</a:t>
              </a:r>
              <a:endParaRPr lang="th-TH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A090B2A-2A6E-C15D-9232-562A11945C06}"/>
              </a:ext>
            </a:extLst>
          </p:cNvPr>
          <p:cNvSpPr/>
          <p:nvPr/>
        </p:nvSpPr>
        <p:spPr>
          <a:xfrm rot="21158885">
            <a:off x="5585375" y="1364601"/>
            <a:ext cx="1021251" cy="2618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CB89620-9134-6A65-4ABB-ED8C132EAFD2}"/>
              </a:ext>
            </a:extLst>
          </p:cNvPr>
          <p:cNvSpPr/>
          <p:nvPr/>
        </p:nvSpPr>
        <p:spPr>
          <a:xfrm>
            <a:off x="4683731" y="2386584"/>
            <a:ext cx="1876219" cy="262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CA2D515-01E8-12B1-6B60-41FBA2840A01}"/>
              </a:ext>
            </a:extLst>
          </p:cNvPr>
          <p:cNvSpPr/>
          <p:nvPr/>
        </p:nvSpPr>
        <p:spPr>
          <a:xfrm rot="192349">
            <a:off x="3190472" y="3126103"/>
            <a:ext cx="3548958" cy="2362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5A92C6-C8D6-E40C-6A07-B29FC57BB160}"/>
              </a:ext>
            </a:extLst>
          </p:cNvPr>
          <p:cNvSpPr/>
          <p:nvPr/>
        </p:nvSpPr>
        <p:spPr>
          <a:xfrm rot="955102">
            <a:off x="5367859" y="4325087"/>
            <a:ext cx="1252449" cy="2650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E7BB32-6BF9-FEE4-AA8D-90F4B7702436}"/>
                  </a:ext>
                </a:extLst>
              </p14:cNvPr>
              <p14:cNvContentPartPr/>
              <p14:nvPr/>
            </p14:nvContentPartPr>
            <p14:xfrm>
              <a:off x="5135240" y="3999069"/>
              <a:ext cx="1108440" cy="9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E7BB32-6BF9-FEE4-AA8D-90F4B77024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1600" y="3891069"/>
                <a:ext cx="1216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ECDFBFA-B61A-310D-76B2-1949171991C1}"/>
                  </a:ext>
                </a:extLst>
              </p14:cNvPr>
              <p14:cNvContentPartPr/>
              <p14:nvPr/>
            </p14:nvContentPartPr>
            <p14:xfrm>
              <a:off x="7359823" y="5572755"/>
              <a:ext cx="1162800" cy="47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ECDFBFA-B61A-310D-76B2-1949171991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5823" y="5465115"/>
                <a:ext cx="1270440" cy="2628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322F48AA-181E-02E8-3C72-54ECC41E32BC}"/>
              </a:ext>
            </a:extLst>
          </p:cNvPr>
          <p:cNvSpPr/>
          <p:nvPr/>
        </p:nvSpPr>
        <p:spPr>
          <a:xfrm>
            <a:off x="8156863" y="5437035"/>
            <a:ext cx="365760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65E150A-762D-7AD7-5EEF-F9963D3077C8}"/>
              </a:ext>
            </a:extLst>
          </p:cNvPr>
          <p:cNvSpPr/>
          <p:nvPr/>
        </p:nvSpPr>
        <p:spPr>
          <a:xfrm>
            <a:off x="388917" y="1257827"/>
            <a:ext cx="365760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587B7A8-DF9E-4FD6-1A92-DF8C6A9C0BEA}"/>
                  </a:ext>
                </a:extLst>
              </p14:cNvPr>
              <p14:cNvContentPartPr/>
              <p14:nvPr/>
            </p14:nvContentPartPr>
            <p14:xfrm>
              <a:off x="2743400" y="4451229"/>
              <a:ext cx="239760" cy="10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587B7A8-DF9E-4FD6-1A92-DF8C6A9C0B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9400" y="4343589"/>
                <a:ext cx="3474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D3301B-E78C-3689-D2F8-E09DFAB9A44B}"/>
                  </a:ext>
                </a:extLst>
              </p14:cNvPr>
              <p14:cNvContentPartPr/>
              <p14:nvPr/>
            </p14:nvContentPartPr>
            <p14:xfrm>
              <a:off x="6855924" y="3655912"/>
              <a:ext cx="183960" cy="19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D3301B-E78C-3689-D2F8-E09DFAB9A4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01924" y="3547912"/>
                <a:ext cx="291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C0BB934-F310-63F8-9FC5-43F1AFC3DC7E}"/>
                  </a:ext>
                </a:extLst>
              </p14:cNvPr>
              <p14:cNvContentPartPr/>
              <p14:nvPr/>
            </p14:nvContentPartPr>
            <p14:xfrm>
              <a:off x="1560800" y="4894389"/>
              <a:ext cx="258120" cy="19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C0BB934-F310-63F8-9FC5-43F1AFC3DC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6800" y="4786389"/>
                <a:ext cx="365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DF37E53-D2FA-F33B-CBB2-1D2D0D100610}"/>
                  </a:ext>
                </a:extLst>
              </p14:cNvPr>
              <p14:cNvContentPartPr/>
              <p14:nvPr/>
            </p14:nvContentPartPr>
            <p14:xfrm>
              <a:off x="6917279" y="2517672"/>
              <a:ext cx="23040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DF37E53-D2FA-F33B-CBB2-1D2D0D1006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63639" y="2409672"/>
                <a:ext cx="338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A9E6FE2-1A9A-DC8B-6A6B-2AF5B59895A6}"/>
                  </a:ext>
                </a:extLst>
              </p14:cNvPr>
              <p14:cNvContentPartPr/>
              <p14:nvPr/>
            </p14:nvContentPartPr>
            <p14:xfrm>
              <a:off x="7056200" y="2530269"/>
              <a:ext cx="2761200" cy="37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A9E6FE2-1A9A-DC8B-6A6B-2AF5B59895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2560" y="2422629"/>
                <a:ext cx="28688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5E88FA5-DAA7-1668-14CD-C1FB407D0DC6}"/>
                  </a:ext>
                </a:extLst>
              </p14:cNvPr>
              <p14:cNvContentPartPr/>
              <p14:nvPr/>
            </p14:nvContentPartPr>
            <p14:xfrm>
              <a:off x="7000760" y="2982429"/>
              <a:ext cx="1200240" cy="10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5E88FA5-DAA7-1668-14CD-C1FB407D0D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47120" y="2874429"/>
                <a:ext cx="130788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6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 animBg="1"/>
      <p:bldP spid="26" grpId="1" animBg="1"/>
      <p:bldP spid="27" grpId="0" animBg="1"/>
      <p:bldP spid="27" grpId="1" animBg="1"/>
      <p:bldP spid="5" grpId="0" animBg="1"/>
      <p:bldP spid="5" grpId="1" animBg="1"/>
      <p:bldP spid="12" grpId="0" animBg="1"/>
      <p:bldP spid="12" grpId="1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888BEE-05D1-007A-F323-F242C288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9ADF8-D729-C556-BB7D-B15CAAB9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Literature review : implementation methods of Kyber KEM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Which part of algorithm have been implemented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Which part we could implement, and benefits?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Next presentation : Kyber KEM implementation on FPGA using High Level Synthesis tools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6EDCC5-C653-25BE-99E1-24308341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3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4417-2FB0-69C1-D641-C241A256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5706-2441-15C5-7A0A-575C69A9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15" y="2843395"/>
            <a:ext cx="8216369" cy="374028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https://eee.poriyaan.in/topic/fpga--field-programmable-gate-arrays--11689/</a:t>
            </a: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https://www.researchgate.net/figure/Digital-circuit-with-two-inputs-OR-and-AND-gates_fig11_309907692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https://cryptography101.ca/kyber-dilithium/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th-TH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F4E8E-D13C-D60E-5F5F-AE872AB6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28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3429DB-6379-2E61-3954-7E167EC9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 dirty="0">
                <a:solidFill>
                  <a:srgbClr val="262626"/>
                </a:solidFill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F0C39-07D4-CF3B-5394-47906F81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1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BB590-3BF7-16EF-86D1-90050860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5445"/>
            <a:ext cx="7729728" cy="1188720"/>
          </a:xfrm>
        </p:spPr>
        <p:txBody>
          <a:bodyPr>
            <a:normAutofit/>
          </a:bodyPr>
          <a:lstStyle/>
          <a:p>
            <a:r>
              <a:rPr lang="en-US" sz="3200" dirty="0"/>
              <a:t>Objective</a:t>
            </a:r>
            <a:endParaRPr lang="th-TH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3CFED-5719-C2DE-A6AA-022E1AD42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374" y="2344734"/>
            <a:ext cx="4271771" cy="31019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u="sng" dirty="0">
                <a:solidFill>
                  <a:schemeClr val="tx1"/>
                </a:solidFill>
              </a:rPr>
              <a:t>Our group previous presentation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Post quantum cryptography :  variations, math problem, performance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Lattice based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Frodo KEM : Lattice based algorithm that haven’t been implement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It is suck !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8FC69-020A-AAE0-EB8A-28260BC3E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5218" y="2365144"/>
            <a:ext cx="6184803" cy="3730855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b="1" u="sng" dirty="0"/>
              <a:t>Today Objective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000" b="1" u="sng" dirty="0"/>
          </a:p>
          <a:p>
            <a:pPr>
              <a:lnSpc>
                <a:spcPct val="160000"/>
              </a:lnSpc>
            </a:pPr>
            <a:r>
              <a:rPr lang="en-US" sz="2000" dirty="0"/>
              <a:t>AJ. Vasin : Find Lattice based cryptography implementation methods on FPGA 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Understanding basic idea of Kyber-PKE &amp; Kyber-KEM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B120CA-70B3-C799-9DBB-39F9C1AE174A}"/>
              </a:ext>
            </a:extLst>
          </p:cNvPr>
          <p:cNvSpPr/>
          <p:nvPr/>
        </p:nvSpPr>
        <p:spPr>
          <a:xfrm>
            <a:off x="4601320" y="3916136"/>
            <a:ext cx="1009650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C20326-5096-DD8E-E09F-0C790309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2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BEA81F-6383-0FBE-7094-63AA7223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Field programmable gates array</a:t>
            </a:r>
            <a:endParaRPr lang="th-TH" sz="2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6CA5B-980C-3027-445E-420ECAD7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 instruction set like traditional CPU</a:t>
            </a:r>
          </a:p>
          <a:p>
            <a:pPr>
              <a:lnSpc>
                <a:spcPct val="150000"/>
              </a:lnSpc>
            </a:pPr>
            <a:r>
              <a:rPr lang="en-US" dirty="0"/>
              <a:t>Reconfigurable Logic Block</a:t>
            </a:r>
          </a:p>
          <a:p>
            <a:pPr>
              <a:lnSpc>
                <a:spcPct val="150000"/>
              </a:lnSpc>
            </a:pPr>
            <a:r>
              <a:rPr lang="en-US" dirty="0"/>
              <a:t>Using Hardware description language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 Verilog and VHDL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execution</a:t>
            </a:r>
          </a:p>
          <a:p>
            <a:pPr>
              <a:lnSpc>
                <a:spcPct val="150000"/>
              </a:lnSpc>
            </a:pPr>
            <a:r>
              <a:rPr lang="en-US" dirty="0"/>
              <a:t>Flexibility and Customizable</a:t>
            </a:r>
            <a:endParaRPr lang="th-TH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C3F634-622C-3703-D13C-75C77E99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789" y="1366628"/>
            <a:ext cx="4782312" cy="4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A6AF08-B8F7-9C58-AAA5-8CDD79DEAC6A}"/>
              </a:ext>
            </a:extLst>
          </p:cNvPr>
          <p:cNvSpPr txBox="1"/>
          <p:nvPr/>
        </p:nvSpPr>
        <p:spPr>
          <a:xfrm>
            <a:off x="6272789" y="5893308"/>
            <a:ext cx="501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https://eee.poriyaan.in/topic/fpga--field-programmable-gate-arrays--11689/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https://www.researchgate.net/figure/Digital-circuit-with-two-inputs-OR-and-AND-gates_fig11_309907692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054" name="Picture 6" descr="Digital circuit with two-inputs OR and AND gates  ">
            <a:extLst>
              <a:ext uri="{FF2B5EF4-FFF2-40B4-BE49-F238E27FC236}">
                <a16:creationId xmlns:a16="http://schemas.microsoft.com/office/drawing/2014/main" id="{2F3E737A-5420-3C32-827A-C9FF79CA0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20" y="1171322"/>
            <a:ext cx="4134450" cy="45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EB010A-64FA-8007-8B7B-76FF3753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30BBAF-E5C0-27A6-554F-1893BA92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90283"/>
            <a:ext cx="5602383" cy="187743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Kyber-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pke</a:t>
            </a:r>
            <a:r>
              <a:rPr lang="en-US" kern="1200" cap="all" spc="200" baseline="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&amp;</a:t>
            </a:r>
            <a:r>
              <a:rPr lang="en-US" kern="1200" cap="all" spc="200" baseline="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cap="all" spc="200" baseline="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kyber-kem</a:t>
            </a:r>
            <a:endParaRPr lang="en-US" kern="1200" cap="all" spc="200" baseline="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5448CF-742C-EAC8-BC8A-951769428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5933" y="2173266"/>
            <a:ext cx="4394790" cy="2511468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on Module Learning with Error    ( Tony’s presentation)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Kyber-KEM chosen to be standard Key encapsulation algorithm by NIST</a:t>
            </a:r>
          </a:p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4843F-E3F6-65EF-A8AE-DEA5D393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kern="1200" spc="0" baseline="0" dirty="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EAED0412-46A2-F50A-874B-24C647CB96D3}"/>
              </a:ext>
            </a:extLst>
          </p:cNvPr>
          <p:cNvSpPr txBox="1">
            <a:spLocks/>
          </p:cNvSpPr>
          <p:nvPr/>
        </p:nvSpPr>
        <p:spPr>
          <a:xfrm>
            <a:off x="250166" y="5201728"/>
            <a:ext cx="11471252" cy="1468262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 (National Institute of Standards and Technology) is a U.S. agency that develops and promotes standards for technology, including cybersecurity and cryptography.</a:t>
            </a:r>
          </a:p>
        </p:txBody>
      </p:sp>
    </p:spTree>
    <p:extLst>
      <p:ext uri="{BB962C8B-B14F-4D97-AF65-F5344CB8AC3E}">
        <p14:creationId xmlns:p14="http://schemas.microsoft.com/office/powerpoint/2010/main" val="283736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DF827-9B50-08FB-88C2-549B744DC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109" y="4608250"/>
            <a:ext cx="4271771" cy="1124143"/>
          </a:xfrm>
        </p:spPr>
        <p:txBody>
          <a:bodyPr>
            <a:normAutofit/>
          </a:bodyPr>
          <a:lstStyle/>
          <a:p>
            <a:r>
              <a:rPr lang="en-US" sz="2000" dirty="0"/>
              <a:t>Public key encryption(PKE)</a:t>
            </a:r>
          </a:p>
          <a:p>
            <a:r>
              <a:rPr lang="en-US" sz="2000" dirty="0"/>
              <a:t>Encrypted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54546-8299-25F3-3216-05AAA6AA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9125" y="4671541"/>
            <a:ext cx="4855511" cy="1240927"/>
          </a:xfrm>
        </p:spPr>
        <p:txBody>
          <a:bodyPr>
            <a:normAutofit/>
          </a:bodyPr>
          <a:lstStyle/>
          <a:p>
            <a:r>
              <a:rPr lang="en-US" dirty="0"/>
              <a:t>Key Encapsulation Mechanism (KEM)</a:t>
            </a:r>
          </a:p>
          <a:p>
            <a:r>
              <a:rPr lang="en-US" dirty="0"/>
              <a:t>Established shared secret key (symmetric key)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ABA4F-8ACB-77AD-0B3A-A5CB293B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172" y="62623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8FC3B50-0487-C285-5052-B8CD927A9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2" y="804726"/>
            <a:ext cx="4726049" cy="333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F3FC3-5263-2E57-4D50-81F4924B271D}"/>
              </a:ext>
            </a:extLst>
          </p:cNvPr>
          <p:cNvSpPr txBox="1"/>
          <p:nvPr/>
        </p:nvSpPr>
        <p:spPr>
          <a:xfrm>
            <a:off x="317124" y="6306681"/>
            <a:ext cx="544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https://www.coengoedegebure.com/surviving-an-infosec-job-interview-cryptography/</a:t>
            </a:r>
            <a:endParaRPr lang="th-TH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Key encapsulation mechanism detail. | Download Scientific Diagram">
            <a:extLst>
              <a:ext uri="{FF2B5EF4-FFF2-40B4-BE49-F238E27FC236}">
                <a16:creationId xmlns:a16="http://schemas.microsoft.com/office/drawing/2014/main" id="{4FB567F4-0219-83D4-9288-A4B9ACA71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3"/>
          <a:stretch/>
        </p:blipFill>
        <p:spPr bwMode="auto">
          <a:xfrm>
            <a:off x="6459125" y="405317"/>
            <a:ext cx="4271771" cy="391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4F08F-FD43-BC0F-F128-0CF3E44CE267}"/>
              </a:ext>
            </a:extLst>
          </p:cNvPr>
          <p:cNvSpPr txBox="1"/>
          <p:nvPr/>
        </p:nvSpPr>
        <p:spPr>
          <a:xfrm>
            <a:off x="6012180" y="6262300"/>
            <a:ext cx="599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https://www.researchgate.net/publication/371388643_Resilience_Optimization_of_Post-Quantum_Cryptography_Key_Encapsulation_Algorithms</a:t>
            </a:r>
            <a:endParaRPr lang="th-TH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7457B9-45B5-6448-F168-E26CD899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2490283"/>
            <a:ext cx="5602383" cy="187743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math notation</a:t>
            </a:r>
            <a:endParaRPr lang="en-US" sz="3800" kern="1200" cap="all" spc="200" baseline="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F1E29-782C-01FC-A01B-2106C2E5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kern="1200" spc="0" baseline="0" dirty="0">
              <a:solidFill>
                <a:srgbClr val="FFFFFF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F61084-4593-AA63-32DE-297F86A1CCCC}"/>
                  </a:ext>
                </a:extLst>
              </p:cNvPr>
              <p:cNvSpPr txBox="1"/>
              <p:nvPr/>
            </p:nvSpPr>
            <p:spPr>
              <a:xfrm>
                <a:off x="7716666" y="2068286"/>
                <a:ext cx="4293324" cy="301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Integer modulo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Polynomial ring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Polynomial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“ Small” Polynomial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bit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F61084-4593-AA63-32DE-297F86A1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666" y="2068286"/>
                <a:ext cx="4293324" cy="3010183"/>
              </a:xfrm>
              <a:prstGeom prst="rect">
                <a:avLst/>
              </a:prstGeom>
              <a:blipFill>
                <a:blip r:embed="rId2"/>
                <a:stretch>
                  <a:fillRect l="-994" b="-222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76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9D293A-657B-DF78-6FA2-F9AEB4BD35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6058" y="274320"/>
                <a:ext cx="4704700" cy="6132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 modulo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22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Integer </a:t>
                </a:r>
                <a:r>
                  <a:rPr lang="en-US" sz="2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0,1,2,…, q-1</a:t>
                </a:r>
                <a:endParaRPr lang="en-US" sz="22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After math operation </a:t>
                </a:r>
                <a:r>
                  <a:rPr lang="en-US" sz="2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mod q</a:t>
                </a:r>
              </a:p>
              <a:p>
                <a:pPr marL="228600" lvl="1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e.g. 15+3 = 18%17 = 1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lvl="1" indent="0">
                  <a:lnSpc>
                    <a:spcPct val="150000"/>
                  </a:lnSpc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9D293A-657B-DF78-6FA2-F9AEB4BD3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6058" y="274320"/>
                <a:ext cx="4704700" cy="6132939"/>
              </a:xfrm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1565-0B44-264F-7E05-7174C04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9708E-8047-BA89-3EA7-DFF403EA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81" y="3090337"/>
            <a:ext cx="2906213" cy="2639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96FFC-1166-7904-A67B-F99A50175FAC}"/>
                  </a:ext>
                </a:extLst>
              </p:cNvPr>
              <p:cNvSpPr txBox="1"/>
              <p:nvPr/>
            </p:nvSpPr>
            <p:spPr>
              <a:xfrm>
                <a:off x="4994908" y="2650526"/>
                <a:ext cx="7197091" cy="3740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e.</a:t>
                </a:r>
                <a:r>
                  <a:rPr lang="en-US" sz="20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g. q = 17, n = 4</a:t>
                </a:r>
                <a:endParaRPr lang="en-US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f(x)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16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g(x)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9+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=18+146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+43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+76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+229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+42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+70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=1+10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+9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+8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+8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+8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=10+2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+8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96FFC-1166-7904-A67B-F99A50175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908" y="2650526"/>
                <a:ext cx="7197091" cy="3740961"/>
              </a:xfrm>
              <a:prstGeom prst="rect">
                <a:avLst/>
              </a:prstGeom>
              <a:blipFill>
                <a:blip r:embed="rId4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D05B62-253C-26AE-9789-5DAE848C1EF7}"/>
                  </a:ext>
                </a:extLst>
              </p:cNvPr>
              <p:cNvSpPr txBox="1"/>
              <p:nvPr/>
            </p:nvSpPr>
            <p:spPr>
              <a:xfrm>
                <a:off x="4994908" y="274320"/>
                <a:ext cx="7066953" cy="2416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ring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 , n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Coefficient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0,1,2,…,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Degree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</a:rPr>
                  <a:t>After multiplying apply modular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D05B62-253C-26AE-9789-5DAE848C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908" y="274320"/>
                <a:ext cx="7066953" cy="2416367"/>
              </a:xfrm>
              <a:prstGeom prst="rect">
                <a:avLst/>
              </a:prstGeom>
              <a:blipFill>
                <a:blip r:embed="rId5"/>
                <a:stretch>
                  <a:fillRect l="-776" b="-378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FFB9ECA4-A39E-D1CF-9565-5FF59F72F6ED}"/>
              </a:ext>
            </a:extLst>
          </p:cNvPr>
          <p:cNvSpPr/>
          <p:nvPr/>
        </p:nvSpPr>
        <p:spPr>
          <a:xfrm>
            <a:off x="8244650" y="4621060"/>
            <a:ext cx="264048" cy="4182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AEF5BA-6CB8-C353-1D75-A95D9F9F6FDF}"/>
              </a:ext>
            </a:extLst>
          </p:cNvPr>
          <p:cNvCxnSpPr>
            <a:cxnSpLocks/>
          </p:cNvCxnSpPr>
          <p:nvPr/>
        </p:nvCxnSpPr>
        <p:spPr>
          <a:xfrm>
            <a:off x="4815191" y="274320"/>
            <a:ext cx="0" cy="6309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F3B3DF-6E98-6D0C-D4E5-ACD26113353F}"/>
                  </a:ext>
                </a:extLst>
              </p:cNvPr>
              <p:cNvSpPr txBox="1"/>
              <p:nvPr/>
            </p:nvSpPr>
            <p:spPr>
              <a:xfrm>
                <a:off x="8690110" y="5543232"/>
                <a:ext cx="3055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modular reduction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F3B3DF-6E98-6D0C-D4E5-ACD261133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110" y="5543232"/>
                <a:ext cx="3055065" cy="369332"/>
              </a:xfrm>
              <a:prstGeom prst="rect">
                <a:avLst/>
              </a:prstGeom>
              <a:blipFill>
                <a:blip r:embed="rId6"/>
                <a:stretch>
                  <a:fillRect l="-1796" t="-8197" b="-2459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5A70B324-4BE7-8485-651C-525273046A6E}"/>
              </a:ext>
            </a:extLst>
          </p:cNvPr>
          <p:cNvSpPr/>
          <p:nvPr/>
        </p:nvSpPr>
        <p:spPr>
          <a:xfrm>
            <a:off x="8246346" y="5506273"/>
            <a:ext cx="264048" cy="4182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CDA4D5-8895-0007-054A-7DB5968ABCFF}"/>
              </a:ext>
            </a:extLst>
          </p:cNvPr>
          <p:cNvSpPr txBox="1"/>
          <p:nvPr/>
        </p:nvSpPr>
        <p:spPr>
          <a:xfrm>
            <a:off x="8690110" y="4621060"/>
            <a:ext cx="305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coef. mod q</a:t>
            </a:r>
            <a:endParaRPr lang="en-US" sz="1800" b="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951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1397</TotalTime>
  <Words>1343</Words>
  <Application>Microsoft Office PowerPoint</Application>
  <PresentationFormat>Widescreen</PresentationFormat>
  <Paragraphs>248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Parcel</vt:lpstr>
      <vt:lpstr>Kyber</vt:lpstr>
      <vt:lpstr>Presentation outline</vt:lpstr>
      <vt:lpstr>Introduction</vt:lpstr>
      <vt:lpstr>Objective</vt:lpstr>
      <vt:lpstr>Field programmable gates array</vt:lpstr>
      <vt:lpstr>Kyber-pke &amp; kyber-kem</vt:lpstr>
      <vt:lpstr>PowerPoint Presentation</vt:lpstr>
      <vt:lpstr>Important math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Kyber-pke</vt:lpstr>
      <vt:lpstr>PowerPoint Presentation</vt:lpstr>
      <vt:lpstr>PowerPoint Presentation</vt:lpstr>
      <vt:lpstr>PowerPoint Presentation</vt:lpstr>
      <vt:lpstr>Kyber-KEM</vt:lpstr>
      <vt:lpstr>PowerPoint Presentation</vt:lpstr>
      <vt:lpstr>PowerPoint Presentation</vt:lpstr>
      <vt:lpstr>PowerPoint Presentation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Pakin Panawattanakul</dc:creator>
  <cp:lastModifiedBy>Pakin Panawattanakul</cp:lastModifiedBy>
  <cp:revision>22</cp:revision>
  <dcterms:created xsi:type="dcterms:W3CDTF">2025-03-20T15:13:22Z</dcterms:created>
  <dcterms:modified xsi:type="dcterms:W3CDTF">2025-06-11T06:04:14Z</dcterms:modified>
</cp:coreProperties>
</file>