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7" r:id="rId4"/>
    <p:sldId id="258" r:id="rId5"/>
    <p:sldId id="259" r:id="rId6"/>
    <p:sldId id="260" r:id="rId7"/>
    <p:sldId id="266"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18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2CA69-8585-40E4-8785-93F08E1D3F1F}" type="datetimeFigureOut">
              <a:rPr lang="en-IN" smtClean="0"/>
              <a:t>04-07-2023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0D1C7-1A39-4F3C-B51A-C6235CB4BDAC}" type="slidenum">
              <a:rPr lang="en-IN" smtClean="0"/>
              <a:t>‹#›</a:t>
            </a:fld>
            <a:endParaRPr lang="en-IN"/>
          </a:p>
        </p:txBody>
      </p:sp>
    </p:spTree>
    <p:extLst>
      <p:ext uri="{BB962C8B-B14F-4D97-AF65-F5344CB8AC3E}">
        <p14:creationId xmlns:p14="http://schemas.microsoft.com/office/powerpoint/2010/main" val="122327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F3CD0-E7F8-42D4-A3BB-1B7958778F0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16B3-2063-4992-839A-0D60CFCCA5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7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F3CD0-E7F8-42D4-A3BB-1B7958778F0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180163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F3CD0-E7F8-42D4-A3BB-1B7958778F0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4034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F3CD0-E7F8-42D4-A3BB-1B7958778F0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365794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4F3CD0-E7F8-42D4-A3BB-1B7958778F00}"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B16B3-2063-4992-839A-0D60CFCCA5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11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F3CD0-E7F8-42D4-A3BB-1B7958778F00}"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166242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F3CD0-E7F8-42D4-A3BB-1B7958778F00}" type="datetimeFigureOut">
              <a:rPr lang="en-IN" smtClean="0"/>
              <a:t>04-07-2023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277789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4F3CD0-E7F8-42D4-A3BB-1B7958778F00}" type="datetimeFigureOut">
              <a:rPr lang="en-IN" smtClean="0"/>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172298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4F3CD0-E7F8-42D4-A3BB-1B7958778F00}" type="datetimeFigureOut">
              <a:rPr lang="en-IN" smtClean="0"/>
              <a:t>04-07-2023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363640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4F3CD0-E7F8-42D4-A3BB-1B7958778F00}" type="datetimeFigureOut">
              <a:rPr lang="en-IN" smtClean="0"/>
              <a:t>04-07-2023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AB16B3-2063-4992-839A-0D60CFCCA559}" type="slidenum">
              <a:rPr lang="en-IN" smtClean="0"/>
              <a:t>‹#›</a:t>
            </a:fld>
            <a:endParaRPr lang="en-IN"/>
          </a:p>
        </p:txBody>
      </p:sp>
    </p:spTree>
    <p:extLst>
      <p:ext uri="{BB962C8B-B14F-4D97-AF65-F5344CB8AC3E}">
        <p14:creationId xmlns:p14="http://schemas.microsoft.com/office/powerpoint/2010/main" val="79837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4F3CD0-E7F8-42D4-A3BB-1B7958778F00}"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B16B3-2063-4992-839A-0D60CFCCA559}" type="slidenum">
              <a:rPr lang="en-IN" smtClean="0"/>
              <a:t>‹#›</a:t>
            </a:fld>
            <a:endParaRPr lang="en-IN"/>
          </a:p>
        </p:txBody>
      </p:sp>
    </p:spTree>
    <p:extLst>
      <p:ext uri="{BB962C8B-B14F-4D97-AF65-F5344CB8AC3E}">
        <p14:creationId xmlns:p14="http://schemas.microsoft.com/office/powerpoint/2010/main" val="424685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4F3CD0-E7F8-42D4-A3BB-1B7958778F00}" type="datetimeFigureOut">
              <a:rPr lang="en-IN" smtClean="0"/>
              <a:t>04-07-2023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AB16B3-2063-4992-839A-0D60CFCCA55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764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4AFD-21B3-4936-B567-87EB5301EAE6}"/>
              </a:ext>
            </a:extLst>
          </p:cNvPr>
          <p:cNvSpPr>
            <a:spLocks noGrp="1"/>
          </p:cNvSpPr>
          <p:nvPr>
            <p:ph type="ctrTitle"/>
          </p:nvPr>
        </p:nvSpPr>
        <p:spPr/>
        <p:txBody>
          <a:bodyPr/>
          <a:lstStyle/>
          <a:p>
            <a:r>
              <a:rPr lang="en-IN" dirty="0"/>
              <a:t>Deploying </a:t>
            </a:r>
            <a:r>
              <a:rPr lang="en-IN" dirty="0" err="1"/>
              <a:t>Wordpress</a:t>
            </a:r>
            <a:r>
              <a:rPr lang="en-IN" dirty="0"/>
              <a:t> Website Using AWS</a:t>
            </a:r>
          </a:p>
        </p:txBody>
      </p:sp>
      <p:sp>
        <p:nvSpPr>
          <p:cNvPr id="3" name="Subtitle 2">
            <a:extLst>
              <a:ext uri="{FF2B5EF4-FFF2-40B4-BE49-F238E27FC236}">
                <a16:creationId xmlns:a16="http://schemas.microsoft.com/office/drawing/2014/main" id="{46FA1425-4714-4B36-B72B-488F1C79832B}"/>
              </a:ext>
            </a:extLst>
          </p:cNvPr>
          <p:cNvSpPr>
            <a:spLocks noGrp="1"/>
          </p:cNvSpPr>
          <p:nvPr>
            <p:ph type="subTitle" idx="1"/>
          </p:nvPr>
        </p:nvSpPr>
        <p:spPr/>
        <p:txBody>
          <a:bodyPr>
            <a:normAutofit fontScale="85000" lnSpcReduction="20000"/>
          </a:bodyPr>
          <a:lstStyle/>
          <a:p>
            <a:pPr algn="r"/>
            <a:endParaRPr lang="en-IN" dirty="0"/>
          </a:p>
          <a:p>
            <a:pPr algn="r"/>
            <a:endParaRPr lang="en-IN" dirty="0"/>
          </a:p>
          <a:p>
            <a:pPr algn="r"/>
            <a:r>
              <a:rPr lang="en-IN" dirty="0"/>
              <a:t>-Manne Niteesh Chandra</a:t>
            </a:r>
          </a:p>
        </p:txBody>
      </p:sp>
    </p:spTree>
    <p:extLst>
      <p:ext uri="{BB962C8B-B14F-4D97-AF65-F5344CB8AC3E}">
        <p14:creationId xmlns:p14="http://schemas.microsoft.com/office/powerpoint/2010/main" val="299977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7B1F-A9C8-4973-B45B-3CE796EEEB65}"/>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76BEC79C-31ED-4A69-8AA2-81D27CD7E378}"/>
              </a:ext>
            </a:extLst>
          </p:cNvPr>
          <p:cNvSpPr>
            <a:spLocks noGrp="1"/>
          </p:cNvSpPr>
          <p:nvPr>
            <p:ph idx="1"/>
          </p:nvPr>
        </p:nvSpPr>
        <p:spPr/>
        <p:txBody>
          <a:bodyPr>
            <a:normAutofit fontScale="92500"/>
          </a:bodyPr>
          <a:lstStyle/>
          <a:p>
            <a:r>
              <a:rPr lang="en-IN" sz="2400" dirty="0" err="1"/>
              <a:t>i</a:t>
            </a:r>
            <a:r>
              <a:rPr lang="en-IN" sz="2400" dirty="0"/>
              <a:t>)With RDS:</a:t>
            </a:r>
          </a:p>
          <a:p>
            <a:r>
              <a:rPr lang="en-IN" dirty="0"/>
              <a:t>*We have to create two instances one public and one private</a:t>
            </a:r>
          </a:p>
          <a:p>
            <a:r>
              <a:rPr lang="en-IN" dirty="0"/>
              <a:t>*Connect to private instances through public</a:t>
            </a:r>
          </a:p>
          <a:p>
            <a:r>
              <a:rPr lang="en-IN" dirty="0"/>
              <a:t>*Create user account and grant </a:t>
            </a:r>
            <a:r>
              <a:rPr lang="en-IN" dirty="0" err="1"/>
              <a:t>privilages</a:t>
            </a:r>
            <a:r>
              <a:rPr lang="en-IN" dirty="0"/>
              <a:t> to the user with </a:t>
            </a:r>
            <a:r>
              <a:rPr lang="en-IN" dirty="0" err="1"/>
              <a:t>mysql</a:t>
            </a:r>
            <a:r>
              <a:rPr lang="en-IN" dirty="0"/>
              <a:t> after installing </a:t>
            </a:r>
            <a:r>
              <a:rPr lang="en-IN" dirty="0" err="1"/>
              <a:t>mysql</a:t>
            </a:r>
            <a:r>
              <a:rPr lang="en-IN" dirty="0"/>
              <a:t> in the      instance.</a:t>
            </a:r>
          </a:p>
          <a:p>
            <a:r>
              <a:rPr lang="en-IN" dirty="0"/>
              <a:t>*Then go to public instance and install </a:t>
            </a:r>
            <a:r>
              <a:rPr lang="en-IN" dirty="0" err="1"/>
              <a:t>wordpress</a:t>
            </a:r>
            <a:r>
              <a:rPr lang="en-IN" dirty="0"/>
              <a:t>, php, MariaDB and copy the </a:t>
            </a:r>
            <a:r>
              <a:rPr lang="en-IN" dirty="0" err="1"/>
              <a:t>wordpress</a:t>
            </a:r>
            <a:r>
              <a:rPr lang="en-IN" dirty="0"/>
              <a:t> files to </a:t>
            </a:r>
            <a:r>
              <a:rPr lang="en-IN" dirty="0" err="1"/>
              <a:t>httpd</a:t>
            </a:r>
            <a:r>
              <a:rPr lang="en-IN" dirty="0"/>
              <a:t>.</a:t>
            </a:r>
          </a:p>
          <a:p>
            <a:r>
              <a:rPr lang="en-IN" dirty="0"/>
              <a:t>*Launch the HTTPD website in browser by copying the ipv4 address of ec2 instance.</a:t>
            </a:r>
          </a:p>
          <a:p>
            <a:r>
              <a:rPr lang="en-IN" dirty="0"/>
              <a:t>*Upload the files to </a:t>
            </a:r>
            <a:r>
              <a:rPr lang="en-IN" dirty="0" err="1"/>
              <a:t>github</a:t>
            </a:r>
            <a:r>
              <a:rPr lang="en-IN" dirty="0"/>
              <a:t>.</a:t>
            </a:r>
          </a:p>
          <a:p>
            <a:r>
              <a:rPr lang="en-IN" dirty="0"/>
              <a:t>*Create another instance and install </a:t>
            </a:r>
            <a:r>
              <a:rPr lang="en-IN" dirty="0" err="1"/>
              <a:t>jenkins</a:t>
            </a:r>
            <a:r>
              <a:rPr lang="en-IN" dirty="0"/>
              <a:t>, upload files to Jenkins and deploy it through </a:t>
            </a:r>
            <a:r>
              <a:rPr lang="en-IN" dirty="0" err="1"/>
              <a:t>jenkins</a:t>
            </a:r>
            <a:endParaRPr lang="en-IN" dirty="0"/>
          </a:p>
        </p:txBody>
      </p:sp>
    </p:spTree>
    <p:extLst>
      <p:ext uri="{BB962C8B-B14F-4D97-AF65-F5344CB8AC3E}">
        <p14:creationId xmlns:p14="http://schemas.microsoft.com/office/powerpoint/2010/main" val="84607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F341-624E-48CF-BDD7-E5AE3AF205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3D8CBB-2853-4227-A7A6-5F869E72A8E7}"/>
              </a:ext>
            </a:extLst>
          </p:cNvPr>
          <p:cNvSpPr>
            <a:spLocks noGrp="1"/>
          </p:cNvSpPr>
          <p:nvPr>
            <p:ph idx="1"/>
          </p:nvPr>
        </p:nvSpPr>
        <p:spPr/>
        <p:txBody>
          <a:bodyPr>
            <a:normAutofit/>
          </a:bodyPr>
          <a:lstStyle/>
          <a:p>
            <a:r>
              <a:rPr lang="en-IN" sz="2400" dirty="0"/>
              <a:t>ii)With Docker:</a:t>
            </a:r>
          </a:p>
          <a:p>
            <a:r>
              <a:rPr lang="en-IN" dirty="0"/>
              <a:t>*Install docker, docker compose in the instance</a:t>
            </a:r>
          </a:p>
          <a:p>
            <a:r>
              <a:rPr lang="en-IN" dirty="0"/>
              <a:t>*install </a:t>
            </a:r>
            <a:r>
              <a:rPr lang="en-IN" dirty="0" err="1"/>
              <a:t>wordpress</a:t>
            </a:r>
            <a:r>
              <a:rPr lang="en-IN" dirty="0"/>
              <a:t> in docker </a:t>
            </a:r>
            <a:r>
              <a:rPr lang="en-IN" dirty="0" err="1"/>
              <a:t>yaml</a:t>
            </a:r>
            <a:r>
              <a:rPr lang="en-IN" dirty="0"/>
              <a:t> file</a:t>
            </a:r>
          </a:p>
          <a:p>
            <a:r>
              <a:rPr lang="en-IN" dirty="0"/>
              <a:t>*Deploy it in browser by copying the ipv4 address of the instance.</a:t>
            </a:r>
          </a:p>
          <a:p>
            <a:r>
              <a:rPr lang="en-IN" dirty="0"/>
              <a:t>*Upload the </a:t>
            </a:r>
            <a:r>
              <a:rPr lang="en-IN" dirty="0" err="1"/>
              <a:t>yaml</a:t>
            </a:r>
            <a:r>
              <a:rPr lang="en-IN" dirty="0"/>
              <a:t> file to </a:t>
            </a:r>
            <a:r>
              <a:rPr lang="en-IN" dirty="0" err="1"/>
              <a:t>Github</a:t>
            </a:r>
            <a:endParaRPr lang="en-IN" dirty="0"/>
          </a:p>
          <a:p>
            <a:r>
              <a:rPr lang="en-IN" dirty="0"/>
              <a:t>*Deploy Jenkins with another instance.</a:t>
            </a:r>
          </a:p>
          <a:p>
            <a:r>
              <a:rPr lang="en-IN" dirty="0"/>
              <a:t>*Connect the Jenkins with </a:t>
            </a:r>
            <a:r>
              <a:rPr lang="en-IN" dirty="0" err="1"/>
              <a:t>github</a:t>
            </a:r>
            <a:r>
              <a:rPr lang="en-IN" dirty="0"/>
              <a:t> for docker </a:t>
            </a:r>
            <a:r>
              <a:rPr lang="en-IN" dirty="0" err="1"/>
              <a:t>yaml</a:t>
            </a:r>
            <a:r>
              <a:rPr lang="en-IN" dirty="0"/>
              <a:t> file and deploy the file.</a:t>
            </a:r>
          </a:p>
        </p:txBody>
      </p:sp>
    </p:spTree>
    <p:extLst>
      <p:ext uri="{BB962C8B-B14F-4D97-AF65-F5344CB8AC3E}">
        <p14:creationId xmlns:p14="http://schemas.microsoft.com/office/powerpoint/2010/main" val="324044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0EAC0-7D78-4FD9-B82C-4FD12D0F1522}"/>
              </a:ext>
            </a:extLst>
          </p:cNvPr>
          <p:cNvSpPr txBox="1"/>
          <p:nvPr/>
        </p:nvSpPr>
        <p:spPr>
          <a:xfrm>
            <a:off x="3241964" y="2419004"/>
            <a:ext cx="10016837"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269526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515F-ADEA-4978-BEB7-D52105DABD0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98136A7-1C02-416C-9B0F-A6333C4FC827}"/>
              </a:ext>
            </a:extLst>
          </p:cNvPr>
          <p:cNvSpPr>
            <a:spLocks noGrp="1"/>
          </p:cNvSpPr>
          <p:nvPr>
            <p:ph idx="1"/>
          </p:nvPr>
        </p:nvSpPr>
        <p:spPr/>
        <p:txBody>
          <a:bodyPr>
            <a:normAutofit/>
          </a:bodyPr>
          <a:lstStyle/>
          <a:p>
            <a:r>
              <a:rPr lang="en-US" sz="3600" dirty="0"/>
              <a:t>*Introduction</a:t>
            </a:r>
          </a:p>
          <a:p>
            <a:r>
              <a:rPr lang="en-US" sz="3600" dirty="0"/>
              <a:t>*Prerequisite</a:t>
            </a:r>
          </a:p>
          <a:p>
            <a:r>
              <a:rPr lang="en-US" sz="3600" dirty="0"/>
              <a:t>*Workflow</a:t>
            </a:r>
          </a:p>
          <a:p>
            <a:r>
              <a:rPr lang="en-US" sz="3600" dirty="0"/>
              <a:t>*Working</a:t>
            </a:r>
          </a:p>
          <a:p>
            <a:endParaRPr lang="en-IN" sz="3600" dirty="0"/>
          </a:p>
        </p:txBody>
      </p:sp>
    </p:spTree>
    <p:extLst>
      <p:ext uri="{BB962C8B-B14F-4D97-AF65-F5344CB8AC3E}">
        <p14:creationId xmlns:p14="http://schemas.microsoft.com/office/powerpoint/2010/main" val="337574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71EF-056C-4A91-9667-2EAE8ECAA5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8542442-D7E4-4847-8C41-F10083D84C8B}"/>
              </a:ext>
            </a:extLst>
          </p:cNvPr>
          <p:cNvSpPr>
            <a:spLocks noGrp="1"/>
          </p:cNvSpPr>
          <p:nvPr>
            <p:ph idx="1"/>
          </p:nvPr>
        </p:nvSpPr>
        <p:spPr/>
        <p:txBody>
          <a:bodyPr>
            <a:normAutofit/>
          </a:bodyPr>
          <a:lstStyle/>
          <a:p>
            <a:r>
              <a:rPr lang="en-IN" sz="2800" dirty="0"/>
              <a:t>AWS:</a:t>
            </a:r>
          </a:p>
          <a:p>
            <a:r>
              <a:rPr lang="en-US" dirty="0"/>
              <a:t>AWS is a comprehensive, easy to use computing platform offered Amazon. The platform is developed with a combination of infrastructure as a service (IaaS), platform as a service (PaaS) and packaged software as a service (SaaS) offerings.</a:t>
            </a:r>
          </a:p>
          <a:p>
            <a:r>
              <a:rPr lang="en-US" dirty="0"/>
              <a:t>It is a platform that offers flexible, reliable, scalable, easy-to-use and, cost-effective cloud computing solutions.</a:t>
            </a:r>
          </a:p>
          <a:p>
            <a:endParaRPr lang="en-US" sz="2800" dirty="0"/>
          </a:p>
          <a:p>
            <a:endParaRPr lang="en-IN" sz="2800" dirty="0"/>
          </a:p>
        </p:txBody>
      </p:sp>
    </p:spTree>
    <p:extLst>
      <p:ext uri="{BB962C8B-B14F-4D97-AF65-F5344CB8AC3E}">
        <p14:creationId xmlns:p14="http://schemas.microsoft.com/office/powerpoint/2010/main" val="189418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2744-A99C-4347-9926-CDE363A69A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5A327D-3EFB-478C-834B-67D289586C02}"/>
              </a:ext>
            </a:extLst>
          </p:cNvPr>
          <p:cNvSpPr>
            <a:spLocks noGrp="1"/>
          </p:cNvSpPr>
          <p:nvPr>
            <p:ph idx="1"/>
          </p:nvPr>
        </p:nvSpPr>
        <p:spPr/>
        <p:txBody>
          <a:bodyPr>
            <a:normAutofit/>
          </a:bodyPr>
          <a:lstStyle/>
          <a:p>
            <a:r>
              <a:rPr lang="en-IN" sz="2800" dirty="0"/>
              <a:t>GIT:</a:t>
            </a:r>
          </a:p>
          <a:p>
            <a:r>
              <a:rPr lang="en-US" dirty="0"/>
              <a:t>Git is a version control system.</a:t>
            </a:r>
          </a:p>
          <a:p>
            <a:r>
              <a:rPr lang="en-US" dirty="0"/>
              <a:t>Git helps you keep track of code changes.</a:t>
            </a:r>
          </a:p>
          <a:p>
            <a:r>
              <a:rPr lang="en-US" dirty="0"/>
              <a:t>Git is used to collaborate on code.</a:t>
            </a:r>
          </a:p>
          <a:p>
            <a:r>
              <a:rPr lang="en-IN" sz="2800" dirty="0"/>
              <a:t>Jenkins:</a:t>
            </a:r>
          </a:p>
          <a:p>
            <a:r>
              <a:rPr lang="en-US" dirty="0"/>
              <a:t>Jenkins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endParaRPr lang="en-IN" dirty="0"/>
          </a:p>
        </p:txBody>
      </p:sp>
    </p:spTree>
    <p:extLst>
      <p:ext uri="{BB962C8B-B14F-4D97-AF65-F5344CB8AC3E}">
        <p14:creationId xmlns:p14="http://schemas.microsoft.com/office/powerpoint/2010/main" val="1642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A475-26C4-49C8-B489-A286813B5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1A20CE-BF79-4576-A375-92B2FD0560B1}"/>
              </a:ext>
            </a:extLst>
          </p:cNvPr>
          <p:cNvSpPr>
            <a:spLocks noGrp="1"/>
          </p:cNvSpPr>
          <p:nvPr>
            <p:ph idx="1"/>
          </p:nvPr>
        </p:nvSpPr>
        <p:spPr/>
        <p:txBody>
          <a:bodyPr>
            <a:normAutofit/>
          </a:bodyPr>
          <a:lstStyle/>
          <a:p>
            <a:r>
              <a:rPr lang="en-IN" sz="2800" dirty="0"/>
              <a:t>Docker:</a:t>
            </a:r>
          </a:p>
          <a:p>
            <a:r>
              <a:rPr lang="en-US" dirty="0"/>
              <a:t>Docker is an open source platform that enables developers to build, deploy, run, update and manage </a:t>
            </a:r>
            <a:r>
              <a:rPr lang="en-US" i="1" dirty="0"/>
              <a:t>containers</a:t>
            </a:r>
            <a:r>
              <a:rPr lang="en-US" dirty="0"/>
              <a:t>—standardized, executable components that combine application source code with the operating system (OS) libraries and dependencies required to run that code in any environment.</a:t>
            </a:r>
          </a:p>
          <a:p>
            <a:r>
              <a:rPr lang="en-US" sz="2800" dirty="0"/>
              <a:t>WordPress:</a:t>
            </a:r>
          </a:p>
          <a:p>
            <a:r>
              <a:rPr lang="en-US" b="1" dirty="0"/>
              <a:t>WordPress </a:t>
            </a:r>
            <a:r>
              <a:rPr lang="en-US" dirty="0"/>
              <a:t>is a web content management system. It was originally created as a tool to publish blogs but has evolved to support publishing other web content, including more traditional websites, mailing lists and Internet forum, media galleries, membership sites, learning management systems and online stores. Available as free and open-source software</a:t>
            </a:r>
            <a:endParaRPr lang="en-IN" dirty="0"/>
          </a:p>
        </p:txBody>
      </p:sp>
    </p:spTree>
    <p:extLst>
      <p:ext uri="{BB962C8B-B14F-4D97-AF65-F5344CB8AC3E}">
        <p14:creationId xmlns:p14="http://schemas.microsoft.com/office/powerpoint/2010/main" val="287301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0634-4A93-46C8-8231-9241E02D7C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5C23D2-0322-4F27-841C-ADF90430A4B8}"/>
              </a:ext>
            </a:extLst>
          </p:cNvPr>
          <p:cNvSpPr>
            <a:spLocks noGrp="1"/>
          </p:cNvSpPr>
          <p:nvPr>
            <p:ph idx="1"/>
          </p:nvPr>
        </p:nvSpPr>
        <p:spPr/>
        <p:txBody>
          <a:bodyPr>
            <a:normAutofit/>
          </a:bodyPr>
          <a:lstStyle/>
          <a:p>
            <a:pPr marL="0" indent="0">
              <a:buNone/>
            </a:pPr>
            <a:r>
              <a:rPr lang="en-IN" sz="2800" dirty="0"/>
              <a:t>WordPress website:</a:t>
            </a:r>
          </a:p>
          <a:p>
            <a:pPr marL="0" indent="0">
              <a:buNone/>
            </a:pPr>
            <a:r>
              <a:rPr lang="en-IN" dirty="0"/>
              <a:t>WordPress websites are 2 types: </a:t>
            </a:r>
            <a:r>
              <a:rPr lang="en-IN" dirty="0" err="1"/>
              <a:t>i</a:t>
            </a:r>
            <a:r>
              <a:rPr lang="en-IN" dirty="0"/>
              <a:t>)WordPress.com</a:t>
            </a:r>
          </a:p>
          <a:p>
            <a:pPr marL="0" indent="0">
              <a:buNone/>
            </a:pPr>
            <a:r>
              <a:rPr lang="en-IN" dirty="0"/>
              <a:t>                                                            ii)WordPress.org</a:t>
            </a:r>
          </a:p>
          <a:p>
            <a:pPr marL="0" indent="0">
              <a:buNone/>
            </a:pPr>
            <a:r>
              <a:rPr lang="en-IN" dirty="0" err="1"/>
              <a:t>i</a:t>
            </a:r>
            <a:r>
              <a:rPr lang="en-IN" dirty="0"/>
              <a:t>)</a:t>
            </a:r>
            <a:r>
              <a:rPr lang="en-IN" u="sng" dirty="0"/>
              <a:t>WordPress.org</a:t>
            </a:r>
            <a:r>
              <a:rPr lang="en-IN" dirty="0"/>
              <a:t>:  </a:t>
            </a:r>
            <a:r>
              <a:rPr lang="en-US" dirty="0"/>
              <a:t>WordPress.org is a self-hosted, free platform that lets you manage all aspects of your site, including your domain name, add-ons, security, and code. </a:t>
            </a:r>
          </a:p>
          <a:p>
            <a:pPr marL="0" indent="0">
              <a:buNone/>
            </a:pPr>
            <a:r>
              <a:rPr lang="en-US" dirty="0"/>
              <a:t>ii)</a:t>
            </a:r>
            <a:r>
              <a:rPr lang="en-US" u="sng" dirty="0"/>
              <a:t>WordPress.com</a:t>
            </a:r>
            <a:r>
              <a:rPr lang="en-US" dirty="0"/>
              <a:t>: WordPress.com is a hosted platform that provides you with a domain name and some default features, but limits your control and flexibility unless you pay for more plans</a:t>
            </a:r>
            <a:r>
              <a:rPr lang="en-US" b="1" baseline="30000" dirty="0"/>
              <a:t>.</a:t>
            </a:r>
            <a:endParaRPr lang="en-IN" dirty="0"/>
          </a:p>
          <a:p>
            <a:endParaRPr lang="en-IN" sz="2800" dirty="0"/>
          </a:p>
        </p:txBody>
      </p:sp>
    </p:spTree>
    <p:extLst>
      <p:ext uri="{BB962C8B-B14F-4D97-AF65-F5344CB8AC3E}">
        <p14:creationId xmlns:p14="http://schemas.microsoft.com/office/powerpoint/2010/main" val="384296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5230-1A26-47E3-AE3C-A5211CB8DF95}"/>
              </a:ext>
            </a:extLst>
          </p:cNvPr>
          <p:cNvSpPr>
            <a:spLocks noGrp="1"/>
          </p:cNvSpPr>
          <p:nvPr>
            <p:ph type="title"/>
          </p:nvPr>
        </p:nvSpPr>
        <p:spPr/>
        <p:txBody>
          <a:bodyPr/>
          <a:lstStyle/>
          <a:p>
            <a:r>
              <a:rPr lang="en-US" dirty="0"/>
              <a:t>Prerequisite</a:t>
            </a:r>
            <a:endParaRPr lang="en-IN" dirty="0"/>
          </a:p>
        </p:txBody>
      </p:sp>
      <p:sp>
        <p:nvSpPr>
          <p:cNvPr id="3" name="Content Placeholder 2">
            <a:extLst>
              <a:ext uri="{FF2B5EF4-FFF2-40B4-BE49-F238E27FC236}">
                <a16:creationId xmlns:a16="http://schemas.microsoft.com/office/drawing/2014/main" id="{C696731D-FC7A-4D6A-A5B3-BA5CA1EC6355}"/>
              </a:ext>
            </a:extLst>
          </p:cNvPr>
          <p:cNvSpPr>
            <a:spLocks noGrp="1"/>
          </p:cNvSpPr>
          <p:nvPr>
            <p:ph idx="1"/>
          </p:nvPr>
        </p:nvSpPr>
        <p:spPr/>
        <p:txBody>
          <a:bodyPr>
            <a:normAutofit/>
          </a:bodyPr>
          <a:lstStyle/>
          <a:p>
            <a:r>
              <a:rPr lang="en-US" sz="2800" dirty="0"/>
              <a:t>*Go to IAM User in AWS Console</a:t>
            </a:r>
          </a:p>
          <a:p>
            <a:r>
              <a:rPr lang="en-US" sz="2800" dirty="0"/>
              <a:t>*Create an IAM User</a:t>
            </a:r>
          </a:p>
          <a:p>
            <a:r>
              <a:rPr lang="en-US" sz="2800" dirty="0"/>
              <a:t>*Login in as the IAM User</a:t>
            </a:r>
          </a:p>
          <a:p>
            <a:r>
              <a:rPr lang="en-US" sz="2800" dirty="0"/>
              <a:t>*Create a new password for IAM User</a:t>
            </a:r>
          </a:p>
          <a:p>
            <a:endParaRPr lang="en-IN" sz="2800" dirty="0"/>
          </a:p>
        </p:txBody>
      </p:sp>
    </p:spTree>
    <p:extLst>
      <p:ext uri="{BB962C8B-B14F-4D97-AF65-F5344CB8AC3E}">
        <p14:creationId xmlns:p14="http://schemas.microsoft.com/office/powerpoint/2010/main" val="348974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6607-67D3-4C8C-9A43-37C424C61581}"/>
              </a:ext>
            </a:extLst>
          </p:cNvPr>
          <p:cNvSpPr>
            <a:spLocks noGrp="1"/>
          </p:cNvSpPr>
          <p:nvPr>
            <p:ph type="title"/>
          </p:nvPr>
        </p:nvSpPr>
        <p:spPr>
          <a:xfrm>
            <a:off x="1097280" y="269978"/>
            <a:ext cx="10058400" cy="1450757"/>
          </a:xfrm>
        </p:spPr>
        <p:txBody>
          <a:bodyPr/>
          <a:lstStyle/>
          <a:p>
            <a:r>
              <a:rPr lang="en-IN" dirty="0"/>
              <a:t>Workflow</a:t>
            </a:r>
          </a:p>
        </p:txBody>
      </p:sp>
      <p:sp>
        <p:nvSpPr>
          <p:cNvPr id="3" name="Content Placeholder 2">
            <a:extLst>
              <a:ext uri="{FF2B5EF4-FFF2-40B4-BE49-F238E27FC236}">
                <a16:creationId xmlns:a16="http://schemas.microsoft.com/office/drawing/2014/main" id="{C3E90520-18C6-4098-B065-8B869446E882}"/>
              </a:ext>
            </a:extLst>
          </p:cNvPr>
          <p:cNvSpPr>
            <a:spLocks noGrp="1"/>
          </p:cNvSpPr>
          <p:nvPr>
            <p:ph idx="1"/>
          </p:nvPr>
        </p:nvSpPr>
        <p:spPr/>
        <p:txBody>
          <a:bodyPr/>
          <a:lstStyle/>
          <a:p>
            <a:r>
              <a:rPr lang="en-IN" sz="2400" dirty="0"/>
              <a:t>We can do this process in different procedures:</a:t>
            </a:r>
          </a:p>
          <a:p>
            <a:r>
              <a:rPr lang="en-IN" sz="2800" dirty="0" err="1"/>
              <a:t>i</a:t>
            </a:r>
            <a:r>
              <a:rPr lang="en-IN" sz="2800" dirty="0"/>
              <a:t>)With RDS:</a:t>
            </a:r>
          </a:p>
        </p:txBody>
      </p:sp>
      <p:sp>
        <p:nvSpPr>
          <p:cNvPr id="4" name="Rectangle 3">
            <a:extLst>
              <a:ext uri="{FF2B5EF4-FFF2-40B4-BE49-F238E27FC236}">
                <a16:creationId xmlns:a16="http://schemas.microsoft.com/office/drawing/2014/main" id="{89EEFA12-D62E-41AF-9517-5BA5385D3C24}"/>
              </a:ext>
            </a:extLst>
          </p:cNvPr>
          <p:cNvSpPr/>
          <p:nvPr/>
        </p:nvSpPr>
        <p:spPr>
          <a:xfrm>
            <a:off x="3512128" y="2857809"/>
            <a:ext cx="1354974"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Pvt-EC2</a:t>
            </a:r>
          </a:p>
        </p:txBody>
      </p:sp>
      <p:sp>
        <p:nvSpPr>
          <p:cNvPr id="5" name="Rectangle 4">
            <a:extLst>
              <a:ext uri="{FF2B5EF4-FFF2-40B4-BE49-F238E27FC236}">
                <a16:creationId xmlns:a16="http://schemas.microsoft.com/office/drawing/2014/main" id="{25AC120F-606D-4404-85F6-2DD96089220B}"/>
              </a:ext>
            </a:extLst>
          </p:cNvPr>
          <p:cNvSpPr/>
          <p:nvPr/>
        </p:nvSpPr>
        <p:spPr>
          <a:xfrm>
            <a:off x="3582786" y="4775971"/>
            <a:ext cx="1438102"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Pub-EC2</a:t>
            </a:r>
          </a:p>
        </p:txBody>
      </p:sp>
      <p:sp>
        <p:nvSpPr>
          <p:cNvPr id="6" name="Rectangle 5">
            <a:extLst>
              <a:ext uri="{FF2B5EF4-FFF2-40B4-BE49-F238E27FC236}">
                <a16:creationId xmlns:a16="http://schemas.microsoft.com/office/drawing/2014/main" id="{FFF5B1BE-5659-41F0-8055-7E842C4C6FDB}"/>
              </a:ext>
            </a:extLst>
          </p:cNvPr>
          <p:cNvSpPr/>
          <p:nvPr/>
        </p:nvSpPr>
        <p:spPr>
          <a:xfrm>
            <a:off x="1421476" y="2857810"/>
            <a:ext cx="1354974"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RDS</a:t>
            </a:r>
          </a:p>
          <a:p>
            <a:pPr algn="ctr"/>
            <a:r>
              <a:rPr lang="en-IN" dirty="0"/>
              <a:t>Database</a:t>
            </a:r>
          </a:p>
        </p:txBody>
      </p:sp>
      <p:sp>
        <p:nvSpPr>
          <p:cNvPr id="7" name="Rectangle 6">
            <a:extLst>
              <a:ext uri="{FF2B5EF4-FFF2-40B4-BE49-F238E27FC236}">
                <a16:creationId xmlns:a16="http://schemas.microsoft.com/office/drawing/2014/main" id="{4EB98785-62CC-426B-9E42-B75470A0A4D6}"/>
              </a:ext>
            </a:extLst>
          </p:cNvPr>
          <p:cNvSpPr/>
          <p:nvPr/>
        </p:nvSpPr>
        <p:spPr>
          <a:xfrm>
            <a:off x="1379912" y="4775971"/>
            <a:ext cx="1438102"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WordPress</a:t>
            </a:r>
          </a:p>
        </p:txBody>
      </p:sp>
      <p:sp>
        <p:nvSpPr>
          <p:cNvPr id="8" name="Rectangle 7">
            <a:extLst>
              <a:ext uri="{FF2B5EF4-FFF2-40B4-BE49-F238E27FC236}">
                <a16:creationId xmlns:a16="http://schemas.microsoft.com/office/drawing/2014/main" id="{30C2CB6A-F95B-4A15-845D-A685FE526B41}"/>
              </a:ext>
            </a:extLst>
          </p:cNvPr>
          <p:cNvSpPr/>
          <p:nvPr/>
        </p:nvSpPr>
        <p:spPr>
          <a:xfrm>
            <a:off x="5816140" y="4775971"/>
            <a:ext cx="1354974"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10" name="Rectangle 9">
            <a:extLst>
              <a:ext uri="{FF2B5EF4-FFF2-40B4-BE49-F238E27FC236}">
                <a16:creationId xmlns:a16="http://schemas.microsoft.com/office/drawing/2014/main" id="{5D99B7C0-3DF3-4160-B3A0-D02A9624D2E5}"/>
              </a:ext>
            </a:extLst>
          </p:cNvPr>
          <p:cNvSpPr/>
          <p:nvPr/>
        </p:nvSpPr>
        <p:spPr>
          <a:xfrm>
            <a:off x="6739544" y="3217025"/>
            <a:ext cx="1354974"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Github</a:t>
            </a:r>
            <a:endParaRPr lang="en-IN" dirty="0"/>
          </a:p>
        </p:txBody>
      </p:sp>
      <p:sp>
        <p:nvSpPr>
          <p:cNvPr id="11" name="Rectangle 10">
            <a:extLst>
              <a:ext uri="{FF2B5EF4-FFF2-40B4-BE49-F238E27FC236}">
                <a16:creationId xmlns:a16="http://schemas.microsoft.com/office/drawing/2014/main" id="{41BE19CD-9F01-45C5-BF27-DDBB67419387}"/>
              </a:ext>
            </a:extLst>
          </p:cNvPr>
          <p:cNvSpPr/>
          <p:nvPr/>
        </p:nvSpPr>
        <p:spPr>
          <a:xfrm>
            <a:off x="8571808" y="4775971"/>
            <a:ext cx="1354974" cy="839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Jenkins-EC2</a:t>
            </a:r>
          </a:p>
        </p:txBody>
      </p:sp>
      <p:sp>
        <p:nvSpPr>
          <p:cNvPr id="12" name="Rectangle 11">
            <a:extLst>
              <a:ext uri="{FF2B5EF4-FFF2-40B4-BE49-F238E27FC236}">
                <a16:creationId xmlns:a16="http://schemas.microsoft.com/office/drawing/2014/main" id="{F880735A-0912-4AE5-AFFE-21B20F1C3662}"/>
              </a:ext>
            </a:extLst>
          </p:cNvPr>
          <p:cNvSpPr/>
          <p:nvPr/>
        </p:nvSpPr>
        <p:spPr>
          <a:xfrm>
            <a:off x="9619904" y="2978918"/>
            <a:ext cx="1249679" cy="900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Jenkins deployment</a:t>
            </a:r>
          </a:p>
        </p:txBody>
      </p:sp>
      <p:cxnSp>
        <p:nvCxnSpPr>
          <p:cNvPr id="16" name="Straight Arrow Connector 15">
            <a:extLst>
              <a:ext uri="{FF2B5EF4-FFF2-40B4-BE49-F238E27FC236}">
                <a16:creationId xmlns:a16="http://schemas.microsoft.com/office/drawing/2014/main" id="{14496609-8E94-4166-8512-3E2FB6DA2C03}"/>
              </a:ext>
            </a:extLst>
          </p:cNvPr>
          <p:cNvCxnSpPr>
            <a:stCxn id="7" idx="3"/>
            <a:endCxn id="5" idx="1"/>
          </p:cNvCxnSpPr>
          <p:nvPr/>
        </p:nvCxnSpPr>
        <p:spPr>
          <a:xfrm>
            <a:off x="2818014" y="5195764"/>
            <a:ext cx="764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9740E0-F966-4078-8216-40E6EE93F2AB}"/>
              </a:ext>
            </a:extLst>
          </p:cNvPr>
          <p:cNvCxnSpPr>
            <a:stCxn id="5" idx="0"/>
            <a:endCxn id="4" idx="2"/>
          </p:cNvCxnSpPr>
          <p:nvPr/>
        </p:nvCxnSpPr>
        <p:spPr>
          <a:xfrm flipH="1" flipV="1">
            <a:off x="4189615" y="3697395"/>
            <a:ext cx="112222" cy="107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8DCD62-87D8-455F-BE2B-2C2542061855}"/>
              </a:ext>
            </a:extLst>
          </p:cNvPr>
          <p:cNvCxnSpPr>
            <a:stCxn id="4" idx="1"/>
            <a:endCxn id="6" idx="3"/>
          </p:cNvCxnSpPr>
          <p:nvPr/>
        </p:nvCxnSpPr>
        <p:spPr>
          <a:xfrm flipH="1">
            <a:off x="2776450" y="3277602"/>
            <a:ext cx="7356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F34278-2E23-4E4C-B768-239162E36B5F}"/>
              </a:ext>
            </a:extLst>
          </p:cNvPr>
          <p:cNvCxnSpPr>
            <a:stCxn id="5" idx="3"/>
            <a:endCxn id="8" idx="1"/>
          </p:cNvCxnSpPr>
          <p:nvPr/>
        </p:nvCxnSpPr>
        <p:spPr>
          <a:xfrm>
            <a:off x="5020888" y="5195764"/>
            <a:ext cx="795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22EFAC9-74C7-4F1F-8F6A-0ACA7697A15B}"/>
              </a:ext>
            </a:extLst>
          </p:cNvPr>
          <p:cNvCxnSpPr>
            <a:stCxn id="11" idx="3"/>
            <a:endCxn id="12" idx="2"/>
          </p:cNvCxnSpPr>
          <p:nvPr/>
        </p:nvCxnSpPr>
        <p:spPr>
          <a:xfrm flipV="1">
            <a:off x="9926782" y="3879081"/>
            <a:ext cx="317962" cy="13166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602EBB-DADD-4307-8652-D21843CBE062}"/>
              </a:ext>
            </a:extLst>
          </p:cNvPr>
          <p:cNvCxnSpPr>
            <a:stCxn id="10" idx="3"/>
            <a:endCxn id="12" idx="1"/>
          </p:cNvCxnSpPr>
          <p:nvPr/>
        </p:nvCxnSpPr>
        <p:spPr>
          <a:xfrm flipV="1">
            <a:off x="8094518" y="3429000"/>
            <a:ext cx="1525386"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DDF01D1-7922-4252-83CF-8FB55ACF7192}"/>
              </a:ext>
            </a:extLst>
          </p:cNvPr>
          <p:cNvSpPr txBox="1"/>
          <p:nvPr/>
        </p:nvSpPr>
        <p:spPr>
          <a:xfrm>
            <a:off x="2845029" y="2959006"/>
            <a:ext cx="694114" cy="646331"/>
          </a:xfrm>
          <a:prstGeom prst="rect">
            <a:avLst/>
          </a:prstGeom>
          <a:noFill/>
        </p:spPr>
        <p:txBody>
          <a:bodyPr wrap="square" rtlCol="0">
            <a:spAutoFit/>
          </a:bodyPr>
          <a:lstStyle/>
          <a:p>
            <a:r>
              <a:rPr lang="en-IN" dirty="0"/>
              <a:t>Connect</a:t>
            </a:r>
          </a:p>
        </p:txBody>
      </p:sp>
      <p:sp>
        <p:nvSpPr>
          <p:cNvPr id="46" name="TextBox 45">
            <a:extLst>
              <a:ext uri="{FF2B5EF4-FFF2-40B4-BE49-F238E27FC236}">
                <a16:creationId xmlns:a16="http://schemas.microsoft.com/office/drawing/2014/main" id="{1473E2FE-FA2B-4184-A2E9-7B318927768E}"/>
              </a:ext>
            </a:extLst>
          </p:cNvPr>
          <p:cNvSpPr txBox="1"/>
          <p:nvPr/>
        </p:nvSpPr>
        <p:spPr>
          <a:xfrm>
            <a:off x="2845029" y="4872598"/>
            <a:ext cx="694114" cy="338554"/>
          </a:xfrm>
          <a:prstGeom prst="rect">
            <a:avLst/>
          </a:prstGeom>
          <a:noFill/>
        </p:spPr>
        <p:txBody>
          <a:bodyPr wrap="square" rtlCol="0">
            <a:spAutoFit/>
          </a:bodyPr>
          <a:lstStyle/>
          <a:p>
            <a:r>
              <a:rPr lang="en-IN" sz="1600" dirty="0"/>
              <a:t>Install</a:t>
            </a:r>
          </a:p>
        </p:txBody>
      </p:sp>
      <p:sp>
        <p:nvSpPr>
          <p:cNvPr id="49" name="TextBox 48">
            <a:extLst>
              <a:ext uri="{FF2B5EF4-FFF2-40B4-BE49-F238E27FC236}">
                <a16:creationId xmlns:a16="http://schemas.microsoft.com/office/drawing/2014/main" id="{C119160B-2537-471D-809F-88783FD19B46}"/>
              </a:ext>
            </a:extLst>
          </p:cNvPr>
          <p:cNvSpPr txBox="1"/>
          <p:nvPr/>
        </p:nvSpPr>
        <p:spPr>
          <a:xfrm>
            <a:off x="4263737" y="3816890"/>
            <a:ext cx="795252" cy="646331"/>
          </a:xfrm>
          <a:prstGeom prst="rect">
            <a:avLst/>
          </a:prstGeom>
          <a:noFill/>
        </p:spPr>
        <p:txBody>
          <a:bodyPr wrap="square" rtlCol="0">
            <a:spAutoFit/>
          </a:bodyPr>
          <a:lstStyle/>
          <a:p>
            <a:r>
              <a:rPr lang="en-IN" dirty="0"/>
              <a:t>Connect</a:t>
            </a:r>
          </a:p>
        </p:txBody>
      </p:sp>
      <p:sp>
        <p:nvSpPr>
          <p:cNvPr id="50" name="TextBox 49">
            <a:extLst>
              <a:ext uri="{FF2B5EF4-FFF2-40B4-BE49-F238E27FC236}">
                <a16:creationId xmlns:a16="http://schemas.microsoft.com/office/drawing/2014/main" id="{61A36A65-2824-4958-9D9F-C04D9B155675}"/>
              </a:ext>
            </a:extLst>
          </p:cNvPr>
          <p:cNvSpPr txBox="1"/>
          <p:nvPr/>
        </p:nvSpPr>
        <p:spPr>
          <a:xfrm>
            <a:off x="5051368" y="4872598"/>
            <a:ext cx="726671" cy="646331"/>
          </a:xfrm>
          <a:prstGeom prst="rect">
            <a:avLst/>
          </a:prstGeom>
          <a:noFill/>
        </p:spPr>
        <p:txBody>
          <a:bodyPr wrap="square" rtlCol="0">
            <a:spAutoFit/>
          </a:bodyPr>
          <a:lstStyle/>
          <a:p>
            <a:r>
              <a:rPr lang="en-IN" dirty="0"/>
              <a:t>Launch</a:t>
            </a:r>
          </a:p>
        </p:txBody>
      </p:sp>
      <p:sp>
        <p:nvSpPr>
          <p:cNvPr id="52" name="TextBox 51">
            <a:extLst>
              <a:ext uri="{FF2B5EF4-FFF2-40B4-BE49-F238E27FC236}">
                <a16:creationId xmlns:a16="http://schemas.microsoft.com/office/drawing/2014/main" id="{E9B5F1B1-F0A7-4074-A84A-A4DAB15DF941}"/>
              </a:ext>
            </a:extLst>
          </p:cNvPr>
          <p:cNvSpPr txBox="1"/>
          <p:nvPr/>
        </p:nvSpPr>
        <p:spPr>
          <a:xfrm>
            <a:off x="10244743" y="3964657"/>
            <a:ext cx="317962" cy="1554272"/>
          </a:xfrm>
          <a:prstGeom prst="rect">
            <a:avLst/>
          </a:prstGeom>
          <a:noFill/>
        </p:spPr>
        <p:txBody>
          <a:bodyPr wrap="square" rtlCol="0">
            <a:spAutoFit/>
          </a:bodyPr>
          <a:lstStyle/>
          <a:p>
            <a:r>
              <a:rPr lang="en-IN" sz="1400" dirty="0"/>
              <a:t>L</a:t>
            </a:r>
          </a:p>
          <a:p>
            <a:r>
              <a:rPr lang="en-IN" sz="1400" dirty="0"/>
              <a:t>A</a:t>
            </a:r>
          </a:p>
          <a:p>
            <a:r>
              <a:rPr lang="en-IN" sz="1400" dirty="0"/>
              <a:t>U</a:t>
            </a:r>
          </a:p>
          <a:p>
            <a:r>
              <a:rPr lang="en-IN" sz="1400" dirty="0"/>
              <a:t>N</a:t>
            </a:r>
          </a:p>
          <a:p>
            <a:r>
              <a:rPr lang="en-IN" sz="1400" dirty="0"/>
              <a:t>C</a:t>
            </a:r>
          </a:p>
          <a:p>
            <a:r>
              <a:rPr lang="en-IN" sz="1400" dirty="0"/>
              <a:t>H</a:t>
            </a:r>
          </a:p>
          <a:p>
            <a:endParaRPr lang="en-IN" sz="1100" dirty="0"/>
          </a:p>
        </p:txBody>
      </p:sp>
      <p:sp>
        <p:nvSpPr>
          <p:cNvPr id="55" name="TextBox 54">
            <a:extLst>
              <a:ext uri="{FF2B5EF4-FFF2-40B4-BE49-F238E27FC236}">
                <a16:creationId xmlns:a16="http://schemas.microsoft.com/office/drawing/2014/main" id="{E5869E79-3811-4125-B4A5-70A85BA87CEF}"/>
              </a:ext>
            </a:extLst>
          </p:cNvPr>
          <p:cNvSpPr txBox="1"/>
          <p:nvPr/>
        </p:nvSpPr>
        <p:spPr>
          <a:xfrm>
            <a:off x="8513273" y="3125608"/>
            <a:ext cx="1249679" cy="369332"/>
          </a:xfrm>
          <a:prstGeom prst="rect">
            <a:avLst/>
          </a:prstGeom>
          <a:noFill/>
        </p:spPr>
        <p:txBody>
          <a:bodyPr wrap="square" rtlCol="0">
            <a:spAutoFit/>
          </a:bodyPr>
          <a:lstStyle/>
          <a:p>
            <a:r>
              <a:rPr lang="en-IN" dirty="0"/>
              <a:t>Upload</a:t>
            </a:r>
          </a:p>
        </p:txBody>
      </p:sp>
      <p:cxnSp>
        <p:nvCxnSpPr>
          <p:cNvPr id="59" name="Straight Arrow Connector 58">
            <a:extLst>
              <a:ext uri="{FF2B5EF4-FFF2-40B4-BE49-F238E27FC236}">
                <a16:creationId xmlns:a16="http://schemas.microsoft.com/office/drawing/2014/main" id="{91955D80-2CC7-409A-A0B7-47CC38E0EA39}"/>
              </a:ext>
            </a:extLst>
          </p:cNvPr>
          <p:cNvCxnSpPr>
            <a:endCxn id="10" idx="1"/>
          </p:cNvCxnSpPr>
          <p:nvPr/>
        </p:nvCxnSpPr>
        <p:spPr>
          <a:xfrm flipV="1">
            <a:off x="5586153" y="3636818"/>
            <a:ext cx="1153391" cy="6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ECAF392-BEFF-4AE9-BDA0-0D498B355251}"/>
              </a:ext>
            </a:extLst>
          </p:cNvPr>
          <p:cNvSpPr txBox="1"/>
          <p:nvPr/>
        </p:nvSpPr>
        <p:spPr>
          <a:xfrm>
            <a:off x="5577840" y="3217025"/>
            <a:ext cx="1153383" cy="369332"/>
          </a:xfrm>
          <a:prstGeom prst="rect">
            <a:avLst/>
          </a:prstGeom>
          <a:noFill/>
        </p:spPr>
        <p:txBody>
          <a:bodyPr wrap="square" rtlCol="0">
            <a:spAutoFit/>
          </a:bodyPr>
          <a:lstStyle/>
          <a:p>
            <a:r>
              <a:rPr lang="en-IN" dirty="0"/>
              <a:t>     Push</a:t>
            </a:r>
          </a:p>
        </p:txBody>
      </p:sp>
      <p:cxnSp>
        <p:nvCxnSpPr>
          <p:cNvPr id="64" name="Straight Connector 63">
            <a:extLst>
              <a:ext uri="{FF2B5EF4-FFF2-40B4-BE49-F238E27FC236}">
                <a16:creationId xmlns:a16="http://schemas.microsoft.com/office/drawing/2014/main" id="{A416526F-500F-4CDB-A264-3B700A4877EE}"/>
              </a:ext>
            </a:extLst>
          </p:cNvPr>
          <p:cNvCxnSpPr/>
          <p:nvPr/>
        </p:nvCxnSpPr>
        <p:spPr>
          <a:xfrm>
            <a:off x="5577840" y="3697395"/>
            <a:ext cx="8313" cy="1513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04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B71D-DA61-4946-8A97-35F4EC941F3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E9E66FA-014B-42C6-B3D1-097EB6C422DD}"/>
              </a:ext>
            </a:extLst>
          </p:cNvPr>
          <p:cNvSpPr>
            <a:spLocks noGrp="1"/>
          </p:cNvSpPr>
          <p:nvPr>
            <p:ph idx="1"/>
          </p:nvPr>
        </p:nvSpPr>
        <p:spPr/>
        <p:txBody>
          <a:bodyPr>
            <a:normAutofit/>
          </a:bodyPr>
          <a:lstStyle/>
          <a:p>
            <a:r>
              <a:rPr lang="en-IN" sz="2800" dirty="0"/>
              <a:t>ii)with Docker:</a:t>
            </a:r>
          </a:p>
          <a:p>
            <a:endParaRPr lang="en-IN" sz="2800" dirty="0"/>
          </a:p>
        </p:txBody>
      </p:sp>
      <p:sp>
        <p:nvSpPr>
          <p:cNvPr id="4" name="Rectangle 3">
            <a:extLst>
              <a:ext uri="{FF2B5EF4-FFF2-40B4-BE49-F238E27FC236}">
                <a16:creationId xmlns:a16="http://schemas.microsoft.com/office/drawing/2014/main" id="{26AA1A42-5F2C-43C1-A87A-9D509AAC86A1}"/>
              </a:ext>
            </a:extLst>
          </p:cNvPr>
          <p:cNvSpPr/>
          <p:nvPr/>
        </p:nvSpPr>
        <p:spPr>
          <a:xfrm>
            <a:off x="1163782" y="2552007"/>
            <a:ext cx="1213658" cy="87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Docker</a:t>
            </a:r>
          </a:p>
        </p:txBody>
      </p:sp>
      <p:sp>
        <p:nvSpPr>
          <p:cNvPr id="5" name="Rectangle 4">
            <a:extLst>
              <a:ext uri="{FF2B5EF4-FFF2-40B4-BE49-F238E27FC236}">
                <a16:creationId xmlns:a16="http://schemas.microsoft.com/office/drawing/2014/main" id="{48C7B328-CEA2-46CF-A56E-25CA47868C8B}"/>
              </a:ext>
            </a:extLst>
          </p:cNvPr>
          <p:cNvSpPr/>
          <p:nvPr/>
        </p:nvSpPr>
        <p:spPr>
          <a:xfrm>
            <a:off x="3300152" y="2552007"/>
            <a:ext cx="1213658" cy="87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EC2-Instance</a:t>
            </a:r>
          </a:p>
        </p:txBody>
      </p:sp>
      <p:sp>
        <p:nvSpPr>
          <p:cNvPr id="6" name="Rectangle 5">
            <a:extLst>
              <a:ext uri="{FF2B5EF4-FFF2-40B4-BE49-F238E27FC236}">
                <a16:creationId xmlns:a16="http://schemas.microsoft.com/office/drawing/2014/main" id="{EA1609CB-ED05-4658-BC39-AEC01C22510E}"/>
              </a:ext>
            </a:extLst>
          </p:cNvPr>
          <p:cNvSpPr/>
          <p:nvPr/>
        </p:nvSpPr>
        <p:spPr>
          <a:xfrm>
            <a:off x="1163782" y="4273050"/>
            <a:ext cx="1213658" cy="87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WodPress</a:t>
            </a:r>
            <a:endParaRPr lang="en-IN" dirty="0"/>
          </a:p>
        </p:txBody>
      </p:sp>
      <p:sp>
        <p:nvSpPr>
          <p:cNvPr id="7" name="Rectangle 6">
            <a:extLst>
              <a:ext uri="{FF2B5EF4-FFF2-40B4-BE49-F238E27FC236}">
                <a16:creationId xmlns:a16="http://schemas.microsoft.com/office/drawing/2014/main" id="{9CDEEB24-3FE9-4886-B662-F890697285BC}"/>
              </a:ext>
            </a:extLst>
          </p:cNvPr>
          <p:cNvSpPr/>
          <p:nvPr/>
        </p:nvSpPr>
        <p:spPr>
          <a:xfrm>
            <a:off x="5120640" y="4121034"/>
            <a:ext cx="1208116" cy="87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Rectangle 7">
            <a:extLst>
              <a:ext uri="{FF2B5EF4-FFF2-40B4-BE49-F238E27FC236}">
                <a16:creationId xmlns:a16="http://schemas.microsoft.com/office/drawing/2014/main" id="{73AA29DE-4D98-4978-8422-FB60A4F510FB}"/>
              </a:ext>
            </a:extLst>
          </p:cNvPr>
          <p:cNvSpPr/>
          <p:nvPr/>
        </p:nvSpPr>
        <p:spPr>
          <a:xfrm>
            <a:off x="6409113" y="2477193"/>
            <a:ext cx="12690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Git</a:t>
            </a:r>
          </a:p>
        </p:txBody>
      </p:sp>
      <p:sp>
        <p:nvSpPr>
          <p:cNvPr id="9" name="Rectangle 8">
            <a:extLst>
              <a:ext uri="{FF2B5EF4-FFF2-40B4-BE49-F238E27FC236}">
                <a16:creationId xmlns:a16="http://schemas.microsoft.com/office/drawing/2014/main" id="{A53C3BB2-07D7-4319-AC6D-CFC6777010E4}"/>
              </a:ext>
            </a:extLst>
          </p:cNvPr>
          <p:cNvSpPr/>
          <p:nvPr/>
        </p:nvSpPr>
        <p:spPr>
          <a:xfrm>
            <a:off x="8545483" y="4197927"/>
            <a:ext cx="1388226" cy="87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EC2-Jenkins</a:t>
            </a:r>
          </a:p>
        </p:txBody>
      </p:sp>
      <p:sp>
        <p:nvSpPr>
          <p:cNvPr id="10" name="Rectangle 9">
            <a:extLst>
              <a:ext uri="{FF2B5EF4-FFF2-40B4-BE49-F238E27FC236}">
                <a16:creationId xmlns:a16="http://schemas.microsoft.com/office/drawing/2014/main" id="{19C70C48-45A6-4305-BD6C-ACEA5BF2F268}"/>
              </a:ext>
            </a:extLst>
          </p:cNvPr>
          <p:cNvSpPr/>
          <p:nvPr/>
        </p:nvSpPr>
        <p:spPr>
          <a:xfrm>
            <a:off x="9759139" y="2352502"/>
            <a:ext cx="12690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Jenkins-deployment</a:t>
            </a:r>
          </a:p>
        </p:txBody>
      </p:sp>
      <p:cxnSp>
        <p:nvCxnSpPr>
          <p:cNvPr id="12" name="Straight Arrow Connector 11">
            <a:extLst>
              <a:ext uri="{FF2B5EF4-FFF2-40B4-BE49-F238E27FC236}">
                <a16:creationId xmlns:a16="http://schemas.microsoft.com/office/drawing/2014/main" id="{EA131C72-9776-4493-A3F3-5403581DE4E0}"/>
              </a:ext>
            </a:extLst>
          </p:cNvPr>
          <p:cNvCxnSpPr>
            <a:stCxn id="4" idx="3"/>
            <a:endCxn id="5" idx="1"/>
          </p:cNvCxnSpPr>
          <p:nvPr/>
        </p:nvCxnSpPr>
        <p:spPr>
          <a:xfrm>
            <a:off x="2377440" y="2990504"/>
            <a:ext cx="922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CB2D0-AA62-418F-940D-CFCA9A784F04}"/>
              </a:ext>
            </a:extLst>
          </p:cNvPr>
          <p:cNvCxnSpPr>
            <a:stCxn id="6" idx="3"/>
          </p:cNvCxnSpPr>
          <p:nvPr/>
        </p:nvCxnSpPr>
        <p:spPr>
          <a:xfrm flipV="1">
            <a:off x="2377440" y="4711546"/>
            <a:ext cx="13383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A106FB-EE4C-4D04-B6FC-823631E3E745}"/>
              </a:ext>
            </a:extLst>
          </p:cNvPr>
          <p:cNvCxnSpPr>
            <a:cxnSpLocks/>
          </p:cNvCxnSpPr>
          <p:nvPr/>
        </p:nvCxnSpPr>
        <p:spPr>
          <a:xfrm flipH="1" flipV="1">
            <a:off x="3715789" y="3429000"/>
            <a:ext cx="1" cy="1282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51AB1A-21F3-460D-B66B-1091F410DC57}"/>
              </a:ext>
            </a:extLst>
          </p:cNvPr>
          <p:cNvCxnSpPr>
            <a:stCxn id="5" idx="3"/>
          </p:cNvCxnSpPr>
          <p:nvPr/>
        </p:nvCxnSpPr>
        <p:spPr>
          <a:xfrm flipV="1">
            <a:off x="4513810" y="2990503"/>
            <a:ext cx="31034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F7B0A8-E098-4193-8AC3-28F7EA5CA63C}"/>
              </a:ext>
            </a:extLst>
          </p:cNvPr>
          <p:cNvCxnSpPr/>
          <p:nvPr/>
        </p:nvCxnSpPr>
        <p:spPr>
          <a:xfrm>
            <a:off x="4883725" y="2990503"/>
            <a:ext cx="0" cy="1473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2F5AF4-5EEF-4612-8D11-2670A028CFC0}"/>
              </a:ext>
            </a:extLst>
          </p:cNvPr>
          <p:cNvCxnSpPr/>
          <p:nvPr/>
        </p:nvCxnSpPr>
        <p:spPr>
          <a:xfrm>
            <a:off x="4883725" y="4463935"/>
            <a:ext cx="295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3BA4141-E2AB-49BA-AF25-AEB75D7AD015}"/>
              </a:ext>
            </a:extLst>
          </p:cNvPr>
          <p:cNvCxnSpPr>
            <a:stCxn id="8" idx="3"/>
          </p:cNvCxnSpPr>
          <p:nvPr/>
        </p:nvCxnSpPr>
        <p:spPr>
          <a:xfrm>
            <a:off x="7678192" y="2934393"/>
            <a:ext cx="2147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2060FA0-D485-4126-B75E-3DF91C465A06}"/>
              </a:ext>
            </a:extLst>
          </p:cNvPr>
          <p:cNvCxnSpPr>
            <a:stCxn id="9" idx="3"/>
          </p:cNvCxnSpPr>
          <p:nvPr/>
        </p:nvCxnSpPr>
        <p:spPr>
          <a:xfrm flipV="1">
            <a:off x="9933709" y="4636423"/>
            <a:ext cx="45996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4281DE-6C72-4E63-928B-73A3D3A04B6B}"/>
              </a:ext>
            </a:extLst>
          </p:cNvPr>
          <p:cNvCxnSpPr>
            <a:endCxn id="10" idx="2"/>
          </p:cNvCxnSpPr>
          <p:nvPr/>
        </p:nvCxnSpPr>
        <p:spPr>
          <a:xfrm flipV="1">
            <a:off x="10393678" y="3266902"/>
            <a:ext cx="1" cy="136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B132B-0FFE-418C-84B7-B52303F62118}"/>
              </a:ext>
            </a:extLst>
          </p:cNvPr>
          <p:cNvSpPr txBox="1"/>
          <p:nvPr/>
        </p:nvSpPr>
        <p:spPr>
          <a:xfrm>
            <a:off x="2377440" y="2643447"/>
            <a:ext cx="922712" cy="369332"/>
          </a:xfrm>
          <a:prstGeom prst="rect">
            <a:avLst/>
          </a:prstGeom>
          <a:noFill/>
        </p:spPr>
        <p:txBody>
          <a:bodyPr wrap="square" rtlCol="0">
            <a:spAutoFit/>
          </a:bodyPr>
          <a:lstStyle/>
          <a:p>
            <a:r>
              <a:rPr lang="en-IN" dirty="0"/>
              <a:t>Install</a:t>
            </a:r>
          </a:p>
        </p:txBody>
      </p:sp>
      <p:sp>
        <p:nvSpPr>
          <p:cNvPr id="39" name="TextBox 38">
            <a:extLst>
              <a:ext uri="{FF2B5EF4-FFF2-40B4-BE49-F238E27FC236}">
                <a16:creationId xmlns:a16="http://schemas.microsoft.com/office/drawing/2014/main" id="{5F7280A4-3036-4736-B210-7C9DB3636923}"/>
              </a:ext>
            </a:extLst>
          </p:cNvPr>
          <p:cNvSpPr txBox="1"/>
          <p:nvPr/>
        </p:nvSpPr>
        <p:spPr>
          <a:xfrm>
            <a:off x="2477193" y="4197927"/>
            <a:ext cx="1001678" cy="369303"/>
          </a:xfrm>
          <a:prstGeom prst="rect">
            <a:avLst/>
          </a:prstGeom>
          <a:noFill/>
        </p:spPr>
        <p:txBody>
          <a:bodyPr wrap="square" rtlCol="0">
            <a:spAutoFit/>
          </a:bodyPr>
          <a:lstStyle/>
          <a:p>
            <a:r>
              <a:rPr lang="en-IN" dirty="0"/>
              <a:t>Install</a:t>
            </a:r>
          </a:p>
        </p:txBody>
      </p:sp>
      <p:cxnSp>
        <p:nvCxnSpPr>
          <p:cNvPr id="41" name="Straight Arrow Connector 40">
            <a:extLst>
              <a:ext uri="{FF2B5EF4-FFF2-40B4-BE49-F238E27FC236}">
                <a16:creationId xmlns:a16="http://schemas.microsoft.com/office/drawing/2014/main" id="{C5732938-37F4-4366-BF59-AA88D8853AE9}"/>
              </a:ext>
            </a:extLst>
          </p:cNvPr>
          <p:cNvCxnSpPr>
            <a:endCxn id="8" idx="1"/>
          </p:cNvCxnSpPr>
          <p:nvPr/>
        </p:nvCxnSpPr>
        <p:spPr>
          <a:xfrm flipV="1">
            <a:off x="4824152" y="2934393"/>
            <a:ext cx="1584961" cy="5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5DE025-9EFD-45B3-A69E-B5AB372FE622}"/>
              </a:ext>
            </a:extLst>
          </p:cNvPr>
          <p:cNvSpPr txBox="1"/>
          <p:nvPr/>
        </p:nvSpPr>
        <p:spPr>
          <a:xfrm>
            <a:off x="5206539" y="2650627"/>
            <a:ext cx="1269079" cy="369332"/>
          </a:xfrm>
          <a:prstGeom prst="rect">
            <a:avLst/>
          </a:prstGeom>
          <a:noFill/>
        </p:spPr>
        <p:txBody>
          <a:bodyPr wrap="square" rtlCol="0">
            <a:spAutoFit/>
          </a:bodyPr>
          <a:lstStyle/>
          <a:p>
            <a:r>
              <a:rPr lang="en-IN" dirty="0"/>
              <a:t>Push</a:t>
            </a:r>
          </a:p>
        </p:txBody>
      </p:sp>
      <p:sp>
        <p:nvSpPr>
          <p:cNvPr id="44" name="TextBox 43">
            <a:extLst>
              <a:ext uri="{FF2B5EF4-FFF2-40B4-BE49-F238E27FC236}">
                <a16:creationId xmlns:a16="http://schemas.microsoft.com/office/drawing/2014/main" id="{D5FD6A2B-5B4E-4617-A363-B76E7F37E4A9}"/>
              </a:ext>
            </a:extLst>
          </p:cNvPr>
          <p:cNvSpPr txBox="1"/>
          <p:nvPr/>
        </p:nvSpPr>
        <p:spPr>
          <a:xfrm>
            <a:off x="4569231" y="2906725"/>
            <a:ext cx="254914" cy="1754326"/>
          </a:xfrm>
          <a:prstGeom prst="rect">
            <a:avLst/>
          </a:prstGeom>
          <a:noFill/>
        </p:spPr>
        <p:txBody>
          <a:bodyPr wrap="square" rtlCol="0">
            <a:spAutoFit/>
          </a:bodyPr>
          <a:lstStyle/>
          <a:p>
            <a:r>
              <a:rPr lang="en-IN" dirty="0"/>
              <a:t>L</a:t>
            </a:r>
          </a:p>
          <a:p>
            <a:r>
              <a:rPr lang="en-IN" dirty="0"/>
              <a:t>A</a:t>
            </a:r>
          </a:p>
          <a:p>
            <a:r>
              <a:rPr lang="en-IN" dirty="0"/>
              <a:t>U</a:t>
            </a:r>
          </a:p>
          <a:p>
            <a:r>
              <a:rPr lang="en-IN" dirty="0"/>
              <a:t>N</a:t>
            </a:r>
          </a:p>
          <a:p>
            <a:r>
              <a:rPr lang="en-IN" dirty="0"/>
              <a:t>C</a:t>
            </a:r>
          </a:p>
          <a:p>
            <a:r>
              <a:rPr lang="en-IN" dirty="0"/>
              <a:t>H</a:t>
            </a:r>
          </a:p>
        </p:txBody>
      </p:sp>
      <p:sp>
        <p:nvSpPr>
          <p:cNvPr id="45" name="TextBox 44">
            <a:extLst>
              <a:ext uri="{FF2B5EF4-FFF2-40B4-BE49-F238E27FC236}">
                <a16:creationId xmlns:a16="http://schemas.microsoft.com/office/drawing/2014/main" id="{A731C380-E1D7-4AE8-AC52-CB6D5E280F72}"/>
              </a:ext>
            </a:extLst>
          </p:cNvPr>
          <p:cNvSpPr txBox="1"/>
          <p:nvPr/>
        </p:nvSpPr>
        <p:spPr>
          <a:xfrm>
            <a:off x="10406203" y="3276056"/>
            <a:ext cx="282578" cy="1384995"/>
          </a:xfrm>
          <a:prstGeom prst="rect">
            <a:avLst/>
          </a:prstGeom>
          <a:noFill/>
        </p:spPr>
        <p:txBody>
          <a:bodyPr wrap="square" rtlCol="0">
            <a:spAutoFit/>
          </a:bodyPr>
          <a:lstStyle/>
          <a:p>
            <a:r>
              <a:rPr lang="en-IN" sz="1400" dirty="0"/>
              <a:t>L</a:t>
            </a:r>
          </a:p>
          <a:p>
            <a:r>
              <a:rPr lang="en-IN" sz="1400" dirty="0"/>
              <a:t>A</a:t>
            </a:r>
          </a:p>
          <a:p>
            <a:r>
              <a:rPr lang="en-IN" sz="1400" dirty="0"/>
              <a:t>U</a:t>
            </a:r>
          </a:p>
          <a:p>
            <a:r>
              <a:rPr lang="en-IN" sz="1400" dirty="0"/>
              <a:t>N</a:t>
            </a:r>
          </a:p>
          <a:p>
            <a:r>
              <a:rPr lang="en-IN" sz="1400" dirty="0"/>
              <a:t>C</a:t>
            </a:r>
          </a:p>
          <a:p>
            <a:r>
              <a:rPr lang="en-IN" sz="1400" dirty="0"/>
              <a:t>H</a:t>
            </a:r>
          </a:p>
        </p:txBody>
      </p:sp>
      <p:sp>
        <p:nvSpPr>
          <p:cNvPr id="48" name="TextBox 47">
            <a:extLst>
              <a:ext uri="{FF2B5EF4-FFF2-40B4-BE49-F238E27FC236}">
                <a16:creationId xmlns:a16="http://schemas.microsoft.com/office/drawing/2014/main" id="{C3E3E97F-4704-425E-908C-F776D98E063B}"/>
              </a:ext>
            </a:extLst>
          </p:cNvPr>
          <p:cNvSpPr txBox="1"/>
          <p:nvPr/>
        </p:nvSpPr>
        <p:spPr>
          <a:xfrm>
            <a:off x="8129847" y="2643447"/>
            <a:ext cx="1501830" cy="369332"/>
          </a:xfrm>
          <a:prstGeom prst="rect">
            <a:avLst/>
          </a:prstGeom>
          <a:noFill/>
        </p:spPr>
        <p:txBody>
          <a:bodyPr wrap="square" rtlCol="0">
            <a:spAutoFit/>
          </a:bodyPr>
          <a:lstStyle/>
          <a:p>
            <a:r>
              <a:rPr lang="en-IN" dirty="0"/>
              <a:t>     Upload</a:t>
            </a:r>
          </a:p>
        </p:txBody>
      </p:sp>
    </p:spTree>
    <p:extLst>
      <p:ext uri="{BB962C8B-B14F-4D97-AF65-F5344CB8AC3E}">
        <p14:creationId xmlns:p14="http://schemas.microsoft.com/office/powerpoint/2010/main" val="24036014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TotalTime>
  <Words>661</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Deploying Wordpress Website Using AWS</vt:lpstr>
      <vt:lpstr>Contents</vt:lpstr>
      <vt:lpstr>Introduction</vt:lpstr>
      <vt:lpstr>PowerPoint Presentation</vt:lpstr>
      <vt:lpstr>PowerPoint Presentation</vt:lpstr>
      <vt:lpstr>PowerPoint Presentation</vt:lpstr>
      <vt:lpstr>Prerequisite</vt:lpstr>
      <vt:lpstr>Workflow</vt:lpstr>
      <vt:lpstr>PowerPoint Presentation</vt:lpstr>
      <vt:lpstr>Working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Wordpress Website Using AWS</dc:title>
  <dc:creator>Niteesh Manne</dc:creator>
  <cp:lastModifiedBy>Niteesh Manne</cp:lastModifiedBy>
  <cp:revision>8</cp:revision>
  <dcterms:created xsi:type="dcterms:W3CDTF">2023-06-29T08:49:22Z</dcterms:created>
  <dcterms:modified xsi:type="dcterms:W3CDTF">2023-07-04T13:34:41Z</dcterms:modified>
</cp:coreProperties>
</file>