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80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A185D-3FE3-4357-AA93-09C1F0B52B60}" v="4" dt="2022-03-17T03:38:4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Paladi" userId="S::c0849467@mylambton.ca::c782f19d-e173-4b9b-898b-0cfb5138c14c" providerId="AD" clId="Web-{37CA185D-3FE3-4357-AA93-09C1F0B52B60}"/>
    <pc:docChg chg="modSld">
      <pc:chgData name="Yashwanth Paladi" userId="S::c0849467@mylambton.ca::c782f19d-e173-4b9b-898b-0cfb5138c14c" providerId="AD" clId="Web-{37CA185D-3FE3-4357-AA93-09C1F0B52B60}" dt="2022-03-17T03:38:41.082" v="2" actId="20577"/>
      <pc:docMkLst>
        <pc:docMk/>
      </pc:docMkLst>
      <pc:sldChg chg="modSp">
        <pc:chgData name="Yashwanth Paladi" userId="S::c0849467@mylambton.ca::c782f19d-e173-4b9b-898b-0cfb5138c14c" providerId="AD" clId="Web-{37CA185D-3FE3-4357-AA93-09C1F0B52B60}" dt="2022-03-17T03:38:41.082" v="2" actId="20577"/>
        <pc:sldMkLst>
          <pc:docMk/>
          <pc:sldMk cId="3723764226" sldId="279"/>
        </pc:sldMkLst>
        <pc:spChg chg="mod">
          <ac:chgData name="Yashwanth Paladi" userId="S::c0849467@mylambton.ca::c782f19d-e173-4b9b-898b-0cfb5138c14c" providerId="AD" clId="Web-{37CA185D-3FE3-4357-AA93-09C1F0B52B60}" dt="2022-03-17T03:38:41.082" v="2" actId="20577"/>
          <ac:spMkLst>
            <pc:docMk/>
            <pc:sldMk cId="3723764226" sldId="2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qFdiAdKzLk64_rOeujc2Z9jFzDJPpq9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estarcollege.com/moodle/mod/assign/view.php?id=101488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tnadeepgawade/starbucks" TargetMode="External"/><Relationship Id="rId2" Type="http://schemas.openxmlformats.org/officeDocument/2006/relationships/hyperlink" Target="https://www.kaggle.com/inextro/starbucks-analysis/notebook#1.3.-When-do-people-typically-become-a-member?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vzpciKoU5g&amp;t=797s" TargetMode="External"/><Relationship Id="rId4" Type="http://schemas.openxmlformats.org/officeDocument/2006/relationships/hyperlink" Target="https://www.kaggle.com/ihormuliar/starbucks-customer-dat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kT8wPhBUVCEL2DSTSqEdxXFeW5Yn_rv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kT8wPhBUVCEL2DSTSqEdxXFeW5Yn_rv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 – 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3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/>
              <a:t>Arjun </a:t>
            </a:r>
            <a:r>
              <a:rPr lang="en-US" b="1" dirty="0" err="1"/>
              <a:t>Chowhan</a:t>
            </a:r>
            <a:r>
              <a:rPr lang="en-US" b="1" dirty="0"/>
              <a:t> – 850490</a:t>
            </a:r>
          </a:p>
          <a:p>
            <a:r>
              <a:rPr lang="en-US" b="1" dirty="0"/>
              <a:t>2. </a:t>
            </a:r>
            <a:r>
              <a:rPr lang="en-US" b="1" dirty="0" err="1"/>
              <a:t>Harshad</a:t>
            </a:r>
            <a:r>
              <a:rPr lang="en-US" b="1" dirty="0"/>
              <a:t> </a:t>
            </a:r>
            <a:r>
              <a:rPr lang="en-US" b="1" dirty="0" err="1"/>
              <a:t>Patil</a:t>
            </a:r>
            <a:r>
              <a:rPr lang="en-US" b="1" dirty="0"/>
              <a:t> – 852307</a:t>
            </a:r>
          </a:p>
          <a:p>
            <a:r>
              <a:rPr lang="en-US" b="1" dirty="0"/>
              <a:t>3. </a:t>
            </a:r>
            <a:r>
              <a:rPr lang="en-US" b="1" dirty="0" err="1"/>
              <a:t>Niteesha</a:t>
            </a:r>
            <a:r>
              <a:rPr lang="en-US" b="1" dirty="0"/>
              <a:t> </a:t>
            </a:r>
            <a:r>
              <a:rPr lang="en-US" b="1" dirty="0" err="1"/>
              <a:t>Balla</a:t>
            </a:r>
            <a:r>
              <a:rPr lang="en-US" b="1" dirty="0"/>
              <a:t> – 850488</a:t>
            </a:r>
          </a:p>
          <a:p>
            <a:r>
              <a:rPr lang="en-US" b="1" dirty="0"/>
              <a:t>4. </a:t>
            </a:r>
            <a:r>
              <a:rPr lang="en-US" b="1" dirty="0" err="1"/>
              <a:t>Tejaswi</a:t>
            </a:r>
            <a:r>
              <a:rPr lang="en-US" b="1" dirty="0"/>
              <a:t> </a:t>
            </a:r>
            <a:r>
              <a:rPr lang="en-US" b="1" dirty="0" err="1"/>
              <a:t>Kalla</a:t>
            </a:r>
            <a:r>
              <a:rPr lang="en-US" b="1" dirty="0"/>
              <a:t> – 852124	</a:t>
            </a:r>
          </a:p>
          <a:p>
            <a:r>
              <a:rPr lang="en-US" b="1" dirty="0"/>
              <a:t>5. </a:t>
            </a:r>
            <a:r>
              <a:rPr lang="en-US" b="1" dirty="0" err="1"/>
              <a:t>Yashwanth</a:t>
            </a:r>
            <a:r>
              <a:rPr lang="en-US" b="1" dirty="0"/>
              <a:t> </a:t>
            </a:r>
            <a:r>
              <a:rPr lang="en-US" b="1" dirty="0" err="1"/>
              <a:t>Paladi</a:t>
            </a:r>
            <a:r>
              <a:rPr lang="en-US" b="1" dirty="0"/>
              <a:t> - 849467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210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Data Analytics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492639"/>
            <a:ext cx="9175633" cy="41611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data from an open source database which we have provided in our earlier slides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Starbucks.csv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unnecessary columns and replacing missing values to create information with accurate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Arranging the data in a tabular form to create a structured form of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Governing data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data on a secure platform like cloud to make it easily accessible.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 performing all the above steps, data is analyzed using predictive and prescriptive analysis to provide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389747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Starbucks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1340" y="1486248"/>
            <a:ext cx="8946541" cy="4195481"/>
          </a:xfrm>
        </p:spPr>
        <p:txBody>
          <a:bodyPr/>
          <a:lstStyle/>
          <a:p>
            <a:r>
              <a:rPr lang="en-CA" dirty="0"/>
              <a:t> Following steps were implemented while doing analysis for Starbucks Dataset-</a:t>
            </a:r>
          </a:p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Importing the modules and summarizing the dataset.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64" y="3121047"/>
            <a:ext cx="10933511" cy="30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2" y="391543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Displaying distribution of customer ages in the dataset.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0" y="1282284"/>
            <a:ext cx="8564450" cy="47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8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90" y="404423"/>
            <a:ext cx="11273285" cy="606077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Checking the gender distribution of customers in the dataset.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below chart, its clear that the proportion of male customers is higher than the female ones.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8" y="1725366"/>
            <a:ext cx="9994610" cy="47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31" y="443059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Checking the income distribution of the dataset and calculating the average and median incomes of customers.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06" y="5024905"/>
            <a:ext cx="8075023" cy="170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6" y="1584102"/>
            <a:ext cx="8075023" cy="34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1" y="455938"/>
            <a:ext cx="10474795" cy="572592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Distribution of new customers with respect to the year and month.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5" y="1284867"/>
            <a:ext cx="10296541" cy="43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72" y="507453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Average amount spent by the person grouped by gender.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below graph, it is clear that females spend more in Starbucks when compared to male customers.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2" y="1937599"/>
            <a:ext cx="10025800" cy="40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68" y="404422"/>
            <a:ext cx="10771009" cy="6022136"/>
          </a:xfrm>
        </p:spPr>
        <p:txBody>
          <a:bodyPr/>
          <a:lstStyle/>
          <a:p>
            <a:r>
              <a:rPr lang="en-CA" sz="2800" dirty="0"/>
              <a:t>7. Generating amount spent based on generation.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below graph, it is evident that middle aged people spend more when compared to the youth.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5" y="1952025"/>
            <a:ext cx="9207388" cy="38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53" y="340028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Distribution of gender  and promotion type.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used more discounts compared to females. Interestingly, customers engaged more in the discount promotion than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(buy one get one) promotion.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09" y="2141381"/>
            <a:ext cx="8684520" cy="39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3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68" y="391543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Getting the distribution of mean purchase amount of 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discount.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spite of little less engagement,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little higher mean purchase amount than discount. It might be the effect of the 'difficulty'. The 'difficulty'(a.k.a. the minimum required spend) might affect the promotion engagement.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2" y="2746486"/>
            <a:ext cx="9056933" cy="32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42843" y="206062"/>
            <a:ext cx="6559490" cy="914401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5180" y="1609860"/>
            <a:ext cx="9714815" cy="35416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cooperation is an American company founded in 1971 in Seattle. Starbucks has about 182,000 employees across 19,767 company operated and licensed stores in 62 countries.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hired as a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Data Analytic"/>
              </a:rPr>
              <a:t>data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 expert in Starbucks and you want to help Starbucks make better decisions and be able to extract knowledge out of its big data.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76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32" y="352907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Getting the promotion engagement by promotion type and reward.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below graph we can see that,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reward, the more engagements regardless of the promotion type.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8" y="2340197"/>
            <a:ext cx="8878575" cy="41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8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4" y="391543"/>
            <a:ext cx="8946541" cy="4195481"/>
          </a:xfrm>
        </p:spPr>
        <p:txBody>
          <a:bodyPr/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Getting the purchase amount based on offers provided.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1" y="1304052"/>
            <a:ext cx="8656454" cy="43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above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08974"/>
            <a:ext cx="10996390" cy="4386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/>
                <a:cs typeface="Times New Roman"/>
              </a:rPr>
              <a:t>By performing analysis on above slides, we can conclude that t</a:t>
            </a:r>
            <a:r>
              <a:rPr lang="en-US" dirty="0">
                <a:latin typeface="Times New Roman"/>
                <a:cs typeface="Times New Roman"/>
              </a:rPr>
              <a:t>here are about $7.5 of mean purchase amount difference between '</a:t>
            </a:r>
            <a:r>
              <a:rPr lang="en-US" dirty="0" err="1">
                <a:latin typeface="Times New Roman"/>
                <a:cs typeface="Times New Roman"/>
              </a:rPr>
              <a:t>non_offer</a:t>
            </a:r>
            <a:r>
              <a:rPr lang="en-US" dirty="0">
                <a:latin typeface="Times New Roman"/>
                <a:cs typeface="Times New Roman"/>
              </a:rPr>
              <a:t>' and 'offer'. Although engaging the promotions needs the minimum required purchase amount(a.k.a. 'difficulty' in our dataset), the difference is pretty significant.</a:t>
            </a:r>
            <a:r>
              <a:rPr lang="en-CA" dirty="0">
                <a:latin typeface="Times New Roman"/>
                <a:cs typeface="Times New Roman"/>
              </a:rPr>
              <a:t> 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Predictive Analysis, we can conclude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there are many men who crave for discounts,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increase the offers and increase the minimum required purchase amount slightly it can result in generating more revenue and profits.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6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9" y="204750"/>
            <a:ext cx="9404723" cy="85000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18" y="1054755"/>
            <a:ext cx="9218485" cy="515286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Predictive Analysis, with Prescriptive Analysis following solutions are also provided-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Providing hospitality training to employees to increase customer satisfaction.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Replace fully automated machines with semi-automated machines and provide proper production training to their employees, eventually improving the product's aroma to provide customers with an authentic Starbucks experience.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Collect data from customer feedback surveys to improvise the service.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Launching new stores in the locations with more population and closing the stores where there are nominal sales.</a:t>
            </a:r>
          </a:p>
        </p:txBody>
      </p:sp>
    </p:spTree>
    <p:extLst>
      <p:ext uri="{BB962C8B-B14F-4D97-AF65-F5344CB8AC3E}">
        <p14:creationId xmlns:p14="http://schemas.microsoft.com/office/powerpoint/2010/main" val="10130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486248"/>
            <a:ext cx="10481235" cy="49660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Starbucks Analysis.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https://www.kaggle.com/inextro/starbucks-analysis/notebook#1.3.-When-do-people-typically-become-a-member?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Ratnadeep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(2021, August).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https://www.kaggle.com/ratnadeepgawade/starbucks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Ihor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Muliar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(2021). Starbucks Customer Data.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https://www.kaggle.com/ihormuliar/starbucks-customer-data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School. (2022, January).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Starbucks' Legendary Leader brought the company out of a Crisis?: STARBUCKS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Casestudy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(Howard S)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https://www.youtube.com/watch?v=vvzpciKoU5g&amp;t=797s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192" y="2848188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31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26" y="1853248"/>
            <a:ext cx="8465691" cy="2699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problems were identified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sample dataset based on the research.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Whereas, the primary focus is on Problem no. 1-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Starbucks Dataset.csv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 with no customer rewards.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branches within small geographical radius.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semi-automated machines instead of fully automated machines eventually lost the brand's authenticity.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hospitality training to employees.</a:t>
            </a:r>
          </a:p>
        </p:txBody>
      </p:sp>
    </p:spTree>
    <p:extLst>
      <p:ext uri="{BB962C8B-B14F-4D97-AF65-F5344CB8AC3E}">
        <p14:creationId xmlns:p14="http://schemas.microsoft.com/office/powerpoint/2010/main" val="98593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36" y="505542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V’s of Big Data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3" y="1906072"/>
            <a:ext cx="9659155" cy="42264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consists of data from various sources that are generally represented in terms of five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67" y="143625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76" y="1743826"/>
            <a:ext cx="8800542" cy="26736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and amount of big data that needs to be processed and analyzed.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Starbucks Dataset.csv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sample data set, we can find that there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25,600 records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we can consider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the chosen data set.</a:t>
            </a:r>
          </a:p>
        </p:txBody>
      </p:sp>
    </p:spTree>
    <p:extLst>
      <p:ext uri="{BB962C8B-B14F-4D97-AF65-F5344CB8AC3E}">
        <p14:creationId xmlns:p14="http://schemas.microsoft.com/office/powerpoint/2010/main" val="402501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62566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29183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at which the data is received, stored and managed.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mentioned sample data set, we can say that the specific number of customer orders or the order search queries received within a day, an hour or any other unit 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for every 120 seconds which can be considered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chosen data set.</a:t>
            </a:r>
          </a:p>
        </p:txBody>
      </p:sp>
    </p:spTree>
    <p:extLst>
      <p:ext uri="{BB962C8B-B14F-4D97-AF65-F5344CB8AC3E}">
        <p14:creationId xmlns:p14="http://schemas.microsoft.com/office/powerpoint/2010/main" val="18735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9383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9913"/>
            <a:ext cx="8946541" cy="3227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diversity and range of different datatypes, including unstructured data, semi-structured data, and raw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datatypes which were commonly used in the chosen data set based on fields is as follows-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7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656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1512005"/>
            <a:ext cx="8946541" cy="29827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or accuracy of data and information assets, which often determines executive level confidence.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quality of data, we need to process data to information by ensuring that there are no counting errors or missing values present in the data 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referring to our chosen data set, we found around 9000+ missing values are present.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56704"/>
            <a:ext cx="8946541" cy="19395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pull value from big data is a requirement, as the value of big data increases significantly depending on the insights that can be gained from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considering the sample data set, it is estimated that the cost and time to process the data to information is approximately 8 – 10 hours based on the accuracy of data.</a:t>
            </a:r>
          </a:p>
        </p:txBody>
      </p:sp>
    </p:spTree>
    <p:extLst>
      <p:ext uri="{BB962C8B-B14F-4D97-AF65-F5344CB8AC3E}">
        <p14:creationId xmlns:p14="http://schemas.microsoft.com/office/powerpoint/2010/main" val="321525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1085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Starbucks Market Analysis</vt:lpstr>
      <vt:lpstr>Introduction</vt:lpstr>
      <vt:lpstr>Problem Statement</vt:lpstr>
      <vt:lpstr>Five V’s of Big Data Traits</vt:lpstr>
      <vt:lpstr>Volume</vt:lpstr>
      <vt:lpstr>Velocity</vt:lpstr>
      <vt:lpstr>Variety</vt:lpstr>
      <vt:lpstr>Veracity</vt:lpstr>
      <vt:lpstr>Value </vt:lpstr>
      <vt:lpstr>Data Analytics Strategies</vt:lpstr>
      <vt:lpstr>Analysis on Starbucks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from above Analysis</vt:lpstr>
      <vt:lpstr>Other Solutions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47</cp:revision>
  <dcterms:created xsi:type="dcterms:W3CDTF">2022-01-18T23:09:13Z</dcterms:created>
  <dcterms:modified xsi:type="dcterms:W3CDTF">2022-03-17T03:38:48Z</dcterms:modified>
</cp:coreProperties>
</file>