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81" r:id="rId18"/>
    <p:sldId id="282" r:id="rId19"/>
    <p:sldId id="272" r:id="rId20"/>
    <p:sldId id="273" r:id="rId21"/>
    <p:sldId id="278" r:id="rId22"/>
    <p:sldId id="279" r:id="rId23"/>
    <p:sldId id="283" r:id="rId24"/>
    <p:sldId id="274" r:id="rId25"/>
    <p:sldId id="275" r:id="rId26"/>
    <p:sldId id="280" r:id="rId27"/>
    <p:sldId id="276"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7DA5-DE81-45AB-24FE-D6BE255E9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D0B6F3-1266-5727-F1B9-51B209AF6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659DE8-C5B2-3DE1-B55F-C01036E0DB86}"/>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63D0E1F8-FDF0-8B29-1A66-32D3E5815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A860A-D64A-610E-699A-DF24FC6B8228}"/>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3721256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B9A7-C3DA-6E41-3F06-A7927937C3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F232FF-0DD6-4996-4AAE-05BC43DCC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AAF716-7B23-C1D9-9C93-6AB6CE9B09B9}"/>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C8834174-D2B3-4F07-A391-2EEAB257E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F5F46-2564-A79A-CEFD-CF1EC9EC688A}"/>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237198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3661-BFAE-FE05-8FA2-3CEF718392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45F492-3BC1-367B-BDE1-618ADA18C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92331-E45F-4D53-3AB8-958E64BA81F0}"/>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D58EE65B-9D0B-C68A-71E3-261651B9E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ADB8-15A5-51D7-7B41-31207D60F8D7}"/>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145013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7C06-A122-6F08-79CE-7B1B83A7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BD9E2F-9E80-B411-FBCD-9460EB979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D0603-ED3C-018A-458C-552465CE5AA8}"/>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E50D6B13-117D-84B0-F19B-0CB85D056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0372F-C78C-BCEA-31AF-8B2D65B20513}"/>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298424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32EA-FF1C-0A99-E1B8-A3FEBB2F20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64431A-C3A8-7707-6960-3A76CA3B46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EC3FF-48E2-3597-4EE7-63FF63094CCE}"/>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31D36E6F-DE3A-9978-9946-62C632F80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BE876-2C38-84B5-6598-DEF570BB706E}"/>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58292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A4BE-D271-71BA-90B9-3A0BB8F5EB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859AB-8099-12CA-3BBF-C8626B6F3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61D47D-BAFC-C6E3-37B8-91C48C8C63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708A56-4579-DE78-4476-0C2077602D2C}"/>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6" name="Footer Placeholder 5">
            <a:extLst>
              <a:ext uri="{FF2B5EF4-FFF2-40B4-BE49-F238E27FC236}">
                <a16:creationId xmlns:a16="http://schemas.microsoft.com/office/drawing/2014/main" id="{15D64109-2CDA-6268-3825-26A441A45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E2E7D-99F0-500E-845B-D90250B32C3E}"/>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38615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2AB22-F838-8C48-3BFA-850C141A6B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E5175-15B9-D0C1-2FD5-E21E120B5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C1FBF-E076-2AFE-6AFB-5724B4111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8395C0-F51A-AA94-E05A-98C531A3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7BFB0C-1665-16D0-98B5-5F1429779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E2CBF3-96F8-9353-E621-085AD1D4E52C}"/>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8" name="Footer Placeholder 7">
            <a:extLst>
              <a:ext uri="{FF2B5EF4-FFF2-40B4-BE49-F238E27FC236}">
                <a16:creationId xmlns:a16="http://schemas.microsoft.com/office/drawing/2014/main" id="{28919938-D5D4-C1A4-FC14-6FAAD20A2F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6F0BF5-57CF-6C41-40A7-1882E4F60F4A}"/>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193342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C1B7-DB4E-B19F-0224-95EA508C5C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7FC416-960F-CC57-55E7-9CF71F563EB3}"/>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4" name="Footer Placeholder 3">
            <a:extLst>
              <a:ext uri="{FF2B5EF4-FFF2-40B4-BE49-F238E27FC236}">
                <a16:creationId xmlns:a16="http://schemas.microsoft.com/office/drawing/2014/main" id="{A92CCA9C-8782-F34E-D359-3095725717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06AD4C-7CA5-28B3-6396-32C21D693FBA}"/>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399507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D2A7AB-B75C-E7D7-1608-C220DCFE98A5}"/>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3" name="Footer Placeholder 2">
            <a:extLst>
              <a:ext uri="{FF2B5EF4-FFF2-40B4-BE49-F238E27FC236}">
                <a16:creationId xmlns:a16="http://schemas.microsoft.com/office/drawing/2014/main" id="{205D36DE-C0A5-66E1-E20D-5A9B9947A8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48025F-F9DB-64B7-F92A-A82A0C93E1C7}"/>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285801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BAD6-8A08-F7B8-68CB-9F67D25B3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638993-23A3-CD6E-479F-4F94F3F41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C1B17A-145D-77B3-50BC-EF7E1DD8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3262-3784-B4EB-F6A0-53D76D645A76}"/>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6" name="Footer Placeholder 5">
            <a:extLst>
              <a:ext uri="{FF2B5EF4-FFF2-40B4-BE49-F238E27FC236}">
                <a16:creationId xmlns:a16="http://schemas.microsoft.com/office/drawing/2014/main" id="{C98FA8F1-C788-207B-DE93-84706A0F96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542BD6-5779-6772-1566-6F17E114B0C1}"/>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1659293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8772-D27E-CB1F-9E20-96E993596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70D2C5-FDED-6534-6A03-BB34E98F6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1C3C69-B815-4C55-241B-055C2330B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70E7B-8DE3-A18E-264A-B7D9DF5C9BEE}"/>
              </a:ext>
            </a:extLst>
          </p:cNvPr>
          <p:cNvSpPr>
            <a:spLocks noGrp="1"/>
          </p:cNvSpPr>
          <p:nvPr>
            <p:ph type="dt" sz="half" idx="10"/>
          </p:nvPr>
        </p:nvSpPr>
        <p:spPr/>
        <p:txBody>
          <a:bodyPr/>
          <a:lstStyle/>
          <a:p>
            <a:fld id="{BD7EA987-EA84-4B45-B27F-C3AFC0105184}" type="datetimeFigureOut">
              <a:rPr lang="en-IN" smtClean="0"/>
              <a:t>01-04-2024</a:t>
            </a:fld>
            <a:endParaRPr lang="en-IN"/>
          </a:p>
        </p:txBody>
      </p:sp>
      <p:sp>
        <p:nvSpPr>
          <p:cNvPr id="6" name="Footer Placeholder 5">
            <a:extLst>
              <a:ext uri="{FF2B5EF4-FFF2-40B4-BE49-F238E27FC236}">
                <a16:creationId xmlns:a16="http://schemas.microsoft.com/office/drawing/2014/main" id="{90BE3B81-975F-6AB3-94F3-B9D54AEA7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21AFB-32C0-DDFC-DB89-B922CA5646E8}"/>
              </a:ext>
            </a:extLst>
          </p:cNvPr>
          <p:cNvSpPr>
            <a:spLocks noGrp="1"/>
          </p:cNvSpPr>
          <p:nvPr>
            <p:ph type="sldNum" sz="quarter" idx="12"/>
          </p:nvPr>
        </p:nvSpPr>
        <p:spPr/>
        <p:txBody>
          <a:bodyPr/>
          <a:lstStyle/>
          <a:p>
            <a:fld id="{0C731419-2261-473D-9C74-E45722F19A55}" type="slidenum">
              <a:rPr lang="en-IN" smtClean="0"/>
              <a:t>‹#›</a:t>
            </a:fld>
            <a:endParaRPr lang="en-IN"/>
          </a:p>
        </p:txBody>
      </p:sp>
    </p:spTree>
    <p:extLst>
      <p:ext uri="{BB962C8B-B14F-4D97-AF65-F5344CB8AC3E}">
        <p14:creationId xmlns:p14="http://schemas.microsoft.com/office/powerpoint/2010/main" val="282742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BF880-6184-1A29-C2CD-8F838A2BA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6A6382-4EFD-784C-B3EB-13B635196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6E7A8-2E8A-8134-1B9F-416DAB7BDE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EA987-EA84-4B45-B27F-C3AFC0105184}" type="datetimeFigureOut">
              <a:rPr lang="en-IN" smtClean="0"/>
              <a:t>01-04-2024</a:t>
            </a:fld>
            <a:endParaRPr lang="en-IN"/>
          </a:p>
        </p:txBody>
      </p:sp>
      <p:sp>
        <p:nvSpPr>
          <p:cNvPr id="5" name="Footer Placeholder 4">
            <a:extLst>
              <a:ext uri="{FF2B5EF4-FFF2-40B4-BE49-F238E27FC236}">
                <a16:creationId xmlns:a16="http://schemas.microsoft.com/office/drawing/2014/main" id="{4EF9EA50-F67A-F57D-F640-B60BC0C8A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4F5A9F-2FAA-4378-AF30-89F1C36DF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31419-2261-473D-9C74-E45722F19A55}" type="slidenum">
              <a:rPr lang="en-IN" smtClean="0"/>
              <a:t>‹#›</a:t>
            </a:fld>
            <a:endParaRPr lang="en-IN"/>
          </a:p>
        </p:txBody>
      </p:sp>
    </p:spTree>
    <p:extLst>
      <p:ext uri="{BB962C8B-B14F-4D97-AF65-F5344CB8AC3E}">
        <p14:creationId xmlns:p14="http://schemas.microsoft.com/office/powerpoint/2010/main" val="404069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547B-6306-CE4A-2BB6-B28D4DF63B4E}"/>
              </a:ext>
            </a:extLst>
          </p:cNvPr>
          <p:cNvSpPr>
            <a:spLocks noGrp="1"/>
          </p:cNvSpPr>
          <p:nvPr>
            <p:ph type="ctrTitle"/>
          </p:nvPr>
        </p:nvSpPr>
        <p:spPr/>
        <p:txBody>
          <a:bodyPr/>
          <a:lstStyle/>
          <a:p>
            <a:r>
              <a:rPr lang="en-US" b="1" dirty="0"/>
              <a:t>8086 MICROPROCESSOR</a:t>
            </a:r>
            <a:endParaRPr lang="en-IN" b="1" dirty="0"/>
          </a:p>
        </p:txBody>
      </p:sp>
    </p:spTree>
    <p:extLst>
      <p:ext uri="{BB962C8B-B14F-4D97-AF65-F5344CB8AC3E}">
        <p14:creationId xmlns:p14="http://schemas.microsoft.com/office/powerpoint/2010/main" val="356388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BD513-616F-D27B-69A2-3142B044C6C8}"/>
              </a:ext>
            </a:extLst>
          </p:cNvPr>
          <p:cNvSpPr>
            <a:spLocks noGrp="1"/>
          </p:cNvSpPr>
          <p:nvPr>
            <p:ph idx="1"/>
          </p:nvPr>
        </p:nvSpPr>
        <p:spPr>
          <a:xfrm>
            <a:off x="838200" y="283029"/>
            <a:ext cx="10515600" cy="5893934"/>
          </a:xfrm>
        </p:spPr>
        <p:txBody>
          <a:bodyPr/>
          <a:lstStyle/>
          <a:p>
            <a:pPr algn="just"/>
            <a:r>
              <a:rPr lang="en-US" sz="2400" b="1" dirty="0">
                <a:latin typeface="Times New Roman" panose="02020603050405020304" pitchFamily="18" charset="0"/>
                <a:cs typeface="Times New Roman" panose="02020603050405020304" pitchFamily="18" charset="0"/>
              </a:rPr>
              <a:t>Direction flag </a:t>
            </a:r>
            <a:r>
              <a:rPr lang="en-US" sz="2400" dirty="0">
                <a:latin typeface="Times New Roman" panose="02020603050405020304" pitchFamily="18" charset="0"/>
                <a:cs typeface="Times New Roman" panose="02020603050405020304" pitchFamily="18" charset="0"/>
              </a:rPr>
              <a:t>− It is used in string operation. As the name suggests when it is set then string bytes are accessed from the higher memory address to the lower memory address and vice-a-versa.</a:t>
            </a:r>
          </a:p>
          <a:p>
            <a:r>
              <a:rPr lang="en-US" sz="2400" b="1" dirty="0">
                <a:latin typeface="Times New Roman" panose="02020603050405020304" pitchFamily="18" charset="0"/>
                <a:cs typeface="Times New Roman" panose="02020603050405020304" pitchFamily="18" charset="0"/>
              </a:rPr>
              <a:t>General purpose register</a:t>
            </a:r>
          </a:p>
          <a:p>
            <a:pPr algn="just"/>
            <a:r>
              <a:rPr lang="en-US" sz="2400" dirty="0">
                <a:latin typeface="Times New Roman" panose="02020603050405020304" pitchFamily="18" charset="0"/>
                <a:cs typeface="Times New Roman" panose="02020603050405020304" pitchFamily="18" charset="0"/>
              </a:rPr>
              <a:t>There are 8 general purpose registers, i.e., AH, AL, BH, BL, CH, CL, DH, and DL. These registers can be used individually to store 8-bit data and can be used in pairs to store 16bit data. </a:t>
            </a:r>
          </a:p>
          <a:p>
            <a:pPr algn="just"/>
            <a:r>
              <a:rPr lang="en-US" sz="2400" dirty="0">
                <a:latin typeface="Times New Roman" panose="02020603050405020304" pitchFamily="18" charset="0"/>
                <a:cs typeface="Times New Roman" panose="02020603050405020304" pitchFamily="18" charset="0"/>
              </a:rPr>
              <a:t>The valid register pairs are AH and AL, BH and BL, CH and CL, and DH and DL. It is referred to the AX, BX, CX, and DX respectively.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47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716F6-815C-F0F9-43DB-19047FB11CE1}"/>
              </a:ext>
            </a:extLst>
          </p:cNvPr>
          <p:cNvSpPr>
            <a:spLocks noGrp="1"/>
          </p:cNvSpPr>
          <p:nvPr>
            <p:ph idx="1"/>
          </p:nvPr>
        </p:nvSpPr>
        <p:spPr>
          <a:xfrm>
            <a:off x="609601" y="631370"/>
            <a:ext cx="11321142" cy="5834743"/>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AX register </a:t>
            </a:r>
            <a:r>
              <a:rPr lang="en-US" sz="2400" dirty="0">
                <a:latin typeface="Times New Roman" panose="02020603050405020304" pitchFamily="18" charset="0"/>
                <a:cs typeface="Times New Roman" panose="02020603050405020304" pitchFamily="18" charset="0"/>
              </a:rPr>
              <a:t>− It is also known as accumulator register. It is used to store operands for arithmetic operations.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BX register </a:t>
            </a:r>
            <a:r>
              <a:rPr lang="en-US" sz="2400" dirty="0">
                <a:latin typeface="Times New Roman" panose="02020603050405020304" pitchFamily="18" charset="0"/>
                <a:cs typeface="Times New Roman" panose="02020603050405020304" pitchFamily="18" charset="0"/>
              </a:rPr>
              <a:t>− It is used as a base register. It is used to store the starting base address of the memory area within the data segment.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CX register </a:t>
            </a:r>
            <a:r>
              <a:rPr lang="en-US" sz="2400" dirty="0">
                <a:latin typeface="Times New Roman" panose="02020603050405020304" pitchFamily="18" charset="0"/>
                <a:cs typeface="Times New Roman" panose="02020603050405020304" pitchFamily="18" charset="0"/>
              </a:rPr>
              <a:t>− It is referred to as counter. It is used in loop instruction to store the loop counter.</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DX register </a:t>
            </a:r>
            <a:r>
              <a:rPr lang="en-US" sz="2400" dirty="0">
                <a:latin typeface="Times New Roman" panose="02020603050405020304" pitchFamily="18" charset="0"/>
                <a:cs typeface="Times New Roman" panose="02020603050405020304" pitchFamily="18" charset="0"/>
              </a:rPr>
              <a:t>− This register is used to hold I/O port address for I/O instruction.</a:t>
            </a:r>
          </a:p>
          <a:p>
            <a:pPr marL="0" indent="0" algn="just">
              <a:buNone/>
            </a:pPr>
            <a:endParaRPr lang="en-US" sz="2400" dirty="0">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Stack pointer register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It is a 16-bit register, which holds the address from the start of the segment to the memory location, where a word was most recently stored on the stack.</a:t>
            </a:r>
          </a:p>
          <a:p>
            <a:pPr algn="just"/>
            <a:endParaRPr lang="en-IN" sz="2400" dirty="0"/>
          </a:p>
        </p:txBody>
      </p:sp>
    </p:spTree>
    <p:extLst>
      <p:ext uri="{BB962C8B-B14F-4D97-AF65-F5344CB8AC3E}">
        <p14:creationId xmlns:p14="http://schemas.microsoft.com/office/powerpoint/2010/main" val="315429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FECD5-D4AF-2B9C-7D4E-F8BB27880599}"/>
              </a:ext>
            </a:extLst>
          </p:cNvPr>
          <p:cNvSpPr>
            <a:spLocks noGrp="1"/>
          </p:cNvSpPr>
          <p:nvPr>
            <p:ph idx="1"/>
          </p:nvPr>
        </p:nvSpPr>
        <p:spPr>
          <a:xfrm>
            <a:off x="838200" y="435429"/>
            <a:ext cx="10515600" cy="5741534"/>
          </a:xfrm>
        </p:spPr>
        <p:txBody>
          <a:bodyPr>
            <a:normAutofit/>
          </a:bodyPr>
          <a:lstStyle/>
          <a:p>
            <a:pPr algn="just"/>
            <a:r>
              <a:rPr lang="en-US" sz="2400" b="1" dirty="0">
                <a:latin typeface="Times New Roman" panose="02020603050405020304" pitchFamily="18" charset="0"/>
                <a:cs typeface="Times New Roman" panose="02020603050405020304" pitchFamily="18" charset="0"/>
              </a:rPr>
              <a:t>Stack Pointer</a:t>
            </a:r>
            <a:r>
              <a:rPr lang="en-US" sz="2400" dirty="0">
                <a:latin typeface="Times New Roman" panose="02020603050405020304" pitchFamily="18" charset="0"/>
                <a:cs typeface="Times New Roman" panose="02020603050405020304" pitchFamily="18" charset="0"/>
              </a:rPr>
              <a:t>: Points to Stack top. Stack is in Stack Segment, used during instructions like PUSH, POP, CALL, RET etc.</a:t>
            </a:r>
          </a:p>
          <a:p>
            <a:pPr algn="just"/>
            <a:r>
              <a:rPr lang="en-US" sz="2400" b="1" dirty="0">
                <a:latin typeface="Times New Roman" panose="02020603050405020304" pitchFamily="18" charset="0"/>
                <a:cs typeface="Times New Roman" panose="02020603050405020304" pitchFamily="18" charset="0"/>
              </a:rPr>
              <a:t>Base Pointer</a:t>
            </a:r>
            <a:r>
              <a:rPr lang="en-US" sz="2400" dirty="0">
                <a:latin typeface="Times New Roman" panose="02020603050405020304" pitchFamily="18" charset="0"/>
                <a:cs typeface="Times New Roman" panose="02020603050405020304" pitchFamily="18" charset="0"/>
              </a:rPr>
              <a:t>: BP can hold the offset addresses of any location in the stack segment. It is used to access random locations of the stack.</a:t>
            </a:r>
          </a:p>
          <a:p>
            <a:pPr algn="just"/>
            <a:r>
              <a:rPr lang="en-US" sz="2400" b="1" dirty="0">
                <a:latin typeface="Times New Roman" panose="02020603050405020304" pitchFamily="18" charset="0"/>
                <a:cs typeface="Times New Roman" panose="02020603050405020304" pitchFamily="18" charset="0"/>
              </a:rPr>
              <a:t>Source Index</a:t>
            </a:r>
            <a:r>
              <a:rPr lang="en-US" sz="2400" dirty="0">
                <a:latin typeface="Times New Roman" panose="02020603050405020304" pitchFamily="18" charset="0"/>
                <a:cs typeface="Times New Roman" panose="02020603050405020304" pitchFamily="18" charset="0"/>
              </a:rPr>
              <a:t>: It holds offset address in Data Segment during string operations.</a:t>
            </a:r>
          </a:p>
          <a:p>
            <a:pPr algn="just"/>
            <a:r>
              <a:rPr lang="en-US" sz="2400" b="1" dirty="0">
                <a:latin typeface="Times New Roman" panose="02020603050405020304" pitchFamily="18" charset="0"/>
                <a:cs typeface="Times New Roman" panose="02020603050405020304" pitchFamily="18" charset="0"/>
              </a:rPr>
              <a:t>Destination Index</a:t>
            </a:r>
            <a:r>
              <a:rPr lang="en-US" sz="2400" dirty="0">
                <a:latin typeface="Times New Roman" panose="02020603050405020304" pitchFamily="18" charset="0"/>
                <a:cs typeface="Times New Roman" panose="02020603050405020304" pitchFamily="18" charset="0"/>
              </a:rPr>
              <a:t>: It holds offset address in Extra Segment during string operations.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Instruction Register and Instruction Decoder: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EU fetches an opcode from the queue into the instruction register. The instruction decoder decodes it and sends the information to the control circuit for execution.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76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93094-9FD5-E8B2-25FA-D7B14B713221}"/>
              </a:ext>
            </a:extLst>
          </p:cNvPr>
          <p:cNvSpPr>
            <a:spLocks noGrp="1"/>
          </p:cNvSpPr>
          <p:nvPr>
            <p:ph idx="1"/>
          </p:nvPr>
        </p:nvSpPr>
        <p:spPr>
          <a:xfrm>
            <a:off x="838199" y="446314"/>
            <a:ext cx="11016343" cy="5730649"/>
          </a:xfrm>
        </p:spPr>
        <p:txBody>
          <a:bodyPr>
            <a:normAutofit/>
          </a:bodyPr>
          <a:lstStyle/>
          <a:p>
            <a:pPr algn="just"/>
            <a:r>
              <a:rPr lang="en-US" sz="2400" b="1" dirty="0">
                <a:latin typeface="Times New Roman" panose="02020603050405020304" pitchFamily="18" charset="0"/>
                <a:cs typeface="Times New Roman" panose="02020603050405020304" pitchFamily="18" charset="0"/>
              </a:rPr>
              <a:t>BIU (Bus Interface Unit)</a:t>
            </a:r>
          </a:p>
          <a:p>
            <a:pPr algn="just"/>
            <a:r>
              <a:rPr lang="en-US" sz="2400" dirty="0">
                <a:latin typeface="Times New Roman" panose="02020603050405020304" pitchFamily="18" charset="0"/>
                <a:cs typeface="Times New Roman" panose="02020603050405020304" pitchFamily="18" charset="0"/>
              </a:rPr>
              <a:t>BIU takes care of all data and addresses transfers on the buses for the EU like sending addresses, fetching instructions from the memory, reading data from the ports and the memory as well as writing data to the ports and the memory. </a:t>
            </a:r>
          </a:p>
          <a:p>
            <a:pPr algn="just"/>
            <a:r>
              <a:rPr lang="en-US" sz="2400" dirty="0">
                <a:latin typeface="Times New Roman" panose="02020603050405020304" pitchFamily="18" charset="0"/>
                <a:cs typeface="Times New Roman" panose="02020603050405020304" pitchFamily="18" charset="0"/>
              </a:rPr>
              <a:t>EU and BIU are connected with the Internal Bus.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has the following functional parts −</a:t>
            </a:r>
          </a:p>
          <a:p>
            <a:pPr algn="just"/>
            <a:r>
              <a:rPr lang="en-US" sz="2400" b="1" dirty="0">
                <a:latin typeface="Times New Roman" panose="02020603050405020304" pitchFamily="18" charset="0"/>
                <a:cs typeface="Times New Roman" panose="02020603050405020304" pitchFamily="18" charset="0"/>
              </a:rPr>
              <a:t>Instruction queue </a:t>
            </a:r>
            <a:r>
              <a:rPr lang="en-US" sz="2400" dirty="0">
                <a:latin typeface="Times New Roman" panose="02020603050405020304" pitchFamily="18" charset="0"/>
                <a:cs typeface="Times New Roman" panose="02020603050405020304" pitchFamily="18" charset="0"/>
              </a:rPr>
              <a:t>− BIU contains the instruction queue. BIU gets </a:t>
            </a:r>
            <a:r>
              <a:rPr lang="en-US" sz="2400" dirty="0" err="1">
                <a:latin typeface="Times New Roman" panose="02020603050405020304" pitchFamily="18" charset="0"/>
                <a:cs typeface="Times New Roman" panose="02020603050405020304" pitchFamily="18" charset="0"/>
              </a:rPr>
              <a:t>upto</a:t>
            </a:r>
            <a:r>
              <a:rPr lang="en-US" sz="2400" dirty="0">
                <a:latin typeface="Times New Roman" panose="02020603050405020304" pitchFamily="18" charset="0"/>
                <a:cs typeface="Times New Roman" panose="02020603050405020304" pitchFamily="18" charset="0"/>
              </a:rPr>
              <a:t> 6 bytes of next instructions and stores them in the instruction queue. When EU executes instructions and is ready for its next instruction, then it simply reads the instruction from this instruction queue resulting in increased execution speed.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Fetching the next instruction while the current instruction executes is called </a:t>
            </a:r>
            <a:r>
              <a:rPr lang="en-US" sz="2400" b="1" dirty="0">
                <a:latin typeface="Times New Roman" panose="02020603050405020304" pitchFamily="18" charset="0"/>
                <a:cs typeface="Times New Roman" panose="02020603050405020304" pitchFamily="18" charset="0"/>
              </a:rPr>
              <a:t>pipelining</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69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21190-27D0-A57B-4803-11D17DC2A50D}"/>
              </a:ext>
            </a:extLst>
          </p:cNvPr>
          <p:cNvSpPr>
            <a:spLocks noGrp="1"/>
          </p:cNvSpPr>
          <p:nvPr>
            <p:ph idx="1"/>
          </p:nvPr>
        </p:nvSpPr>
        <p:spPr>
          <a:xfrm>
            <a:off x="370114" y="402771"/>
            <a:ext cx="11582400" cy="6117772"/>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Segment register </a:t>
            </a:r>
            <a:r>
              <a:rPr lang="en-US" dirty="0">
                <a:latin typeface="Times New Roman" panose="02020603050405020304" pitchFamily="18" charset="0"/>
                <a:cs typeface="Times New Roman" panose="02020603050405020304" pitchFamily="18" charset="0"/>
              </a:rPr>
              <a:t>− BIU has 4 segment buses, i.e. CS, DS, SS&amp; ES. It holds the addresses of instructions and data in memory, which are used by the processor to access memory locations. It also contains 1 pointer register IP, which holds the address of the next instruction to executed by the EU.</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CS </a:t>
            </a:r>
            <a:r>
              <a:rPr lang="en-US" dirty="0">
                <a:latin typeface="Times New Roman" panose="02020603050405020304" pitchFamily="18" charset="0"/>
                <a:cs typeface="Times New Roman" panose="02020603050405020304" pitchFamily="18" charset="0"/>
              </a:rPr>
              <a:t>− It stands for Code Segment. It is used for addressing a memory location in the code segment of the memory, where the executable program is stored.</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DS</a:t>
            </a:r>
            <a:r>
              <a:rPr lang="en-US" dirty="0">
                <a:latin typeface="Times New Roman" panose="02020603050405020304" pitchFamily="18" charset="0"/>
                <a:cs typeface="Times New Roman" panose="02020603050405020304" pitchFamily="18" charset="0"/>
              </a:rPr>
              <a:t> − It stands for Data Segment. It consists of data used by the program and is accessed in the data segment by an offset address or the content of other register that holds the offset address.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SS</a:t>
            </a:r>
            <a:r>
              <a:rPr lang="en-US" dirty="0">
                <a:latin typeface="Times New Roman" panose="02020603050405020304" pitchFamily="18" charset="0"/>
                <a:cs typeface="Times New Roman" panose="02020603050405020304" pitchFamily="18" charset="0"/>
              </a:rPr>
              <a:t> − It stands for Stack Segment. It handles memory to store data and addresses during execution.</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ES</a:t>
            </a:r>
            <a:r>
              <a:rPr lang="en-US" dirty="0">
                <a:latin typeface="Times New Roman" panose="02020603050405020304" pitchFamily="18" charset="0"/>
                <a:cs typeface="Times New Roman" panose="02020603050405020304" pitchFamily="18" charset="0"/>
              </a:rPr>
              <a:t> − It stands for Extra Segment. ES is additional data segment, which is used by the string to hold the extra destination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00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A9F43-244E-C467-D37A-3BEF13B8C3C8}"/>
              </a:ext>
            </a:extLst>
          </p:cNvPr>
          <p:cNvSpPr>
            <a:spLocks noGrp="1"/>
          </p:cNvSpPr>
          <p:nvPr>
            <p:ph idx="1"/>
          </p:nvPr>
        </p:nvSpPr>
        <p:spPr>
          <a:xfrm>
            <a:off x="838200" y="272143"/>
            <a:ext cx="10515600" cy="5904820"/>
          </a:xfrm>
        </p:spPr>
        <p:txBody>
          <a:bodyPr>
            <a:normAutofit/>
          </a:bodyPr>
          <a:lstStyle/>
          <a:p>
            <a:pPr algn="just"/>
            <a:r>
              <a:rPr lang="en-US" dirty="0">
                <a:latin typeface="Times New Roman" panose="02020603050405020304" pitchFamily="18" charset="0"/>
                <a:cs typeface="Times New Roman" panose="02020603050405020304" pitchFamily="18" charset="0"/>
              </a:rPr>
              <a:t>Instruction pointer − It is a 16-bit register used to hold the address of the next instruction to be executed.</a:t>
            </a:r>
          </a:p>
          <a:p>
            <a:pPr algn="just"/>
            <a:r>
              <a:rPr lang="en-US" b="1" dirty="0">
                <a:latin typeface="Times New Roman" panose="02020603050405020304" pitchFamily="18" charset="0"/>
                <a:cs typeface="Times New Roman" panose="02020603050405020304" pitchFamily="18" charset="0"/>
              </a:rPr>
              <a:t>Memory segmentation: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order to increase execution speed and fetching speed, 8086 segments the memory. </a:t>
            </a:r>
          </a:p>
          <a:p>
            <a:pPr algn="just"/>
            <a:r>
              <a:rPr lang="en-US" dirty="0">
                <a:latin typeface="Times New Roman" panose="02020603050405020304" pitchFamily="18" charset="0"/>
                <a:cs typeface="Times New Roman" panose="02020603050405020304" pitchFamily="18" charset="0"/>
              </a:rPr>
              <a:t>Its 20-bit address bus can address 1MB of memory, it segments it into 16 64kB segments. </a:t>
            </a:r>
          </a:p>
          <a:p>
            <a:pPr algn="just"/>
            <a:r>
              <a:rPr lang="en-US" dirty="0">
                <a:latin typeface="Times New Roman" panose="02020603050405020304" pitchFamily="18" charset="0"/>
                <a:cs typeface="Times New Roman" panose="02020603050405020304" pitchFamily="18" charset="0"/>
              </a:rPr>
              <a:t>8086 works only with four 64KB segments within the whole 1MB memory.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2E8E9-CC44-BA34-6C39-0EC7C783FC87}"/>
              </a:ext>
            </a:extLst>
          </p:cNvPr>
          <p:cNvSpPr>
            <a:spLocks noGrp="1"/>
          </p:cNvSpPr>
          <p:nvPr>
            <p:ph idx="1"/>
          </p:nvPr>
        </p:nvSpPr>
        <p:spPr>
          <a:xfrm>
            <a:off x="838200" y="239486"/>
            <a:ext cx="10515600" cy="5937477"/>
          </a:xfrm>
        </p:spPr>
        <p:txBody>
          <a:bodyPr/>
          <a:lstStyle/>
          <a:p>
            <a:pPr algn="just"/>
            <a:r>
              <a:rPr lang="en-US" b="1" dirty="0">
                <a:latin typeface="Times New Roman" panose="02020603050405020304" pitchFamily="18" charset="0"/>
                <a:cs typeface="Times New Roman" panose="02020603050405020304" pitchFamily="18" charset="0"/>
              </a:rPr>
              <a:t>Address Generation Circuit: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BIU has a Physical Address Generation Circuit.</a:t>
            </a:r>
          </a:p>
          <a:p>
            <a:pPr algn="just"/>
            <a:r>
              <a:rPr lang="en-US" dirty="0">
                <a:latin typeface="Times New Roman" panose="02020603050405020304" pitchFamily="18" charset="0"/>
                <a:cs typeface="Times New Roman" panose="02020603050405020304" pitchFamily="18" charset="0"/>
              </a:rPr>
              <a:t>It generates the 20-bit physical address using Segment and Offset addresses using the formula: </a:t>
            </a:r>
          </a:p>
          <a:p>
            <a:pPr algn="just"/>
            <a:r>
              <a:rPr lang="en-US" dirty="0">
                <a:latin typeface="Times New Roman" panose="02020603050405020304" pitchFamily="18" charset="0"/>
                <a:cs typeface="Times New Roman" panose="02020603050405020304" pitchFamily="18" charset="0"/>
              </a:rPr>
              <a:t>In Bus Interface Unit (BIU) the circuit shown by the Σ symbol is responsible for the calculation unit which is used to calculate the physical address of an instruction in memory.</a:t>
            </a:r>
          </a:p>
          <a:p>
            <a:pPr marL="0" indent="0" algn="just">
              <a:buNone/>
            </a:pP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Physical Address = Segment Address x 10H + Offset Address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21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144A-5D35-2AB5-023C-EE3FD2E6B3E1}"/>
              </a:ext>
            </a:extLst>
          </p:cNvPr>
          <p:cNvSpPr>
            <a:spLocks noGrp="1"/>
          </p:cNvSpPr>
          <p:nvPr>
            <p:ph type="title"/>
          </p:nvPr>
        </p:nvSpPr>
        <p:spPr/>
        <p:txBody>
          <a:bodyPr/>
          <a:lstStyle/>
          <a:p>
            <a:r>
              <a:rPr lang="en-IN" dirty="0"/>
              <a:t>Memory Banking in Microprocessor</a:t>
            </a:r>
          </a:p>
        </p:txBody>
      </p:sp>
      <p:sp>
        <p:nvSpPr>
          <p:cNvPr id="3" name="Content Placeholder 2">
            <a:extLst>
              <a:ext uri="{FF2B5EF4-FFF2-40B4-BE49-F238E27FC236}">
                <a16:creationId xmlns:a16="http://schemas.microsoft.com/office/drawing/2014/main" id="{9C4153C3-E8B3-B8D0-DEF0-F1328007DCF5}"/>
              </a:ext>
            </a:extLst>
          </p:cNvPr>
          <p:cNvSpPr>
            <a:spLocks noGrp="1"/>
          </p:cNvSpPr>
          <p:nvPr>
            <p:ph idx="1"/>
          </p:nvPr>
        </p:nvSpPr>
        <p:spPr>
          <a:xfrm>
            <a:off x="566057" y="1825625"/>
            <a:ext cx="11266713" cy="4667250"/>
          </a:xfrm>
        </p:spPr>
        <p:txBody>
          <a:bodyPr>
            <a:normAutofit/>
          </a:bodyPr>
          <a:lstStyle/>
          <a:p>
            <a:pPr algn="just"/>
            <a:r>
              <a:rPr lang="en-US" sz="2400" dirty="0">
                <a:latin typeface="Times New Roman" panose="02020603050405020304" pitchFamily="18" charset="0"/>
                <a:cs typeface="Times New Roman" panose="02020603050405020304" pitchFamily="18" charset="0"/>
              </a:rPr>
              <a:t>The 8086 processor provides a 16-bit data bus. So It is capable of transferring 16 bits in one cycle but each memory location is only of a byte(8 bits), therefore we need two cycles to access 16 bits(8 bit each) from two different memory locations. </a:t>
            </a:r>
          </a:p>
          <a:p>
            <a:pPr algn="just"/>
            <a:r>
              <a:rPr lang="en-US" sz="2400" dirty="0">
                <a:latin typeface="Times New Roman" panose="02020603050405020304" pitchFamily="18" charset="0"/>
                <a:cs typeface="Times New Roman" panose="02020603050405020304" pitchFamily="18" charset="0"/>
              </a:rPr>
              <a:t>The solution to this problem is Memory Banking. Through Memory banking, our goal is to access two consecutive memory locations in one cycle(transfer 16 bits).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memory chip is equally divided into two parts(banks). </a:t>
            </a:r>
          </a:p>
          <a:p>
            <a:pPr algn="just"/>
            <a:r>
              <a:rPr lang="en-US" sz="2400" dirty="0">
                <a:latin typeface="Times New Roman" panose="02020603050405020304" pitchFamily="18" charset="0"/>
                <a:cs typeface="Times New Roman" panose="02020603050405020304" pitchFamily="18" charset="0"/>
              </a:rPr>
              <a:t>One of the banks contains even addresses called Even bank and the other contains odd addresses called Odd bank. </a:t>
            </a:r>
          </a:p>
          <a:p>
            <a:pPr algn="just"/>
            <a:r>
              <a:rPr lang="en-US" sz="2400" dirty="0">
                <a:latin typeface="Times New Roman" panose="02020603050405020304" pitchFamily="18" charset="0"/>
                <a:cs typeface="Times New Roman" panose="02020603050405020304" pitchFamily="18" charset="0"/>
              </a:rPr>
              <a:t>Even bank always gives lower byte So Even bank is also called Lower bank(LB) and Odd bank is also called Higher bank(HB).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30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F850B-EB1A-79B8-9D7D-2290E8CB7083}"/>
              </a:ext>
            </a:extLst>
          </p:cNvPr>
          <p:cNvSpPr>
            <a:spLocks noGrp="1"/>
          </p:cNvSpPr>
          <p:nvPr>
            <p:ph idx="1"/>
          </p:nvPr>
        </p:nvSpPr>
        <p:spPr>
          <a:xfrm>
            <a:off x="838200" y="511629"/>
            <a:ext cx="10515600" cy="5665334"/>
          </a:xfrm>
        </p:spPr>
        <p:txBody>
          <a:bodyPr>
            <a:normAutofit/>
          </a:bodyPr>
          <a:lstStyle/>
          <a:p>
            <a:pPr algn="just"/>
            <a:r>
              <a:rPr lang="en-US" sz="2400" dirty="0">
                <a:latin typeface="Times New Roman" panose="02020603050405020304" pitchFamily="18" charset="0"/>
                <a:cs typeface="Times New Roman" panose="02020603050405020304" pitchFamily="18" charset="0"/>
              </a:rPr>
              <a:t>This banking scheme allows to access two aligned memory locations from both banks simultaneously and process 16-bit data transfer. </a:t>
            </a:r>
          </a:p>
          <a:p>
            <a:pPr algn="just"/>
            <a:r>
              <a:rPr lang="en-US" sz="2400" dirty="0">
                <a:latin typeface="Times New Roman" panose="02020603050405020304" pitchFamily="18" charset="0"/>
                <a:cs typeface="Times New Roman" panose="02020603050405020304" pitchFamily="18" charset="0"/>
              </a:rPr>
              <a:t>Memory banking doesn’t make it compulsory to transfer 16 bits, it facilitates the 16-bit data transfer. </a:t>
            </a:r>
          </a:p>
          <a:p>
            <a:pPr algn="just"/>
            <a:r>
              <a:rPr lang="en-US" sz="2400" dirty="0">
                <a:latin typeface="Times New Roman" panose="02020603050405020304" pitchFamily="18" charset="0"/>
                <a:cs typeface="Times New Roman" panose="02020603050405020304" pitchFamily="18" charset="0"/>
              </a:rPr>
              <a:t>The choice between 8 bit and 16-bit transfer depends on the instructions given by the programmer.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3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F328-587D-2741-27D1-867476427E07}"/>
              </a:ext>
            </a:extLst>
          </p:cNvPr>
          <p:cNvSpPr>
            <a:spLocks noGrp="1"/>
          </p:cNvSpPr>
          <p:nvPr>
            <p:ph type="title"/>
          </p:nvPr>
        </p:nvSpPr>
        <p:spPr>
          <a:xfrm>
            <a:off x="696686" y="114754"/>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Microprocessor - 8086 Pin Configuration</a:t>
            </a:r>
          </a:p>
        </p:txBody>
      </p:sp>
      <p:pic>
        <p:nvPicPr>
          <p:cNvPr id="4" name="Content Placeholder 3">
            <a:extLst>
              <a:ext uri="{FF2B5EF4-FFF2-40B4-BE49-F238E27FC236}">
                <a16:creationId xmlns:a16="http://schemas.microsoft.com/office/drawing/2014/main" id="{6E26F83B-886A-81A5-C7A6-C959FDAA92EC}"/>
              </a:ext>
            </a:extLst>
          </p:cNvPr>
          <p:cNvPicPr>
            <a:picLocks noGrp="1" noChangeAspect="1"/>
          </p:cNvPicPr>
          <p:nvPr>
            <p:ph idx="1"/>
          </p:nvPr>
        </p:nvPicPr>
        <p:blipFill>
          <a:blip r:embed="rId2"/>
          <a:stretch>
            <a:fillRect/>
          </a:stretch>
        </p:blipFill>
        <p:spPr>
          <a:xfrm>
            <a:off x="4183210" y="1164771"/>
            <a:ext cx="4209676" cy="5491469"/>
          </a:xfrm>
          <a:prstGeom prst="rect">
            <a:avLst/>
          </a:prstGeom>
        </p:spPr>
      </p:pic>
    </p:spTree>
    <p:extLst>
      <p:ext uri="{BB962C8B-B14F-4D97-AF65-F5344CB8AC3E}">
        <p14:creationId xmlns:p14="http://schemas.microsoft.com/office/powerpoint/2010/main" val="80703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5B66-F3DC-E4D8-0A96-CDF57FDCB619}"/>
              </a:ext>
            </a:extLst>
          </p:cNvPr>
          <p:cNvSpPr>
            <a:spLocks noGrp="1"/>
          </p:cNvSpPr>
          <p:nvPr>
            <p:ph type="title"/>
          </p:nvPr>
        </p:nvSpPr>
        <p:spPr>
          <a:xfrm>
            <a:off x="838200" y="236991"/>
            <a:ext cx="10515600" cy="1325563"/>
          </a:xfrm>
        </p:spPr>
        <p:txBody>
          <a:bodyPr/>
          <a:lstStyle/>
          <a:p>
            <a:r>
              <a:rPr lang="en-US" b="1" dirty="0">
                <a:latin typeface="Times New Roman" panose="02020603050405020304" pitchFamily="18" charset="0"/>
                <a:cs typeface="Times New Roman" panose="02020603050405020304" pitchFamily="18" charset="0"/>
              </a:rPr>
              <a:t>Features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B93052-D227-51D0-A262-56226B7A36D7}"/>
              </a:ext>
            </a:extLst>
          </p:cNvPr>
          <p:cNvSpPr>
            <a:spLocks noGrp="1"/>
          </p:cNvSpPr>
          <p:nvPr>
            <p:ph idx="1"/>
          </p:nvPr>
        </p:nvSpPr>
        <p:spPr>
          <a:xfrm>
            <a:off x="838200" y="1524000"/>
            <a:ext cx="10515600" cy="4968875"/>
          </a:xfrm>
        </p:spPr>
        <p:txBody>
          <a:bodyPr>
            <a:normAutofit/>
          </a:bodyPr>
          <a:lstStyle/>
          <a:p>
            <a:pPr algn="just"/>
            <a:r>
              <a:rPr lang="en-US" sz="2400" dirty="0">
                <a:latin typeface="Times New Roman" panose="02020603050405020304" pitchFamily="18" charset="0"/>
                <a:cs typeface="Times New Roman" panose="02020603050405020304" pitchFamily="18" charset="0"/>
              </a:rPr>
              <a:t>The 8086 microprocessor is an 16-bit microprocessor designed by Intel in the late 1970s.</a:t>
            </a:r>
          </a:p>
          <a:p>
            <a:pPr algn="just"/>
            <a:r>
              <a:rPr lang="en-US" sz="2400" dirty="0">
                <a:latin typeface="Times New Roman" panose="02020603050405020304" pitchFamily="18" charset="0"/>
                <a:cs typeface="Times New Roman" panose="02020603050405020304" pitchFamily="18" charset="0"/>
              </a:rPr>
              <a:t>It is the first member of the x86 family of microprocessors, which includes many popular CPUs used in personal computers.</a:t>
            </a:r>
          </a:p>
          <a:p>
            <a:pPr algn="just"/>
            <a:r>
              <a:rPr lang="en-US" sz="2400" b="0" i="0" dirty="0">
                <a:effectLst/>
                <a:latin typeface="Times New Roman" panose="02020603050405020304" pitchFamily="18" charset="0"/>
                <a:cs typeface="Times New Roman" panose="02020603050405020304" pitchFamily="18" charset="0"/>
              </a:rPr>
              <a:t>The architecture of the 8086 microprocessor is based on a complex instruction set computer (CISC) architecture, which means that it supports a wide range of instructions, many of which can perform multiple operations in a single instruction.</a:t>
            </a:r>
          </a:p>
          <a:p>
            <a:pPr algn="just"/>
            <a:r>
              <a:rPr lang="en-US" sz="2400" dirty="0">
                <a:latin typeface="Times New Roman" panose="02020603050405020304" pitchFamily="18" charset="0"/>
                <a:cs typeface="Times New Roman" panose="02020603050405020304" pitchFamily="18" charset="0"/>
              </a:rPr>
              <a:t>The 8086 microprocessor has a 20-bit address bus, which can address up to 1 MB of memory, and a 16-bit data bus, which can transfer data between the microprocessor and memory or I/O devices.</a:t>
            </a:r>
          </a:p>
          <a:p>
            <a:pPr algn="just"/>
            <a:r>
              <a:rPr lang="en-US" sz="2400" dirty="0">
                <a:latin typeface="Times New Roman" panose="02020603050405020304" pitchFamily="18" charset="0"/>
                <a:cs typeface="Times New Roman" panose="02020603050405020304" pitchFamily="18" charset="0"/>
              </a:rPr>
              <a:t>It has an instruction queue, which is capable of storing six instruction bytes from the memory resulting in faster processing.</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92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20636-7977-8705-F7C2-DE4DCF30457D}"/>
              </a:ext>
            </a:extLst>
          </p:cNvPr>
          <p:cNvSpPr>
            <a:spLocks noGrp="1"/>
          </p:cNvSpPr>
          <p:nvPr>
            <p:ph idx="1"/>
          </p:nvPr>
        </p:nvSpPr>
        <p:spPr>
          <a:xfrm>
            <a:off x="642257" y="522514"/>
            <a:ext cx="11157857" cy="5654449"/>
          </a:xfrm>
        </p:spPr>
        <p:txBody>
          <a:bodyPr>
            <a:normAutofit/>
          </a:bodyPr>
          <a:lstStyle/>
          <a:p>
            <a:pPr algn="just"/>
            <a:r>
              <a:rPr lang="en-US" sz="2400" b="1" dirty="0">
                <a:latin typeface="Times New Roman" panose="02020603050405020304" pitchFamily="18" charset="0"/>
                <a:cs typeface="Times New Roman" panose="02020603050405020304" pitchFamily="18" charset="0"/>
              </a:rPr>
              <a:t>AD0-AD15: </a:t>
            </a:r>
            <a:r>
              <a:rPr lang="en-US" sz="2400" dirty="0">
                <a:latin typeface="Times New Roman" panose="02020603050405020304" pitchFamily="18" charset="0"/>
                <a:cs typeface="Times New Roman" panose="02020603050405020304" pitchFamily="18" charset="0"/>
              </a:rPr>
              <a:t>Address/Data bus. These are low order address bus. They are multiplexed with data. When AD lines are used to transmit memory address the symbol A is used instead of AD, for example A0-A15. When data are transmitted over AD lines the symbol D is used in place of AD, for example D0-D7, D8-D15 or D0-D15. </a:t>
            </a:r>
          </a:p>
          <a:p>
            <a:pPr algn="just"/>
            <a:r>
              <a:rPr lang="en-US" sz="2400" dirty="0">
                <a:latin typeface="Times New Roman" panose="02020603050405020304" pitchFamily="18" charset="0"/>
                <a:cs typeface="Times New Roman" panose="02020603050405020304" pitchFamily="18" charset="0"/>
              </a:rPr>
              <a:t>A16-A19: High order address bus. These are multiplexed with status signals.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Power supply and frequency signals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uses 5V DC supply at VCC pin 40, and uses ground at VSS pin 1 and 20 for its operation.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Clock signal</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Clock signal is provided through Pin-19. It provides timing to the processor for operations. Its frequency is different for different versions, i.e. 5MHz, 8MHz and 10MHz.</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53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AA079-CA96-8A7C-DBFC-A25BE8F7C68B}"/>
              </a:ext>
            </a:extLst>
          </p:cNvPr>
          <p:cNvSpPr>
            <a:spLocks noGrp="1"/>
          </p:cNvSpPr>
          <p:nvPr>
            <p:ph idx="1"/>
          </p:nvPr>
        </p:nvSpPr>
        <p:spPr>
          <a:xfrm>
            <a:off x="838200" y="381000"/>
            <a:ext cx="10515600" cy="5795963"/>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IN" dirty="0"/>
          </a:p>
        </p:txBody>
      </p:sp>
      <p:graphicFrame>
        <p:nvGraphicFramePr>
          <p:cNvPr id="4" name="Table 3">
            <a:extLst>
              <a:ext uri="{FF2B5EF4-FFF2-40B4-BE49-F238E27FC236}">
                <a16:creationId xmlns:a16="http://schemas.microsoft.com/office/drawing/2014/main" id="{8D54255E-3D51-6E2D-1CDB-35C1D37DB85D}"/>
              </a:ext>
            </a:extLst>
          </p:cNvPr>
          <p:cNvGraphicFramePr>
            <a:graphicFrameLocks noGrp="1"/>
          </p:cNvGraphicFramePr>
          <p:nvPr>
            <p:extLst>
              <p:ext uri="{D42A27DB-BD31-4B8C-83A1-F6EECF244321}">
                <p14:modId xmlns:p14="http://schemas.microsoft.com/office/powerpoint/2010/main" val="2086883298"/>
              </p:ext>
            </p:extLst>
          </p:nvPr>
        </p:nvGraphicFramePr>
        <p:xfrm>
          <a:off x="1240971" y="4053840"/>
          <a:ext cx="9612087" cy="2727960"/>
        </p:xfrm>
        <a:graphic>
          <a:graphicData uri="http://schemas.openxmlformats.org/drawingml/2006/table">
            <a:tbl>
              <a:tblPr/>
              <a:tblGrid>
                <a:gridCol w="3204029">
                  <a:extLst>
                    <a:ext uri="{9D8B030D-6E8A-4147-A177-3AD203B41FA5}">
                      <a16:colId xmlns:a16="http://schemas.microsoft.com/office/drawing/2014/main" val="4057304838"/>
                    </a:ext>
                  </a:extLst>
                </a:gridCol>
                <a:gridCol w="3204029">
                  <a:extLst>
                    <a:ext uri="{9D8B030D-6E8A-4147-A177-3AD203B41FA5}">
                      <a16:colId xmlns:a16="http://schemas.microsoft.com/office/drawing/2014/main" val="4116377359"/>
                    </a:ext>
                  </a:extLst>
                </a:gridCol>
                <a:gridCol w="3204029">
                  <a:extLst>
                    <a:ext uri="{9D8B030D-6E8A-4147-A177-3AD203B41FA5}">
                      <a16:colId xmlns:a16="http://schemas.microsoft.com/office/drawing/2014/main" val="2911390113"/>
                    </a:ext>
                  </a:extLst>
                </a:gridCol>
              </a:tblGrid>
              <a:tr h="0">
                <a:tc>
                  <a:txBody>
                    <a:bodyPr/>
                    <a:lstStyle/>
                    <a:p>
                      <a:pPr algn="ctr" fontAlgn="base"/>
                      <a:r>
                        <a:rPr lang="en-IN" sz="2400" b="1" dirty="0">
                          <a:effectLst/>
                          <a:latin typeface="Times New Roman" panose="02020603050405020304" pitchFamily="18" charset="0"/>
                          <a:cs typeface="Times New Roman" panose="02020603050405020304" pitchFamily="18" charset="0"/>
                        </a:rPr>
                        <a:t>QS1</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latin typeface="Times New Roman" panose="02020603050405020304" pitchFamily="18" charset="0"/>
                          <a:cs typeface="Times New Roman" panose="02020603050405020304" pitchFamily="18" charset="0"/>
                        </a:rPr>
                        <a:t>QS0</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latin typeface="Times New Roman" panose="02020603050405020304" pitchFamily="18" charset="0"/>
                          <a:cs typeface="Times New Roman" panose="02020603050405020304" pitchFamily="18" charset="0"/>
                        </a:rPr>
                        <a:t>Status</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64937382"/>
                  </a:ext>
                </a:extLst>
              </a:tr>
              <a:tr h="0">
                <a:tc>
                  <a:txBody>
                    <a:bodyPr/>
                    <a:lstStyle/>
                    <a:p>
                      <a:pPr algn="ctr" fontAlgn="ctr"/>
                      <a:r>
                        <a:rPr lang="en-IN" sz="2000" b="0" dirty="0">
                          <a:effectLst/>
                          <a:latin typeface="Times New Roman" panose="02020603050405020304" pitchFamily="18" charset="0"/>
                          <a:cs typeface="Times New Roman" panose="02020603050405020304" pitchFamily="18" charset="0"/>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a:effectLst/>
                          <a:latin typeface="Times New Roman" panose="02020603050405020304" pitchFamily="18" charset="0"/>
                          <a:cs typeface="Times New Roman" panose="02020603050405020304" pitchFamily="18" charset="0"/>
                        </a:rPr>
                        <a:t>No operation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4953393"/>
                  </a:ext>
                </a:extLst>
              </a:tr>
              <a:tr h="0">
                <a:tc>
                  <a:txBody>
                    <a:bodyPr/>
                    <a:lstStyle/>
                    <a:p>
                      <a:pPr algn="ctr" fontAlgn="ctr"/>
                      <a:r>
                        <a:rPr lang="en-IN" sz="2000" b="0">
                          <a:effectLst/>
                          <a:latin typeface="Times New Roman" panose="02020603050405020304" pitchFamily="18" charset="0"/>
                          <a:cs typeface="Times New Roman" panose="02020603050405020304" pitchFamily="18" charset="0"/>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000" b="0">
                          <a:effectLst/>
                          <a:latin typeface="Times New Roman" panose="02020603050405020304" pitchFamily="18" charset="0"/>
                          <a:cs typeface="Times New Roman" panose="02020603050405020304" pitchFamily="18" charset="0"/>
                        </a:rPr>
                        <a:t>First byte of op code from queue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52002088"/>
                  </a:ext>
                </a:extLst>
              </a:tr>
              <a:tr h="0">
                <a:tc>
                  <a:txBody>
                    <a:bodyPr/>
                    <a:lstStyle/>
                    <a:p>
                      <a:pPr algn="ctr" fontAlgn="ctr"/>
                      <a:r>
                        <a:rPr lang="en-IN" sz="2000" b="0">
                          <a:effectLst/>
                          <a:latin typeface="Times New Roman" panose="02020603050405020304" pitchFamily="18" charset="0"/>
                          <a:cs typeface="Times New Roman" panose="02020603050405020304" pitchFamily="18" charset="0"/>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0</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Empty the queue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9962742"/>
                  </a:ext>
                </a:extLst>
              </a:tr>
              <a:tr h="0">
                <a:tc>
                  <a:txBody>
                    <a:bodyPr/>
                    <a:lstStyle/>
                    <a:p>
                      <a:pPr algn="ctr" fontAlgn="ctr"/>
                      <a:r>
                        <a:rPr lang="en-IN" sz="2000" b="0">
                          <a:effectLst/>
                          <a:latin typeface="Times New Roman" panose="02020603050405020304" pitchFamily="18" charset="0"/>
                          <a:cs typeface="Times New Roman" panose="02020603050405020304" pitchFamily="18" charset="0"/>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1</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000" b="0" dirty="0">
                          <a:effectLst/>
                          <a:latin typeface="Times New Roman" panose="02020603050405020304" pitchFamily="18" charset="0"/>
                          <a:cs typeface="Times New Roman" panose="02020603050405020304" pitchFamily="18" charset="0"/>
                        </a:rPr>
                        <a:t>Subsequent byte from queue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4224592"/>
                  </a:ext>
                </a:extLst>
              </a:tr>
            </a:tbl>
          </a:graphicData>
        </a:graphic>
      </p:graphicFrame>
      <p:graphicFrame>
        <p:nvGraphicFramePr>
          <p:cNvPr id="2" name="Table 1">
            <a:extLst>
              <a:ext uri="{FF2B5EF4-FFF2-40B4-BE49-F238E27FC236}">
                <a16:creationId xmlns:a16="http://schemas.microsoft.com/office/drawing/2014/main" id="{8D215005-7F40-F5DF-60FC-CC030EAA15DB}"/>
              </a:ext>
            </a:extLst>
          </p:cNvPr>
          <p:cNvGraphicFramePr>
            <a:graphicFrameLocks noGrp="1"/>
          </p:cNvGraphicFramePr>
          <p:nvPr>
            <p:extLst>
              <p:ext uri="{D42A27DB-BD31-4B8C-83A1-F6EECF244321}">
                <p14:modId xmlns:p14="http://schemas.microsoft.com/office/powerpoint/2010/main" val="2509288345"/>
              </p:ext>
            </p:extLst>
          </p:nvPr>
        </p:nvGraphicFramePr>
        <p:xfrm>
          <a:off x="1607457" y="855616"/>
          <a:ext cx="9245601" cy="2423160"/>
        </p:xfrm>
        <a:graphic>
          <a:graphicData uri="http://schemas.openxmlformats.org/drawingml/2006/table">
            <a:tbl>
              <a:tblPr firstRow="1" bandRow="1">
                <a:tableStyleId>{5C22544A-7EE6-4342-B048-85BDC9FD1C3A}</a:tableStyleId>
              </a:tblPr>
              <a:tblGrid>
                <a:gridCol w="3081867">
                  <a:extLst>
                    <a:ext uri="{9D8B030D-6E8A-4147-A177-3AD203B41FA5}">
                      <a16:colId xmlns:a16="http://schemas.microsoft.com/office/drawing/2014/main" val="2868159990"/>
                    </a:ext>
                  </a:extLst>
                </a:gridCol>
                <a:gridCol w="3081867">
                  <a:extLst>
                    <a:ext uri="{9D8B030D-6E8A-4147-A177-3AD203B41FA5}">
                      <a16:colId xmlns:a16="http://schemas.microsoft.com/office/drawing/2014/main" val="2906663840"/>
                    </a:ext>
                  </a:extLst>
                </a:gridCol>
                <a:gridCol w="3081867">
                  <a:extLst>
                    <a:ext uri="{9D8B030D-6E8A-4147-A177-3AD203B41FA5}">
                      <a16:colId xmlns:a16="http://schemas.microsoft.com/office/drawing/2014/main" val="92101912"/>
                    </a:ext>
                  </a:extLst>
                </a:gridCol>
              </a:tblGrid>
              <a:tr h="484632">
                <a:tc>
                  <a:txBody>
                    <a:bodyPr/>
                    <a:lstStyle/>
                    <a:p>
                      <a:pPr algn="ctr"/>
                      <a:r>
                        <a:rPr lang="en-US" sz="2000" b="1" dirty="0">
                          <a:latin typeface="Times New Roman" panose="02020603050405020304" pitchFamily="18" charset="0"/>
                          <a:cs typeface="Times New Roman" panose="02020603050405020304" pitchFamily="18" charset="0"/>
                        </a:rPr>
                        <a:t>A17/S4	</a:t>
                      </a:r>
                      <a:endParaRPr lang="en-IN" sz="2000" dirty="0"/>
                    </a:p>
                  </a:txBody>
                  <a:tcPr/>
                </a:tc>
                <a:tc>
                  <a:txBody>
                    <a:bodyPr/>
                    <a:lstStyle/>
                    <a:p>
                      <a:pPr algn="ctr"/>
                      <a:r>
                        <a:rPr lang="en-US" sz="2000" b="1" dirty="0">
                          <a:latin typeface="Times New Roman" panose="02020603050405020304" pitchFamily="18" charset="0"/>
                          <a:cs typeface="Times New Roman" panose="02020603050405020304" pitchFamily="18" charset="0"/>
                        </a:rPr>
                        <a:t>A16/S3</a:t>
                      </a:r>
                      <a:endParaRPr lang="en-IN" sz="2000" dirty="0"/>
                    </a:p>
                  </a:txBody>
                  <a:tcPr/>
                </a:tc>
                <a:tc>
                  <a:txBody>
                    <a:bodyPr/>
                    <a:lstStyle/>
                    <a:p>
                      <a:pPr algn="ctr"/>
                      <a:r>
                        <a:rPr lang="en-US" sz="2000" b="1" dirty="0">
                          <a:latin typeface="Times New Roman" panose="02020603050405020304" pitchFamily="18" charset="0"/>
                          <a:cs typeface="Times New Roman" panose="02020603050405020304" pitchFamily="18" charset="0"/>
                        </a:rPr>
                        <a:t>Function</a:t>
                      </a:r>
                      <a:endParaRPr lang="en-IN" sz="2000" dirty="0"/>
                    </a:p>
                  </a:txBody>
                  <a:tcPr/>
                </a:tc>
                <a:extLst>
                  <a:ext uri="{0D108BD9-81ED-4DB2-BD59-A6C34878D82A}">
                    <a16:rowId xmlns:a16="http://schemas.microsoft.com/office/drawing/2014/main" val="1177134344"/>
                  </a:ext>
                </a:extLst>
              </a:tr>
              <a:tr h="484632">
                <a:tc>
                  <a:txBody>
                    <a:bodyPr/>
                    <a:lstStyle/>
                    <a:p>
                      <a:pPr algn="ctr"/>
                      <a:r>
                        <a:rPr lang="en-US" sz="2000" dirty="0"/>
                        <a:t>0</a:t>
                      </a:r>
                      <a:endParaRPr lang="en-IN" sz="2000" dirty="0"/>
                    </a:p>
                  </a:txBody>
                  <a:tcPr/>
                </a:tc>
                <a:tc>
                  <a:txBody>
                    <a:bodyPr/>
                    <a:lstStyle/>
                    <a:p>
                      <a:pPr algn="ctr"/>
                      <a:r>
                        <a:rPr lang="en-US" sz="2000" dirty="0"/>
                        <a:t>0</a:t>
                      </a:r>
                      <a:endParaRPr lang="en-IN" sz="2000" dirty="0"/>
                    </a:p>
                  </a:txBody>
                  <a:tcPr/>
                </a:tc>
                <a:tc>
                  <a:txBody>
                    <a:bodyPr/>
                    <a:lstStyle/>
                    <a:p>
                      <a:pPr algn="ctr"/>
                      <a:r>
                        <a:rPr lang="en-US" sz="2000" dirty="0">
                          <a:latin typeface="Times New Roman" panose="02020603050405020304" pitchFamily="18" charset="0"/>
                          <a:cs typeface="Times New Roman" panose="02020603050405020304" pitchFamily="18" charset="0"/>
                        </a:rPr>
                        <a:t>Extra segment access</a:t>
                      </a:r>
                      <a:endParaRPr lang="en-IN" sz="2000" dirty="0"/>
                    </a:p>
                  </a:txBody>
                  <a:tcPr/>
                </a:tc>
                <a:extLst>
                  <a:ext uri="{0D108BD9-81ED-4DB2-BD59-A6C34878D82A}">
                    <a16:rowId xmlns:a16="http://schemas.microsoft.com/office/drawing/2014/main" val="2869049274"/>
                  </a:ext>
                </a:extLst>
              </a:tr>
              <a:tr h="484632">
                <a:tc>
                  <a:txBody>
                    <a:bodyPr/>
                    <a:lstStyle/>
                    <a:p>
                      <a:pPr algn="ctr"/>
                      <a:r>
                        <a:rPr lang="en-US" sz="2000" dirty="0"/>
                        <a:t>0</a:t>
                      </a:r>
                      <a:endParaRPr lang="en-IN" sz="2000" dirty="0"/>
                    </a:p>
                  </a:txBody>
                  <a:tcPr/>
                </a:tc>
                <a:tc>
                  <a:txBody>
                    <a:bodyPr/>
                    <a:lstStyle/>
                    <a:p>
                      <a:pPr algn="ctr"/>
                      <a:r>
                        <a:rPr lang="en-US" sz="2000" dirty="0"/>
                        <a:t>1</a:t>
                      </a:r>
                      <a:endParaRPr lang="en-IN" sz="2000" dirty="0"/>
                    </a:p>
                  </a:txBody>
                  <a:tcPr/>
                </a:tc>
                <a:tc>
                  <a:txBody>
                    <a:bodyPr/>
                    <a:lstStyle/>
                    <a:p>
                      <a:pPr algn="ctr"/>
                      <a:r>
                        <a:rPr lang="en-US" sz="2000" dirty="0"/>
                        <a:t>Stack segment access</a:t>
                      </a:r>
                      <a:endParaRPr lang="en-IN" sz="2000" dirty="0"/>
                    </a:p>
                  </a:txBody>
                  <a:tcPr/>
                </a:tc>
                <a:extLst>
                  <a:ext uri="{0D108BD9-81ED-4DB2-BD59-A6C34878D82A}">
                    <a16:rowId xmlns:a16="http://schemas.microsoft.com/office/drawing/2014/main" val="344423258"/>
                  </a:ext>
                </a:extLst>
              </a:tr>
              <a:tr h="484632">
                <a:tc>
                  <a:txBody>
                    <a:bodyPr/>
                    <a:lstStyle/>
                    <a:p>
                      <a:pPr algn="ctr"/>
                      <a:r>
                        <a:rPr lang="en-US" sz="2000" dirty="0"/>
                        <a:t>1</a:t>
                      </a:r>
                      <a:endParaRPr lang="en-IN" sz="2000" dirty="0"/>
                    </a:p>
                  </a:txBody>
                  <a:tcPr/>
                </a:tc>
                <a:tc>
                  <a:txBody>
                    <a:bodyPr/>
                    <a:lstStyle/>
                    <a:p>
                      <a:pPr algn="ctr"/>
                      <a:r>
                        <a:rPr lang="en-US" sz="2000" dirty="0"/>
                        <a:t>0</a:t>
                      </a:r>
                      <a:endParaRPr lang="en-IN" sz="2000" dirty="0"/>
                    </a:p>
                  </a:txBody>
                  <a:tcPr/>
                </a:tc>
                <a:tc>
                  <a:txBody>
                    <a:bodyPr/>
                    <a:lstStyle/>
                    <a:p>
                      <a:pPr algn="ctr"/>
                      <a:r>
                        <a:rPr lang="en-US" sz="2000" dirty="0">
                          <a:latin typeface="Times New Roman" panose="02020603050405020304" pitchFamily="18" charset="0"/>
                          <a:cs typeface="Times New Roman" panose="02020603050405020304" pitchFamily="18" charset="0"/>
                        </a:rPr>
                        <a:t>Code segment access</a:t>
                      </a:r>
                      <a:endParaRPr lang="en-IN" sz="2000" dirty="0"/>
                    </a:p>
                  </a:txBody>
                  <a:tcPr/>
                </a:tc>
                <a:extLst>
                  <a:ext uri="{0D108BD9-81ED-4DB2-BD59-A6C34878D82A}">
                    <a16:rowId xmlns:a16="http://schemas.microsoft.com/office/drawing/2014/main" val="3570855856"/>
                  </a:ext>
                </a:extLst>
              </a:tr>
              <a:tr h="484632">
                <a:tc>
                  <a:txBody>
                    <a:bodyPr/>
                    <a:lstStyle/>
                    <a:p>
                      <a:pPr algn="ctr"/>
                      <a:r>
                        <a:rPr lang="en-US" sz="2000" dirty="0"/>
                        <a:t>1</a:t>
                      </a:r>
                      <a:endParaRPr lang="en-IN" sz="2000" dirty="0"/>
                    </a:p>
                  </a:txBody>
                  <a:tcPr/>
                </a:tc>
                <a:tc>
                  <a:txBody>
                    <a:bodyPr/>
                    <a:lstStyle/>
                    <a:p>
                      <a:pPr algn="ctr"/>
                      <a:r>
                        <a:rPr lang="en-US" sz="2000" dirty="0"/>
                        <a:t>1</a:t>
                      </a:r>
                      <a:endParaRPr lang="en-IN" sz="2000" dirty="0"/>
                    </a:p>
                  </a:txBody>
                  <a:tcPr/>
                </a:tc>
                <a:tc>
                  <a:txBody>
                    <a:bodyPr/>
                    <a:lstStyle/>
                    <a:p>
                      <a:pPr algn="ctr"/>
                      <a:r>
                        <a:rPr lang="en-US" sz="2000" dirty="0">
                          <a:latin typeface="Times New Roman" panose="02020603050405020304" pitchFamily="18" charset="0"/>
                          <a:cs typeface="Times New Roman" panose="02020603050405020304" pitchFamily="18" charset="0"/>
                        </a:rPr>
                        <a:t> Data segment access</a:t>
                      </a:r>
                      <a:endParaRPr lang="en-IN" sz="2000" dirty="0"/>
                    </a:p>
                  </a:txBody>
                  <a:tcPr/>
                </a:tc>
                <a:extLst>
                  <a:ext uri="{0D108BD9-81ED-4DB2-BD59-A6C34878D82A}">
                    <a16:rowId xmlns:a16="http://schemas.microsoft.com/office/drawing/2014/main" val="3234347239"/>
                  </a:ext>
                </a:extLst>
              </a:tr>
            </a:tbl>
          </a:graphicData>
        </a:graphic>
      </p:graphicFrame>
    </p:spTree>
    <p:extLst>
      <p:ext uri="{BB962C8B-B14F-4D97-AF65-F5344CB8AC3E}">
        <p14:creationId xmlns:p14="http://schemas.microsoft.com/office/powerpoint/2010/main" val="159880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C8410-7398-D5C2-B637-A2A9BD8E0E04}"/>
              </a:ext>
            </a:extLst>
          </p:cNvPr>
          <p:cNvSpPr>
            <a:spLocks noGrp="1"/>
          </p:cNvSpPr>
          <p:nvPr>
            <p:ph idx="1"/>
          </p:nvPr>
        </p:nvSpPr>
        <p:spPr>
          <a:xfrm>
            <a:off x="457200" y="261256"/>
            <a:ext cx="11419114" cy="6150429"/>
          </a:xfrm>
        </p:spPr>
        <p:txBody>
          <a:bodyPr>
            <a:normAutofit/>
          </a:bodyPr>
          <a:lstStyle/>
          <a:p>
            <a:pPr algn="just"/>
            <a:r>
              <a:rPr lang="en-US" sz="2400" b="1" dirty="0">
                <a:latin typeface="Times New Roman" panose="02020603050405020304" pitchFamily="18" charset="0"/>
                <a:cs typeface="Times New Roman" panose="02020603050405020304" pitchFamily="18" charset="0"/>
              </a:rPr>
              <a:t>S7/BHE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BHE stands for Bus High Enable. It is available at pin 34 and used to indicate the transfer of data using data bus D8-D15. This signal is low during the first clock cycle, thereafter it is active.</a:t>
            </a:r>
          </a:p>
          <a:p>
            <a:pPr algn="just"/>
            <a:r>
              <a:rPr lang="en-US" sz="2400" dirty="0">
                <a:latin typeface="Times New Roman" panose="02020603050405020304" pitchFamily="18" charset="0"/>
                <a:cs typeface="Times New Roman" panose="02020603050405020304" pitchFamily="18" charset="0"/>
              </a:rPr>
              <a:t>Therefore A0=0 will select Even bank. </a:t>
            </a:r>
          </a:p>
          <a:p>
            <a:pPr algn="just"/>
            <a:r>
              <a:rPr lang="en-US" sz="2400" dirty="0">
                <a:latin typeface="Times New Roman" panose="02020603050405020304" pitchFamily="18" charset="0"/>
                <a:cs typeface="Times New Roman" panose="02020603050405020304" pitchFamily="18" charset="0"/>
              </a:rPr>
              <a:t>The BHE signal is used for the selection of odd banks. </a:t>
            </a:r>
          </a:p>
          <a:p>
            <a:pPr algn="just"/>
            <a:r>
              <a:rPr lang="en-US" sz="2400" b="1" dirty="0">
                <a:latin typeface="Times New Roman" panose="02020603050405020304" pitchFamily="18" charset="0"/>
                <a:cs typeface="Times New Roman" panose="02020603050405020304" pitchFamily="18" charset="0"/>
              </a:rPr>
              <a:t>LOCK</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this signal is active, it indicates to the other processors not to ask the CPU to leave the system bus. It is activated using the LOCK prefix on any instruction and is available at pin 29.</a:t>
            </a:r>
          </a:p>
          <a:p>
            <a:pPr algn="just"/>
            <a:r>
              <a:rPr lang="en-US" sz="2400" b="1" dirty="0">
                <a:latin typeface="Times New Roman" panose="02020603050405020304" pitchFamily="18" charset="0"/>
                <a:cs typeface="Times New Roman" panose="02020603050405020304" pitchFamily="18" charset="0"/>
              </a:rPr>
              <a:t>TEST’ </a:t>
            </a:r>
            <a:r>
              <a:rPr lang="en-US" sz="2400" dirty="0">
                <a:latin typeface="Times New Roman" panose="02020603050405020304" pitchFamily="18" charset="0"/>
                <a:cs typeface="Times New Roman" panose="02020603050405020304" pitchFamily="18" charset="0"/>
              </a:rPr>
              <a:t>: This examined by a ‘WAIT’ instruction. If the TEST pin goes low(0), execution will continue, else the processor remains in an idle state. The input is internally synchronized during each of the clock cycle on leading edge of the clock.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41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BCDC7-56A9-58B7-4586-884C556B0592}"/>
              </a:ext>
            </a:extLst>
          </p:cNvPr>
          <p:cNvSpPr>
            <a:spLocks noGrp="1"/>
          </p:cNvSpPr>
          <p:nvPr>
            <p:ph idx="1"/>
          </p:nvPr>
        </p:nvSpPr>
        <p:spPr>
          <a:xfrm>
            <a:off x="838200" y="664029"/>
            <a:ext cx="10515600" cy="5512934"/>
          </a:xfrm>
        </p:spPr>
        <p:txBody>
          <a:bodyPr/>
          <a:lstStyle/>
          <a:p>
            <a:pPr marL="0" indent="0">
              <a:buNone/>
            </a:pPr>
            <a:endParaRPr lang="en-US" dirty="0"/>
          </a:p>
          <a:p>
            <a:endParaRPr lang="en-IN" dirty="0"/>
          </a:p>
        </p:txBody>
      </p:sp>
      <p:graphicFrame>
        <p:nvGraphicFramePr>
          <p:cNvPr id="4" name="Table 3">
            <a:extLst>
              <a:ext uri="{FF2B5EF4-FFF2-40B4-BE49-F238E27FC236}">
                <a16:creationId xmlns:a16="http://schemas.microsoft.com/office/drawing/2014/main" id="{CD8D91F5-F6DD-D04D-8465-9A3F5C5A617D}"/>
              </a:ext>
            </a:extLst>
          </p:cNvPr>
          <p:cNvGraphicFramePr>
            <a:graphicFrameLocks noGrp="1"/>
          </p:cNvGraphicFramePr>
          <p:nvPr>
            <p:extLst>
              <p:ext uri="{D42A27DB-BD31-4B8C-83A1-F6EECF244321}">
                <p14:modId xmlns:p14="http://schemas.microsoft.com/office/powerpoint/2010/main" val="1950338014"/>
              </p:ext>
            </p:extLst>
          </p:nvPr>
        </p:nvGraphicFramePr>
        <p:xfrm>
          <a:off x="1807029" y="349552"/>
          <a:ext cx="9329057" cy="3925450"/>
        </p:xfrm>
        <a:graphic>
          <a:graphicData uri="http://schemas.openxmlformats.org/drawingml/2006/table">
            <a:tbl>
              <a:tblPr firstRow="1" bandRow="1">
                <a:tableStyleId>{5C22544A-7EE6-4342-B048-85BDC9FD1C3A}</a:tableStyleId>
              </a:tblPr>
              <a:tblGrid>
                <a:gridCol w="2050096">
                  <a:extLst>
                    <a:ext uri="{9D8B030D-6E8A-4147-A177-3AD203B41FA5}">
                      <a16:colId xmlns:a16="http://schemas.microsoft.com/office/drawing/2014/main" val="1759013715"/>
                    </a:ext>
                  </a:extLst>
                </a:gridCol>
                <a:gridCol w="1075435">
                  <a:extLst>
                    <a:ext uri="{9D8B030D-6E8A-4147-A177-3AD203B41FA5}">
                      <a16:colId xmlns:a16="http://schemas.microsoft.com/office/drawing/2014/main" val="2262358748"/>
                    </a:ext>
                  </a:extLst>
                </a:gridCol>
                <a:gridCol w="6203526">
                  <a:extLst>
                    <a:ext uri="{9D8B030D-6E8A-4147-A177-3AD203B41FA5}">
                      <a16:colId xmlns:a16="http://schemas.microsoft.com/office/drawing/2014/main" val="1364661856"/>
                    </a:ext>
                  </a:extLst>
                </a:gridCol>
              </a:tblGrid>
              <a:tr h="895786">
                <a:tc>
                  <a:txBody>
                    <a:bodyPr/>
                    <a:lstStyle/>
                    <a:p>
                      <a:pPr algn="ctr"/>
                      <a:r>
                        <a:rPr lang="en-US" sz="2400" dirty="0">
                          <a:latin typeface="Times New Roman" panose="02020603050405020304" pitchFamily="18" charset="0"/>
                          <a:cs typeface="Times New Roman" panose="02020603050405020304" pitchFamily="18" charset="0"/>
                        </a:rPr>
                        <a:t>BHE</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A0</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types of Transfer</a:t>
                      </a:r>
                    </a:p>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154592"/>
                  </a:ext>
                </a:extLst>
              </a:tr>
              <a:tr h="648776">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16-0 bit data transfer from both HB and LB</a:t>
                      </a:r>
                    </a:p>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7541874"/>
                  </a:ext>
                </a:extLst>
              </a:tr>
              <a:tr h="732705">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8-bit data transfer from HB</a:t>
                      </a:r>
                    </a:p>
                    <a:p>
                      <a:pPr algn="ct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0259376"/>
                  </a:ext>
                </a:extLst>
              </a:tr>
              <a:tr h="886085">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0</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8-bit data transfer from LB</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2453084"/>
                  </a:ext>
                </a:extLst>
              </a:tr>
              <a:tr h="497659">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None(Idle)</a:t>
                      </a:r>
                    </a:p>
                  </a:txBody>
                  <a:tcPr/>
                </a:tc>
                <a:extLst>
                  <a:ext uri="{0D108BD9-81ED-4DB2-BD59-A6C34878D82A}">
                    <a16:rowId xmlns:a16="http://schemas.microsoft.com/office/drawing/2014/main" val="1595166774"/>
                  </a:ext>
                </a:extLst>
              </a:tr>
            </a:tbl>
          </a:graphicData>
        </a:graphic>
      </p:graphicFrame>
    </p:spTree>
    <p:extLst>
      <p:ext uri="{BB962C8B-B14F-4D97-AF65-F5344CB8AC3E}">
        <p14:creationId xmlns:p14="http://schemas.microsoft.com/office/powerpoint/2010/main" val="4230658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60656-73FD-89F2-11D9-6B329A4C1CD0}"/>
              </a:ext>
            </a:extLst>
          </p:cNvPr>
          <p:cNvSpPr>
            <a:spLocks noGrp="1"/>
          </p:cNvSpPr>
          <p:nvPr>
            <p:ph idx="1"/>
          </p:nvPr>
        </p:nvSpPr>
        <p:spPr>
          <a:xfrm>
            <a:off x="838200" y="228600"/>
            <a:ext cx="10515600" cy="5948363"/>
          </a:xfrm>
        </p:spPr>
        <p:txBody>
          <a:bodyPr>
            <a:normAutofit/>
          </a:bodyPr>
          <a:lstStyle/>
          <a:p>
            <a:pPr algn="just"/>
            <a:r>
              <a:rPr lang="en-US" sz="2400" b="1" dirty="0">
                <a:latin typeface="Times New Roman" panose="02020603050405020304" pitchFamily="18" charset="0"/>
                <a:cs typeface="Times New Roman" panose="02020603050405020304" pitchFamily="18" charset="0"/>
              </a:rPr>
              <a:t>Ready</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available at pin 22. It is an acknowledgement signal from I/O devices that data is transferred. It is an active high signal. When it is high, it indicates that the device is ready to transfer data. When it is low, it indicates wait state.</a:t>
            </a:r>
          </a:p>
          <a:p>
            <a:pPr algn="just"/>
            <a:r>
              <a:rPr lang="en-US" sz="2400" b="1" dirty="0">
                <a:latin typeface="Times New Roman" panose="02020603050405020304" pitchFamily="18" charset="0"/>
                <a:cs typeface="Times New Roman" panose="02020603050405020304" pitchFamily="18" charset="0"/>
              </a:rPr>
              <a:t>RESET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available at pin 21 and is used to restart the execution. It causes the processor to immediately terminate its present activity. This signal is active high for the first 4 clock cycles to RESET the microprocessor.</a:t>
            </a:r>
          </a:p>
          <a:p>
            <a:pPr algn="just"/>
            <a:r>
              <a:rPr lang="en-US" sz="2400" b="1" dirty="0">
                <a:latin typeface="Times New Roman" panose="02020603050405020304" pitchFamily="18" charset="0"/>
                <a:cs typeface="Times New Roman" panose="02020603050405020304" pitchFamily="18" charset="0"/>
              </a:rPr>
              <a:t>INTR</a:t>
            </a:r>
          </a:p>
          <a:p>
            <a:pPr algn="just"/>
            <a:r>
              <a:rPr lang="en-US" sz="2400" dirty="0">
                <a:latin typeface="Times New Roman" panose="02020603050405020304" pitchFamily="18" charset="0"/>
                <a:cs typeface="Times New Roman" panose="02020603050405020304" pitchFamily="18" charset="0"/>
              </a:rPr>
              <a:t>It is available at pin 18. It is an interrupt request signal, which is sampled during the last clock cycle of each instruction to determine if the processor considered this as an interrupt not</a:t>
            </a:r>
          </a:p>
          <a:p>
            <a:pPr algn="just"/>
            <a:r>
              <a:rPr lang="en-US" sz="2400" b="1"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This is used for read operation. It is an output signal. It is active when low. </a:t>
            </a:r>
          </a:p>
          <a:p>
            <a:pPr algn="just"/>
            <a:r>
              <a:rPr lang="en-US" sz="2400" b="1" dirty="0">
                <a:latin typeface="Times New Roman" panose="02020603050405020304" pitchFamily="18" charset="0"/>
                <a:cs typeface="Times New Roman" panose="02020603050405020304" pitchFamily="18" charset="0"/>
              </a:rPr>
              <a:t>MN/MX’ </a:t>
            </a:r>
            <a:r>
              <a:rPr lang="en-US" sz="2400" dirty="0">
                <a:latin typeface="Times New Roman" panose="02020603050405020304" pitchFamily="18" charset="0"/>
                <a:cs typeface="Times New Roman" panose="02020603050405020304" pitchFamily="18" charset="0"/>
              </a:rPr>
              <a:t>: Minimum/Maximum. This pin signal indicates what mode the processor will operate in.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637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6BE30-8C6D-78C2-A6DE-861046A8647B}"/>
              </a:ext>
            </a:extLst>
          </p:cNvPr>
          <p:cNvSpPr>
            <a:spLocks noGrp="1"/>
          </p:cNvSpPr>
          <p:nvPr>
            <p:ph idx="1"/>
          </p:nvPr>
        </p:nvSpPr>
        <p:spPr>
          <a:xfrm>
            <a:off x="402771" y="936171"/>
            <a:ext cx="11321143" cy="5240792"/>
          </a:xfrm>
        </p:spPr>
        <p:txBody>
          <a:bodyPr>
            <a:normAutofit/>
          </a:bodyPr>
          <a:lstStyle/>
          <a:p>
            <a:pPr algn="just"/>
            <a:r>
              <a:rPr lang="en-IN" b="1" dirty="0">
                <a:latin typeface="Times New Roman" panose="02020603050405020304" pitchFamily="18" charset="0"/>
                <a:cs typeface="Times New Roman" panose="02020603050405020304" pitchFamily="18" charset="0"/>
              </a:rPr>
              <a:t>Pins for Maximum Mode</a:t>
            </a:r>
          </a:p>
          <a:p>
            <a:pPr algn="just"/>
            <a:r>
              <a:rPr lang="en-US" b="1" dirty="0">
                <a:latin typeface="Times New Roman" panose="02020603050405020304" pitchFamily="18" charset="0"/>
                <a:cs typeface="Times New Roman" panose="02020603050405020304" pitchFamily="18" charset="0"/>
              </a:rPr>
              <a:t>RQ’/GT1′, RQ’/GT0′ : </a:t>
            </a:r>
            <a:r>
              <a:rPr lang="en-US" dirty="0">
                <a:latin typeface="Times New Roman" panose="02020603050405020304" pitchFamily="18" charset="0"/>
                <a:cs typeface="Times New Roman" panose="02020603050405020304" pitchFamily="18" charset="0"/>
              </a:rPr>
              <a:t>Request/Grant. These pins are used by local bus masters used to force the microprocessor to release the local bus at the end of the microprocessor’s current bus cycle. Each of the pin is bi-directional. RQ’/GT0′ have higher priority than RQ’/GT1′. </a:t>
            </a:r>
          </a:p>
          <a:p>
            <a:pPr algn="just"/>
            <a:r>
              <a:rPr lang="en-US" b="1" dirty="0">
                <a:latin typeface="Times New Roman" panose="02020603050405020304" pitchFamily="18" charset="0"/>
                <a:cs typeface="Times New Roman" panose="02020603050405020304" pitchFamily="18" charset="0"/>
              </a:rPr>
              <a:t>LOCK’ </a:t>
            </a:r>
            <a:r>
              <a:rPr lang="en-US" dirty="0">
                <a:latin typeface="Times New Roman" panose="02020603050405020304" pitchFamily="18" charset="0"/>
                <a:cs typeface="Times New Roman" panose="02020603050405020304" pitchFamily="18" charset="0"/>
              </a:rPr>
              <a:t>: Its an active low pin. It indicates that other system bus masters have not been allowed to gain control of the system bus while LOCK’ is active low(0). The LOCK signal will be active until the completion of the next instruction.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540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1AEC1F9-D7C6-8D7F-A357-C2A4AE5ABFB5}"/>
              </a:ext>
            </a:extLst>
          </p:cNvPr>
          <p:cNvGraphicFramePr>
            <a:graphicFrameLocks noGrp="1"/>
          </p:cNvGraphicFramePr>
          <p:nvPr>
            <p:ph idx="1"/>
            <p:extLst>
              <p:ext uri="{D42A27DB-BD31-4B8C-83A1-F6EECF244321}">
                <p14:modId xmlns:p14="http://schemas.microsoft.com/office/powerpoint/2010/main" val="4241919905"/>
              </p:ext>
            </p:extLst>
          </p:nvPr>
        </p:nvGraphicFramePr>
        <p:xfrm>
          <a:off x="1061224" y="2231572"/>
          <a:ext cx="10526752" cy="4518454"/>
        </p:xfrm>
        <a:graphic>
          <a:graphicData uri="http://schemas.openxmlformats.org/drawingml/2006/table">
            <a:tbl>
              <a:tblPr/>
              <a:tblGrid>
                <a:gridCol w="2631688">
                  <a:extLst>
                    <a:ext uri="{9D8B030D-6E8A-4147-A177-3AD203B41FA5}">
                      <a16:colId xmlns:a16="http://schemas.microsoft.com/office/drawing/2014/main" val="1266381153"/>
                    </a:ext>
                  </a:extLst>
                </a:gridCol>
                <a:gridCol w="2631688">
                  <a:extLst>
                    <a:ext uri="{9D8B030D-6E8A-4147-A177-3AD203B41FA5}">
                      <a16:colId xmlns:a16="http://schemas.microsoft.com/office/drawing/2014/main" val="1966364098"/>
                    </a:ext>
                  </a:extLst>
                </a:gridCol>
                <a:gridCol w="2631688">
                  <a:extLst>
                    <a:ext uri="{9D8B030D-6E8A-4147-A177-3AD203B41FA5}">
                      <a16:colId xmlns:a16="http://schemas.microsoft.com/office/drawing/2014/main" val="4243360738"/>
                    </a:ext>
                  </a:extLst>
                </a:gridCol>
                <a:gridCol w="2631688">
                  <a:extLst>
                    <a:ext uri="{9D8B030D-6E8A-4147-A177-3AD203B41FA5}">
                      <a16:colId xmlns:a16="http://schemas.microsoft.com/office/drawing/2014/main" val="3544876328"/>
                    </a:ext>
                  </a:extLst>
                </a:gridCol>
              </a:tblGrid>
              <a:tr h="325408">
                <a:tc>
                  <a:txBody>
                    <a:bodyPr/>
                    <a:lstStyle/>
                    <a:p>
                      <a:pPr algn="ctr"/>
                      <a:r>
                        <a:rPr lang="en-IN" sz="1800" b="1" dirty="0">
                          <a:effectLst/>
                          <a:latin typeface="Times New Roman" panose="02020603050405020304" pitchFamily="18" charset="0"/>
                          <a:cs typeface="Times New Roman" panose="02020603050405020304" pitchFamily="18" charset="0"/>
                        </a:rPr>
                        <a:t>S</a:t>
                      </a:r>
                      <a:r>
                        <a:rPr lang="en-IN" sz="1800" b="1" baseline="-25000" dirty="0">
                          <a:effectLst/>
                          <a:latin typeface="Times New Roman" panose="02020603050405020304" pitchFamily="18" charset="0"/>
                          <a:cs typeface="Times New Roman" panose="02020603050405020304" pitchFamily="18" charset="0"/>
                        </a:rPr>
                        <a:t>2</a:t>
                      </a:r>
                      <a:r>
                        <a:rPr lang="en-IN" sz="1800" b="1" dirty="0">
                          <a:effectLst/>
                          <a:latin typeface="Times New Roman" panose="02020603050405020304" pitchFamily="18" charset="0"/>
                          <a:cs typeface="Times New Roman" panose="02020603050405020304" pitchFamily="18" charset="0"/>
                        </a:rPr>
                        <a:t>’</a:t>
                      </a:r>
                    </a:p>
                  </a:txBody>
                  <a:tcPr marL="50023" marR="50023" marT="50023" marB="50023" anchor="ctr">
                    <a:lnL>
                      <a:noFill/>
                    </a:lnL>
                    <a:lnR>
                      <a:noFill/>
                    </a:lnR>
                    <a:lnT>
                      <a:noFill/>
                    </a:lnT>
                    <a:lnB>
                      <a:noFill/>
                    </a:lnB>
                    <a:noFill/>
                  </a:tcPr>
                </a:tc>
                <a:tc>
                  <a:txBody>
                    <a:bodyPr/>
                    <a:lstStyle/>
                    <a:p>
                      <a:pPr algn="ctr"/>
                      <a:r>
                        <a:rPr lang="en-IN" sz="1800" b="1" dirty="0">
                          <a:effectLst/>
                          <a:latin typeface="Times New Roman" panose="02020603050405020304" pitchFamily="18" charset="0"/>
                          <a:cs typeface="Times New Roman" panose="02020603050405020304" pitchFamily="18" charset="0"/>
                        </a:rPr>
                        <a:t>S</a:t>
                      </a:r>
                      <a:r>
                        <a:rPr lang="en-IN" sz="1800" b="1" baseline="-25000" dirty="0">
                          <a:effectLst/>
                          <a:latin typeface="Times New Roman" panose="02020603050405020304" pitchFamily="18" charset="0"/>
                          <a:cs typeface="Times New Roman" panose="02020603050405020304" pitchFamily="18" charset="0"/>
                        </a:rPr>
                        <a:t>1</a:t>
                      </a:r>
                      <a:r>
                        <a:rPr lang="en-IN" sz="1800" b="1" baseline="0" dirty="0">
                          <a:effectLst/>
                          <a:latin typeface="Times New Roman" panose="02020603050405020304" pitchFamily="18" charset="0"/>
                          <a:cs typeface="Times New Roman" panose="02020603050405020304" pitchFamily="18" charset="0"/>
                        </a:rPr>
                        <a:t>’</a:t>
                      </a:r>
                    </a:p>
                  </a:txBody>
                  <a:tcPr marL="50023" marR="50023" marT="50023" marB="50023" anchor="ctr">
                    <a:lnL>
                      <a:noFill/>
                    </a:lnL>
                    <a:lnR>
                      <a:noFill/>
                    </a:lnR>
                    <a:lnT>
                      <a:noFill/>
                    </a:lnT>
                    <a:lnB>
                      <a:noFill/>
                    </a:lnB>
                    <a:noFill/>
                  </a:tcPr>
                </a:tc>
                <a:tc>
                  <a:txBody>
                    <a:bodyPr/>
                    <a:lstStyle/>
                    <a:p>
                      <a:pPr algn="ctr"/>
                      <a:r>
                        <a:rPr lang="en-IN" sz="1800" b="1" dirty="0">
                          <a:effectLst/>
                          <a:latin typeface="Times New Roman" panose="02020603050405020304" pitchFamily="18" charset="0"/>
                          <a:cs typeface="Times New Roman" panose="02020603050405020304" pitchFamily="18" charset="0"/>
                        </a:rPr>
                        <a:t>S</a:t>
                      </a:r>
                      <a:r>
                        <a:rPr lang="en-IN" sz="1800" b="1" baseline="-25000" dirty="0">
                          <a:effectLst/>
                          <a:latin typeface="Times New Roman" panose="02020603050405020304" pitchFamily="18" charset="0"/>
                          <a:cs typeface="Times New Roman" panose="02020603050405020304" pitchFamily="18" charset="0"/>
                        </a:rPr>
                        <a:t>0</a:t>
                      </a:r>
                      <a:r>
                        <a:rPr lang="en-IN" sz="1800" b="1" baseline="0" dirty="0">
                          <a:effectLst/>
                          <a:latin typeface="Times New Roman" panose="02020603050405020304" pitchFamily="18" charset="0"/>
                          <a:cs typeface="Times New Roman" panose="02020603050405020304" pitchFamily="18" charset="0"/>
                        </a:rPr>
                        <a:t>’</a:t>
                      </a:r>
                    </a:p>
                  </a:txBody>
                  <a:tcPr marL="50023" marR="50023" marT="50023" marB="50023" anchor="ctr">
                    <a:lnL>
                      <a:noFill/>
                    </a:lnL>
                    <a:lnR>
                      <a:noFill/>
                    </a:lnR>
                    <a:lnT>
                      <a:noFill/>
                    </a:lnT>
                    <a:lnB>
                      <a:noFill/>
                    </a:lnB>
                    <a:noFill/>
                  </a:tcPr>
                </a:tc>
                <a:tc>
                  <a:txBody>
                    <a:bodyPr/>
                    <a:lstStyle/>
                    <a:p>
                      <a:pPr algn="ctr"/>
                      <a:r>
                        <a:rPr lang="en-IN" sz="1800" b="1">
                          <a:effectLst/>
                          <a:latin typeface="Times New Roman" panose="02020603050405020304" pitchFamily="18" charset="0"/>
                          <a:cs typeface="Times New Roman" panose="02020603050405020304" pitchFamily="18" charset="0"/>
                        </a:rPr>
                        <a:t>Status</a:t>
                      </a:r>
                    </a:p>
                  </a:txBody>
                  <a:tcPr marL="50023" marR="50023" marT="50023" marB="50023" anchor="ctr">
                    <a:lnL>
                      <a:noFill/>
                    </a:lnL>
                    <a:lnR>
                      <a:noFill/>
                    </a:lnR>
                    <a:lnT>
                      <a:noFill/>
                    </a:lnT>
                    <a:lnB>
                      <a:noFill/>
                    </a:lnB>
                    <a:noFill/>
                  </a:tcPr>
                </a:tc>
                <a:extLst>
                  <a:ext uri="{0D108BD9-81ED-4DB2-BD59-A6C34878D82A}">
                    <a16:rowId xmlns:a16="http://schemas.microsoft.com/office/drawing/2014/main" val="2801238613"/>
                  </a:ext>
                </a:extLst>
              </a:tr>
              <a:tr h="500728">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Interrupt acknowledgement</a:t>
                      </a:r>
                    </a:p>
                  </a:txBody>
                  <a:tcPr marL="50023" marR="50023" marT="50023" marB="50023" anchor="ctr">
                    <a:lnL>
                      <a:noFill/>
                    </a:lnL>
                    <a:lnR>
                      <a:noFill/>
                    </a:lnR>
                    <a:lnT>
                      <a:noFill/>
                    </a:lnT>
                    <a:lnB>
                      <a:noFill/>
                    </a:lnB>
                    <a:noFill/>
                  </a:tcPr>
                </a:tc>
                <a:extLst>
                  <a:ext uri="{0D108BD9-81ED-4DB2-BD59-A6C34878D82A}">
                    <a16:rowId xmlns:a16="http://schemas.microsoft.com/office/drawing/2014/main" val="279818917"/>
                  </a:ext>
                </a:extLst>
              </a:tr>
              <a:tr h="556556">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I/O Read</a:t>
                      </a:r>
                    </a:p>
                  </a:txBody>
                  <a:tcPr marL="50023" marR="50023" marT="50023" marB="50023" anchor="ctr">
                    <a:lnL>
                      <a:noFill/>
                    </a:lnL>
                    <a:lnR>
                      <a:noFill/>
                    </a:lnR>
                    <a:lnT>
                      <a:noFill/>
                    </a:lnT>
                    <a:lnB>
                      <a:noFill/>
                    </a:lnB>
                    <a:noFill/>
                  </a:tcPr>
                </a:tc>
                <a:extLst>
                  <a:ext uri="{0D108BD9-81ED-4DB2-BD59-A6C34878D82A}">
                    <a16:rowId xmlns:a16="http://schemas.microsoft.com/office/drawing/2014/main" val="2088494118"/>
                  </a:ext>
                </a:extLst>
              </a:tr>
              <a:tr h="556556">
                <a:tc>
                  <a:txBody>
                    <a:bodyPr/>
                    <a:lstStyle/>
                    <a:p>
                      <a:pPr algn="ctr"/>
                      <a:r>
                        <a:rPr lang="en-IN" sz="180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I/O Write</a:t>
                      </a:r>
                    </a:p>
                  </a:txBody>
                  <a:tcPr marL="50023" marR="50023" marT="50023" marB="50023" anchor="ctr">
                    <a:lnL>
                      <a:noFill/>
                    </a:lnL>
                    <a:lnR>
                      <a:noFill/>
                    </a:lnR>
                    <a:lnT>
                      <a:noFill/>
                    </a:lnT>
                    <a:lnB>
                      <a:noFill/>
                    </a:lnB>
                    <a:noFill/>
                  </a:tcPr>
                </a:tc>
                <a:extLst>
                  <a:ext uri="{0D108BD9-81ED-4DB2-BD59-A6C34878D82A}">
                    <a16:rowId xmlns:a16="http://schemas.microsoft.com/office/drawing/2014/main" val="1007736334"/>
                  </a:ext>
                </a:extLst>
              </a:tr>
              <a:tr h="486214">
                <a:tc>
                  <a:txBody>
                    <a:bodyPr/>
                    <a:lstStyle/>
                    <a:p>
                      <a:pPr algn="ctr"/>
                      <a:r>
                        <a:rPr lang="en-IN" sz="180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Halt</a:t>
                      </a:r>
                    </a:p>
                  </a:txBody>
                  <a:tcPr marL="50023" marR="50023" marT="50023" marB="50023" anchor="ctr">
                    <a:lnL>
                      <a:noFill/>
                    </a:lnL>
                    <a:lnR>
                      <a:noFill/>
                    </a:lnR>
                    <a:lnT>
                      <a:noFill/>
                    </a:lnT>
                    <a:lnB>
                      <a:noFill/>
                    </a:lnB>
                    <a:noFill/>
                  </a:tcPr>
                </a:tc>
                <a:extLst>
                  <a:ext uri="{0D108BD9-81ED-4DB2-BD59-A6C34878D82A}">
                    <a16:rowId xmlns:a16="http://schemas.microsoft.com/office/drawing/2014/main" val="3034565080"/>
                  </a:ext>
                </a:extLst>
              </a:tr>
              <a:tr h="556556">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Opcode fetch</a:t>
                      </a:r>
                    </a:p>
                  </a:txBody>
                  <a:tcPr marL="50023" marR="50023" marT="50023" marB="50023" anchor="ctr">
                    <a:lnL>
                      <a:noFill/>
                    </a:lnL>
                    <a:lnR>
                      <a:noFill/>
                    </a:lnR>
                    <a:lnT>
                      <a:noFill/>
                    </a:lnT>
                    <a:lnB>
                      <a:noFill/>
                    </a:lnB>
                    <a:noFill/>
                  </a:tcPr>
                </a:tc>
                <a:extLst>
                  <a:ext uri="{0D108BD9-81ED-4DB2-BD59-A6C34878D82A}">
                    <a16:rowId xmlns:a16="http://schemas.microsoft.com/office/drawing/2014/main" val="3129437005"/>
                  </a:ext>
                </a:extLst>
              </a:tr>
              <a:tr h="556556">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Memory read</a:t>
                      </a:r>
                    </a:p>
                  </a:txBody>
                  <a:tcPr marL="50023" marR="50023" marT="50023" marB="50023" anchor="ctr">
                    <a:lnL>
                      <a:noFill/>
                    </a:lnL>
                    <a:lnR>
                      <a:noFill/>
                    </a:lnR>
                    <a:lnT>
                      <a:noFill/>
                    </a:lnT>
                    <a:lnB>
                      <a:noFill/>
                    </a:lnB>
                    <a:noFill/>
                  </a:tcPr>
                </a:tc>
                <a:extLst>
                  <a:ext uri="{0D108BD9-81ED-4DB2-BD59-A6C34878D82A}">
                    <a16:rowId xmlns:a16="http://schemas.microsoft.com/office/drawing/2014/main" val="1600327797"/>
                  </a:ext>
                </a:extLst>
              </a:tr>
              <a:tr h="556556">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0</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Memory write</a:t>
                      </a:r>
                    </a:p>
                  </a:txBody>
                  <a:tcPr marL="50023" marR="50023" marT="50023" marB="50023" anchor="ctr">
                    <a:lnL>
                      <a:noFill/>
                    </a:lnL>
                    <a:lnR>
                      <a:noFill/>
                    </a:lnR>
                    <a:lnT>
                      <a:noFill/>
                    </a:lnT>
                    <a:lnB>
                      <a:noFill/>
                    </a:lnB>
                    <a:noFill/>
                  </a:tcPr>
                </a:tc>
                <a:extLst>
                  <a:ext uri="{0D108BD9-81ED-4DB2-BD59-A6C34878D82A}">
                    <a16:rowId xmlns:a16="http://schemas.microsoft.com/office/drawing/2014/main" val="416194641"/>
                  </a:ext>
                </a:extLst>
              </a:tr>
              <a:tr h="325408">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a:effectLst/>
                          <a:latin typeface="Times New Roman" panose="02020603050405020304" pitchFamily="18" charset="0"/>
                          <a:cs typeface="Times New Roman" panose="02020603050405020304" pitchFamily="18" charset="0"/>
                        </a:rPr>
                        <a:t>1</a:t>
                      </a:r>
                    </a:p>
                  </a:txBody>
                  <a:tcPr marL="50023" marR="50023" marT="50023" marB="50023" anchor="ctr">
                    <a:lnL>
                      <a:noFill/>
                    </a:lnL>
                    <a:lnR>
                      <a:noFill/>
                    </a:lnR>
                    <a:lnT>
                      <a:noFill/>
                    </a:lnT>
                    <a:lnB>
                      <a:noFill/>
                    </a:lnB>
                    <a:noFill/>
                  </a:tcPr>
                </a:tc>
                <a:tc>
                  <a:txBody>
                    <a:bodyPr/>
                    <a:lstStyle/>
                    <a:p>
                      <a:pPr algn="ctr"/>
                      <a:r>
                        <a:rPr lang="en-IN" sz="1800" dirty="0">
                          <a:effectLst/>
                          <a:latin typeface="Times New Roman" panose="02020603050405020304" pitchFamily="18" charset="0"/>
                          <a:cs typeface="Times New Roman" panose="02020603050405020304" pitchFamily="18" charset="0"/>
                        </a:rPr>
                        <a:t>Passive</a:t>
                      </a:r>
                    </a:p>
                  </a:txBody>
                  <a:tcPr marL="50023" marR="50023" marT="50023" marB="50023" anchor="ctr">
                    <a:lnL>
                      <a:noFill/>
                    </a:lnL>
                    <a:lnR>
                      <a:noFill/>
                    </a:lnR>
                    <a:lnT>
                      <a:noFill/>
                    </a:lnT>
                    <a:lnB>
                      <a:noFill/>
                    </a:lnB>
                    <a:noFill/>
                  </a:tcPr>
                </a:tc>
                <a:extLst>
                  <a:ext uri="{0D108BD9-81ED-4DB2-BD59-A6C34878D82A}">
                    <a16:rowId xmlns:a16="http://schemas.microsoft.com/office/drawing/2014/main" val="3772840376"/>
                  </a:ext>
                </a:extLst>
              </a:tr>
            </a:tbl>
          </a:graphicData>
        </a:graphic>
      </p:graphicFrame>
      <p:sp>
        <p:nvSpPr>
          <p:cNvPr id="7" name="Rectangle 2">
            <a:extLst>
              <a:ext uri="{FF2B5EF4-FFF2-40B4-BE49-F238E27FC236}">
                <a16:creationId xmlns:a16="http://schemas.microsoft.com/office/drawing/2014/main" id="{55A777DF-AA66-BA7A-CE4F-A32544E094DC}"/>
              </a:ext>
            </a:extLst>
          </p:cNvPr>
          <p:cNvSpPr>
            <a:spLocks noChangeArrowheads="1"/>
          </p:cNvSpPr>
          <p:nvPr/>
        </p:nvSpPr>
        <p:spPr bwMode="auto">
          <a:xfrm>
            <a:off x="382612" y="153888"/>
            <a:ext cx="114267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inherit"/>
              </a:rPr>
              <a:t>S</a:t>
            </a:r>
            <a:r>
              <a:rPr kumimoji="0" lang="en-US" altLang="en-US" sz="2800" b="1" i="0" u="none" strike="noStrike" cap="none" normalizeH="0" baseline="-30000" dirty="0">
                <a:ln>
                  <a:noFill/>
                </a:ln>
                <a:solidFill>
                  <a:srgbClr val="000000"/>
                </a:solidFill>
                <a:effectLst/>
                <a:latin typeface="inherit"/>
              </a:rPr>
              <a:t>0</a:t>
            </a:r>
            <a:r>
              <a:rPr kumimoji="0" lang="en-US" altLang="en-US" sz="2800" b="1" i="0" u="none" strike="noStrike" cap="none" normalizeH="0" dirty="0">
                <a:ln>
                  <a:noFill/>
                </a:ln>
                <a:solidFill>
                  <a:srgbClr val="000000"/>
                </a:solidFill>
                <a:effectLst/>
                <a:latin typeface="inherit"/>
              </a:rPr>
              <a:t>’</a:t>
            </a:r>
            <a:r>
              <a:rPr kumimoji="0" lang="en-US" altLang="en-US" sz="2800" b="1" i="0" u="none" strike="noStrike" cap="none" normalizeH="0" baseline="0" dirty="0">
                <a:ln>
                  <a:noFill/>
                </a:ln>
                <a:solidFill>
                  <a:srgbClr val="000000"/>
                </a:solidFill>
                <a:effectLst/>
                <a:latin typeface="inherit"/>
              </a:rPr>
              <a:t>, S</a:t>
            </a:r>
            <a:r>
              <a:rPr kumimoji="0" lang="en-US" altLang="en-US" sz="2800" b="1" i="0" u="none" strike="noStrike" cap="none" normalizeH="0" baseline="-30000" dirty="0">
                <a:ln>
                  <a:noFill/>
                </a:ln>
                <a:solidFill>
                  <a:srgbClr val="000000"/>
                </a:solidFill>
                <a:effectLst/>
                <a:latin typeface="inherit"/>
              </a:rPr>
              <a:t>1</a:t>
            </a:r>
            <a:r>
              <a:rPr kumimoji="0" lang="en-US" altLang="en-US" sz="2800" b="1" i="0" u="none" strike="noStrike" cap="none" normalizeH="0" dirty="0">
                <a:ln>
                  <a:noFill/>
                </a:ln>
                <a:solidFill>
                  <a:srgbClr val="000000"/>
                </a:solidFill>
                <a:effectLst/>
                <a:latin typeface="inherit"/>
              </a:rPr>
              <a:t>’</a:t>
            </a:r>
            <a:r>
              <a:rPr kumimoji="0" lang="en-US" altLang="en-US" sz="2800" b="1" i="0" u="none" strike="noStrike" cap="none" normalizeH="0" baseline="0" dirty="0">
                <a:ln>
                  <a:noFill/>
                </a:ln>
                <a:solidFill>
                  <a:srgbClr val="000000"/>
                </a:solidFill>
                <a:effectLst/>
                <a:latin typeface="inherit"/>
              </a:rPr>
              <a:t>, S</a:t>
            </a:r>
            <a:r>
              <a:rPr kumimoji="0" lang="en-US" altLang="en-US" sz="2800" b="1" i="0" u="none" strike="noStrike" cap="none" normalizeH="0" baseline="-30000" dirty="0">
                <a:ln>
                  <a:noFill/>
                </a:ln>
                <a:solidFill>
                  <a:srgbClr val="000000"/>
                </a:solidFill>
                <a:effectLst/>
                <a:latin typeface="inherit"/>
              </a:rPr>
              <a:t>2</a:t>
            </a:r>
            <a:r>
              <a:rPr kumimoji="0" lang="en-US" altLang="en-US" sz="2800" b="1" i="0" u="none" strike="noStrike" cap="none" normalizeH="0" dirty="0">
                <a:ln>
                  <a:noFill/>
                </a:ln>
                <a:solidFill>
                  <a:srgbClr val="000000"/>
                </a:solidFill>
                <a:effectLst/>
                <a:latin typeface="inherit"/>
              </a:rPr>
              <a:t>’</a:t>
            </a:r>
            <a:endParaRPr kumimoji="0" lang="en-US" altLang="en-US" sz="2800" b="1" i="0" u="none" strike="noStrike" cap="none" normalizeH="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These are the status signals that provide the status of operation, which is used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 Bus Controller to generate memory &amp; I/O control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These are available at pin 26, 27, and 28.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Following is the table showing their status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0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ADF9-0A99-3DCA-DEB3-A6FA853C91C9}"/>
              </a:ext>
            </a:extLst>
          </p:cNvPr>
          <p:cNvSpPr>
            <a:spLocks noGrp="1"/>
          </p:cNvSpPr>
          <p:nvPr>
            <p:ph type="title"/>
          </p:nvPr>
        </p:nvSpPr>
        <p:spPr>
          <a:xfrm>
            <a:off x="838200" y="321582"/>
            <a:ext cx="10515600" cy="1325563"/>
          </a:xfrm>
        </p:spPr>
        <p:txBody>
          <a:bodyPr/>
          <a:lstStyle/>
          <a:p>
            <a:r>
              <a:rPr lang="en-US" b="1" dirty="0"/>
              <a:t>Pins for Minimum Mode</a:t>
            </a:r>
            <a:endParaRPr lang="en-IN" b="1" dirty="0"/>
          </a:p>
        </p:txBody>
      </p:sp>
      <p:sp>
        <p:nvSpPr>
          <p:cNvPr id="3" name="Content Placeholder 2">
            <a:extLst>
              <a:ext uri="{FF2B5EF4-FFF2-40B4-BE49-F238E27FC236}">
                <a16:creationId xmlns:a16="http://schemas.microsoft.com/office/drawing/2014/main" id="{669983AE-D6E5-7EAE-2604-C934328C9E16}"/>
              </a:ext>
            </a:extLst>
          </p:cNvPr>
          <p:cNvSpPr>
            <a:spLocks noGrp="1"/>
          </p:cNvSpPr>
          <p:nvPr>
            <p:ph idx="1"/>
          </p:nvPr>
        </p:nvSpPr>
        <p:spPr>
          <a:xfrm>
            <a:off x="838200" y="1328056"/>
            <a:ext cx="11136086" cy="5208361"/>
          </a:xfrm>
        </p:spPr>
        <p:txBody>
          <a:bodyPr>
            <a:normAutofit/>
          </a:bodyPr>
          <a:lstStyle/>
          <a:p>
            <a:pPr algn="just"/>
            <a:r>
              <a:rPr lang="en-US" sz="2400" b="1" dirty="0">
                <a:latin typeface="Times New Roman" panose="02020603050405020304" pitchFamily="18" charset="0"/>
                <a:cs typeface="Times New Roman" panose="02020603050405020304" pitchFamily="18" charset="0"/>
              </a:rPr>
              <a:t>HLDA</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stands for Hold Acknowledgement signal and is available at pin 30. This signal acknowledges the HOLD signal.</a:t>
            </a:r>
          </a:p>
          <a:p>
            <a:pPr algn="just"/>
            <a:r>
              <a:rPr lang="en-US" sz="2400" b="1" dirty="0">
                <a:latin typeface="Times New Roman" panose="02020603050405020304" pitchFamily="18" charset="0"/>
                <a:cs typeface="Times New Roman" panose="02020603050405020304" pitchFamily="18" charset="0"/>
              </a:rPr>
              <a:t>HOLD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signal indicates to the processor that external devices are requesting to access the address/data buses. It is available at pin 31.</a:t>
            </a:r>
          </a:p>
          <a:p>
            <a:pPr algn="just"/>
            <a:r>
              <a:rPr lang="en-US" sz="2400" b="1" dirty="0">
                <a:latin typeface="Times New Roman" panose="02020603050405020304" pitchFamily="18" charset="0"/>
                <a:cs typeface="Times New Roman" panose="02020603050405020304" pitchFamily="18" charset="0"/>
              </a:rPr>
              <a:t>DEN’: Data enable</a:t>
            </a:r>
            <a:r>
              <a:rPr lang="en-US" sz="2400" dirty="0">
                <a:latin typeface="Times New Roman" panose="02020603050405020304" pitchFamily="18" charset="0"/>
                <a:cs typeface="Times New Roman" panose="02020603050405020304" pitchFamily="18" charset="0"/>
              </a:rPr>
              <a:t>. This pin is provided as an output enable for the 8286/8287 in a minimum system which uses transceiver. DEN is active low(0) during each memory and input-output access and for INTA cycles. </a:t>
            </a:r>
          </a:p>
          <a:p>
            <a:pPr algn="just"/>
            <a:r>
              <a:rPr lang="en-US" sz="2400" b="1" dirty="0">
                <a:latin typeface="Times New Roman" panose="02020603050405020304" pitchFamily="18" charset="0"/>
                <a:cs typeface="Times New Roman" panose="02020603050405020304" pitchFamily="18" charset="0"/>
              </a:rPr>
              <a:t>DT/R’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stands for Data Transmit/Receive signal and is available at pin 27. It decides the direction of data flow through the </a:t>
            </a:r>
            <a:r>
              <a:rPr lang="en-US" sz="2400" dirty="0" err="1">
                <a:latin typeface="Times New Roman" panose="02020603050405020304" pitchFamily="18" charset="0"/>
                <a:cs typeface="Times New Roman" panose="02020603050405020304" pitchFamily="18" charset="0"/>
              </a:rPr>
              <a:t>transreceiver</a:t>
            </a:r>
            <a:r>
              <a:rPr lang="en-US" sz="2400" dirty="0">
                <a:latin typeface="Times New Roman" panose="02020603050405020304" pitchFamily="18" charset="0"/>
                <a:cs typeface="Times New Roman" panose="02020603050405020304" pitchFamily="18" charset="0"/>
              </a:rPr>
              <a:t>. When it is high, data is transmitted out and vice-a-versa.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88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06873-EFCB-3540-B976-D10F837E1F75}"/>
              </a:ext>
            </a:extLst>
          </p:cNvPr>
          <p:cNvSpPr>
            <a:spLocks noGrp="1"/>
          </p:cNvSpPr>
          <p:nvPr>
            <p:ph idx="1"/>
          </p:nvPr>
        </p:nvSpPr>
        <p:spPr>
          <a:xfrm>
            <a:off x="838200" y="402771"/>
            <a:ext cx="10515600" cy="5774192"/>
          </a:xfrm>
        </p:spPr>
        <p:txBody>
          <a:bodyPr>
            <a:normAutofit/>
          </a:bodyPr>
          <a:lstStyle/>
          <a:p>
            <a:pPr algn="just"/>
            <a:r>
              <a:rPr lang="en-US" sz="2400" b="1" dirty="0">
                <a:latin typeface="Times New Roman" panose="02020603050405020304" pitchFamily="18" charset="0"/>
                <a:cs typeface="Times New Roman" panose="02020603050405020304" pitchFamily="18" charset="0"/>
              </a:rPr>
              <a:t>M/IO’: </a:t>
            </a:r>
            <a:r>
              <a:rPr lang="en-US" sz="2400" dirty="0">
                <a:latin typeface="Times New Roman" panose="02020603050405020304" pitchFamily="18" charset="0"/>
                <a:cs typeface="Times New Roman" panose="02020603050405020304" pitchFamily="18" charset="0"/>
              </a:rPr>
              <a:t>This signal is used to distinguish between memory and I/O operations. The M Signal is Active high whereas the IO’ Signal is Active Low. When this Pin is High, the memory operations takes place. On the other hand, when the Pin is low, the Input/Output operations from the peripheral devices takes place. </a:t>
            </a:r>
          </a:p>
          <a:p>
            <a:pPr algn="just"/>
            <a:r>
              <a:rPr lang="en-US" sz="2400" b="1" dirty="0">
                <a:latin typeface="Times New Roman" panose="02020603050405020304" pitchFamily="18" charset="0"/>
                <a:cs typeface="Times New Roman" panose="02020603050405020304" pitchFamily="18" charset="0"/>
              </a:rPr>
              <a:t>ALE</a:t>
            </a:r>
          </a:p>
          <a:p>
            <a:pPr algn="just"/>
            <a:r>
              <a:rPr lang="en-US" sz="2400" dirty="0">
                <a:latin typeface="Times New Roman" panose="02020603050405020304" pitchFamily="18" charset="0"/>
                <a:cs typeface="Times New Roman" panose="02020603050405020304" pitchFamily="18" charset="0"/>
              </a:rPr>
              <a:t>It stands for address enable latch and is available at pin 25. A positive pulse is generated each time the processor begins any operation. This signal indicates the availability of a valid address on the address/data lines.</a:t>
            </a:r>
          </a:p>
          <a:p>
            <a:pPr algn="just"/>
            <a:r>
              <a:rPr lang="en-US" sz="2400" b="1" dirty="0">
                <a:latin typeface="Times New Roman" panose="02020603050405020304" pitchFamily="18" charset="0"/>
                <a:cs typeface="Times New Roman" panose="02020603050405020304" pitchFamily="18" charset="0"/>
              </a:rPr>
              <a:t>INTA</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an interrupt acknowledgement signal and id available at pin 24. When the microprocessor receives this signal, it acknowledges the interrupt.</a:t>
            </a:r>
          </a:p>
          <a:p>
            <a:pPr algn="just"/>
            <a:r>
              <a:rPr lang="en-US" sz="2400" b="1" dirty="0">
                <a:latin typeface="Times New Roman" panose="02020603050405020304" pitchFamily="18" charset="0"/>
                <a:cs typeface="Times New Roman" panose="02020603050405020304" pitchFamily="18" charset="0"/>
              </a:rPr>
              <a:t>WR’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stands for write signal and is available at pin 29. It is used to write the data into the memory or the output device depending on the status of M/IO signal.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89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9C6D0-5196-D9DD-3F77-A483AB42462C}"/>
              </a:ext>
            </a:extLst>
          </p:cNvPr>
          <p:cNvSpPr>
            <a:spLocks noGrp="1"/>
          </p:cNvSpPr>
          <p:nvPr>
            <p:ph idx="1"/>
          </p:nvPr>
        </p:nvSpPr>
        <p:spPr>
          <a:xfrm>
            <a:off x="457201" y="424543"/>
            <a:ext cx="11332028" cy="6248400"/>
          </a:xfrm>
        </p:spPr>
        <p:txBody>
          <a:bodyPr>
            <a:noAutofit/>
          </a:bodyPr>
          <a:lstStyle/>
          <a:p>
            <a:pPr algn="just"/>
            <a:r>
              <a:rPr lang="en-US" sz="2200" dirty="0">
                <a:latin typeface="Times New Roman" panose="02020603050405020304" pitchFamily="18" charset="0"/>
                <a:cs typeface="Times New Roman" panose="02020603050405020304" pitchFamily="18" charset="0"/>
              </a:rPr>
              <a:t>It was the first 16-bit processor having 16-bit ALU, 16-bit registers, internal data bus, and 16-bit external data bus resulting in faster processing.</a:t>
            </a:r>
          </a:p>
          <a:p>
            <a:pPr algn="just"/>
            <a:r>
              <a:rPr lang="en-US" sz="2200" dirty="0">
                <a:latin typeface="Times New Roman" panose="02020603050405020304" pitchFamily="18" charset="0"/>
                <a:cs typeface="Times New Roman" panose="02020603050405020304" pitchFamily="18" charset="0"/>
              </a:rPr>
              <a:t>It uses two stages of pipelining, i.e. Fetch Stage and Execute Stage, which improves performance.</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Fetch stage can prefetch up to 6 bytes of instructions and stores them in the queue.</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Execute stage executes these instructions.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has 256 vectored interrupts.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consists of 29,000 transistors.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frequency of operation −</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8086 → 5MHz</a:t>
            </a:r>
          </a:p>
          <a:p>
            <a:pPr marL="0" indent="0">
              <a:buNone/>
            </a:pPr>
            <a:br>
              <a:rPr lang="en-US" sz="1800" b="0" i="0" dirty="0">
                <a:solidFill>
                  <a:srgbClr val="000000"/>
                </a:solidFill>
                <a:effectLst/>
                <a:latin typeface="Verdana" panose="020B0604030504040204" pitchFamily="34"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22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F94EE-9B93-7B6B-0974-74D971DACB21}"/>
              </a:ext>
            </a:extLst>
          </p:cNvPr>
          <p:cNvSpPr>
            <a:spLocks noGrp="1"/>
          </p:cNvSpPr>
          <p:nvPr>
            <p:ph idx="1"/>
          </p:nvPr>
        </p:nvSpPr>
        <p:spPr>
          <a:xfrm>
            <a:off x="391887" y="478971"/>
            <a:ext cx="11549742" cy="5697992"/>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Comparison between 8085 &amp; 8086 Microprocessor</a:t>
            </a:r>
          </a:p>
          <a:p>
            <a:r>
              <a:rPr lang="en-US" dirty="0">
                <a:latin typeface="Times New Roman" panose="02020603050405020304" pitchFamily="18" charset="0"/>
                <a:cs typeface="Times New Roman" panose="02020603050405020304" pitchFamily="18" charset="0"/>
              </a:rPr>
              <a:t>Size − 8085 is 8-bit microprocessor, whereas 8086 is 16-bit microprocessor.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Address Bus − 8085 has 16-bit address bus while 8086 has 20-bit address bus.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 − 8085 can access up to 64Kb, whereas 8086 can access up to 1 Mb of memory.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Instruction − 8085 doesn’t have an instruction queue, whereas 8086 has an instruction queue.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Pipelining − 8085 doesn’t support a pipelined architecture while 8086 supports a pipelined architecture.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I/O − 8085 can address 2^</a:t>
            </a:r>
            <a:r>
              <a:rPr lang="en-US" baseline="30000" dirty="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 256 I/O's, whereas 8086 can access 2^</a:t>
            </a:r>
            <a:r>
              <a:rPr lang="en-US" baseline="30000" dirty="0">
                <a:latin typeface="Times New Roman" panose="02020603050405020304" pitchFamily="18" charset="0"/>
                <a:cs typeface="Times New Roman" panose="02020603050405020304" pitchFamily="18" charset="0"/>
              </a:rPr>
              <a:t>16</a:t>
            </a:r>
            <a:r>
              <a:rPr lang="en-US" dirty="0">
                <a:latin typeface="Times New Roman" panose="02020603050405020304" pitchFamily="18" charset="0"/>
                <a:cs typeface="Times New Roman" panose="02020603050405020304" pitchFamily="18" charset="0"/>
              </a:rPr>
              <a:t> = 65,536 I/O's.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Cost − The cost of 8085 is low whereas that of 8086 is high.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0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F0BCC-3D2E-737C-771D-7ADAA8183F03}"/>
              </a:ext>
            </a:extLst>
          </p:cNvPr>
          <p:cNvSpPr>
            <a:spLocks noGrp="1"/>
          </p:cNvSpPr>
          <p:nvPr>
            <p:ph type="title"/>
          </p:nvPr>
        </p:nvSpPr>
        <p:spPr/>
        <p:txBody>
          <a:bodyPr/>
          <a:lstStyle/>
          <a:p>
            <a:r>
              <a:rPr lang="en-IN" dirty="0"/>
              <a:t>Architecture of 8086</a:t>
            </a:r>
          </a:p>
        </p:txBody>
      </p:sp>
      <p:pic>
        <p:nvPicPr>
          <p:cNvPr id="4" name="Content Placeholder 3">
            <a:extLst>
              <a:ext uri="{FF2B5EF4-FFF2-40B4-BE49-F238E27FC236}">
                <a16:creationId xmlns:a16="http://schemas.microsoft.com/office/drawing/2014/main" id="{36414B32-562D-4D70-7E56-281545639B26}"/>
              </a:ext>
            </a:extLst>
          </p:cNvPr>
          <p:cNvPicPr>
            <a:picLocks noGrp="1" noChangeAspect="1"/>
          </p:cNvPicPr>
          <p:nvPr>
            <p:ph idx="1"/>
          </p:nvPr>
        </p:nvPicPr>
        <p:blipFill>
          <a:blip r:embed="rId2"/>
          <a:stretch>
            <a:fillRect/>
          </a:stretch>
        </p:blipFill>
        <p:spPr>
          <a:xfrm>
            <a:off x="696685" y="1476924"/>
            <a:ext cx="10406744" cy="5103037"/>
          </a:xfrm>
          <a:prstGeom prst="rect">
            <a:avLst/>
          </a:prstGeom>
        </p:spPr>
      </p:pic>
    </p:spTree>
    <p:extLst>
      <p:ext uri="{BB962C8B-B14F-4D97-AF65-F5344CB8AC3E}">
        <p14:creationId xmlns:p14="http://schemas.microsoft.com/office/powerpoint/2010/main" val="64883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7020B-5258-0D90-91AB-8BEB3D667150}"/>
              </a:ext>
            </a:extLst>
          </p:cNvPr>
          <p:cNvSpPr>
            <a:spLocks noGrp="1"/>
          </p:cNvSpPr>
          <p:nvPr>
            <p:ph idx="1"/>
          </p:nvPr>
        </p:nvSpPr>
        <p:spPr>
          <a:xfrm>
            <a:off x="838200" y="468086"/>
            <a:ext cx="10515600" cy="5708877"/>
          </a:xfrm>
        </p:spPr>
        <p:txBody>
          <a:bodyPr>
            <a:normAutofit/>
          </a:bodyPr>
          <a:lstStyle/>
          <a:p>
            <a:pPr algn="just"/>
            <a:r>
              <a:rPr lang="en-US" dirty="0">
                <a:latin typeface="Times New Roman" panose="02020603050405020304" pitchFamily="18" charset="0"/>
                <a:cs typeface="Times New Roman" panose="02020603050405020304" pitchFamily="18" charset="0"/>
              </a:rPr>
              <a:t>8086 Microprocessor is divided into two functional units, i.e., EU (Execution Unit) and BIU (Bus Interface Unit).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EU (Execution Unit)</a:t>
            </a:r>
          </a:p>
          <a:p>
            <a:pPr algn="just"/>
            <a:r>
              <a:rPr lang="en-US" dirty="0">
                <a:latin typeface="Times New Roman" panose="02020603050405020304" pitchFamily="18" charset="0"/>
                <a:cs typeface="Times New Roman" panose="02020603050405020304" pitchFamily="18" charset="0"/>
              </a:rPr>
              <a:t>Execution unit gives instructions to BIU stating from where to fetch the data and then decode and execute those instructions. </a:t>
            </a:r>
          </a:p>
          <a:p>
            <a:pPr algn="just"/>
            <a:r>
              <a:rPr lang="en-US" dirty="0">
                <a:latin typeface="Times New Roman" panose="02020603050405020304" pitchFamily="18" charset="0"/>
                <a:cs typeface="Times New Roman" panose="02020603050405020304" pitchFamily="18" charset="0"/>
              </a:rPr>
              <a:t>Its function is to control operations on data using the instruction decoder &amp; ALU. EU has no direct connection with system buses as shown in the above figure, it performs operations over data through BIU.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5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130D2-B43F-BB40-4CE7-9FC5CBBEA44B}"/>
              </a:ext>
            </a:extLst>
          </p:cNvPr>
          <p:cNvSpPr>
            <a:spLocks noGrp="1"/>
          </p:cNvSpPr>
          <p:nvPr>
            <p:ph idx="1"/>
          </p:nvPr>
        </p:nvSpPr>
        <p:spPr>
          <a:xfrm>
            <a:off x="838200" y="522514"/>
            <a:ext cx="10515600" cy="5654449"/>
          </a:xfrm>
        </p:spPr>
        <p:txBody>
          <a:bodyPr/>
          <a:lstStyle/>
          <a:p>
            <a:r>
              <a:rPr lang="en-US" b="1" dirty="0"/>
              <a:t>ALU</a:t>
            </a:r>
          </a:p>
          <a:p>
            <a:pPr algn="just"/>
            <a:r>
              <a:rPr lang="en-US" dirty="0">
                <a:latin typeface="Times New Roman" panose="02020603050405020304" pitchFamily="18" charset="0"/>
                <a:cs typeface="Times New Roman" panose="02020603050405020304" pitchFamily="18" charset="0"/>
              </a:rPr>
              <a:t>It handles all arithmetic and logical operations, like +, −, ×, /, OR, AND, NOT operations.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Flag Register</a:t>
            </a:r>
          </a:p>
          <a:p>
            <a:pPr algn="just"/>
            <a:r>
              <a:rPr lang="en-US" dirty="0">
                <a:latin typeface="Times New Roman" panose="02020603050405020304" pitchFamily="18" charset="0"/>
                <a:cs typeface="Times New Roman" panose="02020603050405020304" pitchFamily="18" charset="0"/>
              </a:rPr>
              <a:t>It is a 16-bit register that behaves like a flip-flop, i.e. it changes its status according to the result stored in the accumulator. It has 9 flags and they are divided into 2 groups − Conditional Flags and Control Flags.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84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51844-35C6-15DB-6C7D-FDC829E35F3D}"/>
              </a:ext>
            </a:extLst>
          </p:cNvPr>
          <p:cNvSpPr>
            <a:spLocks noGrp="1"/>
          </p:cNvSpPr>
          <p:nvPr>
            <p:ph idx="1"/>
          </p:nvPr>
        </p:nvSpPr>
        <p:spPr>
          <a:xfrm>
            <a:off x="489857" y="468086"/>
            <a:ext cx="11473543" cy="6150428"/>
          </a:xfrm>
        </p:spPr>
        <p:txBody>
          <a:bodyPr>
            <a:normAutofit fontScale="92500"/>
          </a:bodyPr>
          <a:lstStyle/>
          <a:p>
            <a:pPr algn="just"/>
            <a:r>
              <a:rPr lang="en-US" sz="2400" b="1" dirty="0">
                <a:latin typeface="Times New Roman" panose="02020603050405020304" pitchFamily="18" charset="0"/>
                <a:cs typeface="Times New Roman" panose="02020603050405020304" pitchFamily="18" charset="0"/>
              </a:rPr>
              <a:t>Conditional Flags</a:t>
            </a:r>
          </a:p>
          <a:p>
            <a:pPr algn="just"/>
            <a:r>
              <a:rPr lang="en-US" sz="2400" dirty="0">
                <a:latin typeface="Times New Roman" panose="02020603050405020304" pitchFamily="18" charset="0"/>
                <a:cs typeface="Times New Roman" panose="02020603050405020304" pitchFamily="18" charset="0"/>
              </a:rPr>
              <a:t>It represents the result of the last arithmetic or logical instruction executed. Following is the list of conditional flags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Carry flag </a:t>
            </a:r>
            <a:r>
              <a:rPr lang="en-US" sz="2400" dirty="0">
                <a:latin typeface="Times New Roman" panose="02020603050405020304" pitchFamily="18" charset="0"/>
                <a:cs typeface="Times New Roman" panose="02020603050405020304" pitchFamily="18" charset="0"/>
              </a:rPr>
              <a:t>− This flag indicates an overflow condition for arithmetic operations.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Auxiliary flag </a:t>
            </a:r>
            <a:r>
              <a:rPr lang="en-US" sz="2400" dirty="0">
                <a:latin typeface="Times New Roman" panose="02020603050405020304" pitchFamily="18" charset="0"/>
                <a:cs typeface="Times New Roman" panose="02020603050405020304" pitchFamily="18" charset="0"/>
              </a:rPr>
              <a:t>− When an operation is performed at ALU, it results in a carry/barrow from lower nibble (i.e. D0 – D3) to upper nibble (i.e. D4 – D7), then this flag is set, i.e. carry given by D3 bit to D4 is AF flag. The processor uses this flag to perform binary to BCD conversion.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Parity flag </a:t>
            </a:r>
            <a:r>
              <a:rPr lang="en-US" sz="2400" dirty="0">
                <a:latin typeface="Times New Roman" panose="02020603050405020304" pitchFamily="18" charset="0"/>
                <a:cs typeface="Times New Roman" panose="02020603050405020304" pitchFamily="18" charset="0"/>
              </a:rPr>
              <a:t>− This flag is used to indicate the parity of the result, i.e. when the lower order 8-bits of the result contains even number of 1’s, then the Parity Flag is set. For odd number of 1’s, the Parity Flag is reset.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Zero flag </a:t>
            </a:r>
            <a:r>
              <a:rPr lang="en-US" sz="2400" dirty="0">
                <a:latin typeface="Times New Roman" panose="02020603050405020304" pitchFamily="18" charset="0"/>
                <a:cs typeface="Times New Roman" panose="02020603050405020304" pitchFamily="18" charset="0"/>
              </a:rPr>
              <a:t>− This flag is set to 1 when the result of arithmetic or logical operation is zero else it is set to 0.</a:t>
            </a:r>
          </a:p>
          <a:p>
            <a:endParaRPr lang="en-US" sz="2000" dirty="0"/>
          </a:p>
        </p:txBody>
      </p:sp>
    </p:spTree>
    <p:extLst>
      <p:ext uri="{BB962C8B-B14F-4D97-AF65-F5344CB8AC3E}">
        <p14:creationId xmlns:p14="http://schemas.microsoft.com/office/powerpoint/2010/main" val="287584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907D1-E3DC-CA44-F471-3D1BA9988921}"/>
              </a:ext>
            </a:extLst>
          </p:cNvPr>
          <p:cNvSpPr>
            <a:spLocks noGrp="1"/>
          </p:cNvSpPr>
          <p:nvPr>
            <p:ph idx="1"/>
          </p:nvPr>
        </p:nvSpPr>
        <p:spPr>
          <a:xfrm>
            <a:off x="544286" y="391886"/>
            <a:ext cx="11353800" cy="6150428"/>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Sign flag </a:t>
            </a:r>
            <a:r>
              <a:rPr lang="en-US" sz="2400" dirty="0">
                <a:latin typeface="Times New Roman" panose="02020603050405020304" pitchFamily="18" charset="0"/>
                <a:cs typeface="Times New Roman" panose="02020603050405020304" pitchFamily="18" charset="0"/>
              </a:rPr>
              <a:t>− This flag holds the sign of the result, i.e. when the result of the operation is negative, then the sign flag is set to 1 else set to 0.</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Overflow flag </a:t>
            </a:r>
            <a:r>
              <a:rPr lang="en-US" sz="2400" dirty="0">
                <a:latin typeface="Times New Roman" panose="02020603050405020304" pitchFamily="18" charset="0"/>
                <a:cs typeface="Times New Roman" panose="02020603050405020304" pitchFamily="18" charset="0"/>
              </a:rPr>
              <a:t>− This flag represents the result when the system capacity is exceeded.</a:t>
            </a:r>
          </a:p>
          <a:p>
            <a:pPr algn="just"/>
            <a:r>
              <a:rPr lang="en-US" b="1" dirty="0">
                <a:latin typeface="Times New Roman" panose="02020603050405020304" pitchFamily="18" charset="0"/>
                <a:cs typeface="Times New Roman" panose="02020603050405020304" pitchFamily="18" charset="0"/>
              </a:rPr>
              <a:t>Control Flags</a:t>
            </a:r>
          </a:p>
          <a:p>
            <a:pPr algn="just"/>
            <a:r>
              <a:rPr lang="en-US" dirty="0">
                <a:latin typeface="Times New Roman" panose="02020603050405020304" pitchFamily="18" charset="0"/>
                <a:cs typeface="Times New Roman" panose="02020603050405020304" pitchFamily="18" charset="0"/>
              </a:rPr>
              <a:t>Control flags controls the operations of the execution unit. Following is the list of control flags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Trap flag </a:t>
            </a:r>
            <a:r>
              <a:rPr lang="en-US" dirty="0">
                <a:latin typeface="Times New Roman" panose="02020603050405020304" pitchFamily="18" charset="0"/>
                <a:cs typeface="Times New Roman" panose="02020603050405020304" pitchFamily="18" charset="0"/>
              </a:rPr>
              <a:t>− It is used for single step control and allows the user to execute one instruction at a time for debugging. If it is set, then the program can be run in a single step mode.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Interrupt flag </a:t>
            </a:r>
            <a:r>
              <a:rPr lang="en-US" dirty="0">
                <a:latin typeface="Times New Roman" panose="02020603050405020304" pitchFamily="18" charset="0"/>
                <a:cs typeface="Times New Roman" panose="02020603050405020304" pitchFamily="18" charset="0"/>
              </a:rPr>
              <a:t>− It is an interrupt enable/disable flag, i.e. used to allow/prohibit the interruption of a program. It is set to 1 for interrupt enabled condition and set to 0 for interrupt disabled condition.</a:t>
            </a:r>
          </a:p>
          <a:p>
            <a:endParaRPr lang="en-US" dirty="0"/>
          </a:p>
        </p:txBody>
      </p:sp>
    </p:spTree>
    <p:extLst>
      <p:ext uri="{BB962C8B-B14F-4D97-AF65-F5344CB8AC3E}">
        <p14:creationId xmlns:p14="http://schemas.microsoft.com/office/powerpoint/2010/main" val="472179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3005</Words>
  <Application>Microsoft Office PowerPoint</Application>
  <PresentationFormat>Widescreen</PresentationFormat>
  <Paragraphs>257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inherit</vt:lpstr>
      <vt:lpstr>Times New Roman</vt:lpstr>
      <vt:lpstr>Verdana</vt:lpstr>
      <vt:lpstr>Office Theme</vt:lpstr>
      <vt:lpstr>8086 MICROPROCESSOR</vt:lpstr>
      <vt:lpstr>Features</vt:lpstr>
      <vt:lpstr>PowerPoint Presentation</vt:lpstr>
      <vt:lpstr>PowerPoint Presentation</vt:lpstr>
      <vt:lpstr>Architecture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Memory Banking in Microprocessor</vt:lpstr>
      <vt:lpstr>PowerPoint Presentation</vt:lpstr>
      <vt:lpstr>Microprocessor - 8086 Pin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Pins for Minimum Mode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dc:title>
  <dc:creator>purnima sharma</dc:creator>
  <cp:lastModifiedBy>purnima sharma</cp:lastModifiedBy>
  <cp:revision>71</cp:revision>
  <dcterms:created xsi:type="dcterms:W3CDTF">2024-03-30T10:50:16Z</dcterms:created>
  <dcterms:modified xsi:type="dcterms:W3CDTF">2024-04-01T06:02:16Z</dcterms:modified>
</cp:coreProperties>
</file>