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5" d="100"/>
          <a:sy n="75" d="100"/>
        </p:scale>
        <p:origin x="37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5105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B0DB7-B5C9-7165-6670-3C43317674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0A376D-AD7C-6E41-1D58-AA88DEB8E3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A6FDD4-68EA-333E-37A9-50E0F1F5E3B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6A4518F-D258-4663-4138-F6F5A1B0DF3D}"/>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74571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aiimpacts.org/category/ai-timelines/hardware-and-ai-timelines/page/3/"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pixabay.com/en/graph-chart-sales-increase-841606/"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devopedia.org/natural-language-process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545675"/>
            <a:ext cx="6828473" cy="833199"/>
          </a:xfrm>
          <a:prstGeom prst="rect">
            <a:avLst/>
          </a:prstGeom>
          <a:noFill/>
          <a:ln/>
        </p:spPr>
        <p:txBody>
          <a:bodyPr wrap="none" rtlCol="0" anchor="t"/>
          <a:lstStyle/>
          <a:p>
            <a:pPr marL="0" indent="0">
              <a:lnSpc>
                <a:spcPts val="6561"/>
              </a:lnSpc>
              <a:buNone/>
            </a:pPr>
            <a:r>
              <a:rPr lang="en-US" sz="5249" b="1" kern="0" spc="-52" dirty="0">
                <a:solidFill>
                  <a:srgbClr val="000000"/>
                </a:solidFill>
                <a:latin typeface="Montserrat" pitchFamily="34" charset="0"/>
                <a:ea typeface="Montserrat" pitchFamily="34" charset="-122"/>
                <a:cs typeface="Montserrat" pitchFamily="34" charset="-120"/>
              </a:rPr>
              <a:t>PROJECT SYNOPSIS</a:t>
            </a:r>
            <a:endParaRPr lang="en-US" sz="5249" dirty="0"/>
          </a:p>
        </p:txBody>
      </p:sp>
      <p:sp>
        <p:nvSpPr>
          <p:cNvPr id="6" name="Text 3"/>
          <p:cNvSpPr/>
          <p:nvPr/>
        </p:nvSpPr>
        <p:spPr>
          <a:xfrm>
            <a:off x="5486401" y="3712131"/>
            <a:ext cx="9144000" cy="4035148"/>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       </a:t>
            </a:r>
            <a:r>
              <a:rPr lang="en-US" sz="1750" b="1" dirty="0">
                <a:solidFill>
                  <a:srgbClr val="3D3838"/>
                </a:solidFill>
                <a:latin typeface="Source Sans Pro" pitchFamily="34" charset="0"/>
                <a:ea typeface="Source Sans Pro" pitchFamily="34" charset="-122"/>
                <a:cs typeface="Source Sans Pro" pitchFamily="34" charset="-120"/>
              </a:rPr>
              <a:t> </a:t>
            </a:r>
            <a:r>
              <a:rPr lang="en-US" sz="2400" b="1" dirty="0">
                <a:solidFill>
                  <a:srgbClr val="3D3838"/>
                </a:solidFill>
                <a:latin typeface="Source Sans Pro" pitchFamily="34" charset="0"/>
                <a:ea typeface="Source Sans Pro" pitchFamily="34" charset="-122"/>
                <a:cs typeface="Source Sans Pro" pitchFamily="34" charset="-120"/>
              </a:rPr>
              <a:t>BACHELOR OF TECHNOLOGY Computer Science and Engineering </a:t>
            </a:r>
          </a:p>
          <a:p>
            <a:pPr marL="0" indent="0">
              <a:lnSpc>
                <a:spcPts val="2624"/>
              </a:lnSpc>
              <a:buNone/>
            </a:pPr>
            <a:r>
              <a:rPr lang="en-US" sz="2400" b="1" dirty="0">
                <a:solidFill>
                  <a:srgbClr val="3D3838"/>
                </a:solidFill>
                <a:latin typeface="Source Sans Pro" pitchFamily="34" charset="0"/>
                <a:ea typeface="Source Sans Pro" pitchFamily="34" charset="-122"/>
                <a:cs typeface="Source Sans Pro" pitchFamily="34" charset="-120"/>
              </a:rPr>
              <a:t>                            (Artificial Intelligence &amp; Machine Learning) </a:t>
            </a:r>
          </a:p>
          <a:p>
            <a:pPr marL="0" indent="0">
              <a:lnSpc>
                <a:spcPts val="2624"/>
              </a:lnSpc>
              <a:buNone/>
            </a:pPr>
            <a:endParaRPr lang="en-US" sz="2000" dirty="0">
              <a:solidFill>
                <a:srgbClr val="3D3838"/>
              </a:solidFill>
              <a:latin typeface="Source Sans Pro" pitchFamily="34" charset="0"/>
              <a:ea typeface="Source Sans Pro" pitchFamily="34" charset="-122"/>
              <a:cs typeface="Source Sans Pro" pitchFamily="34" charset="-120"/>
            </a:endParaRPr>
          </a:p>
          <a:p>
            <a:pPr marL="0" indent="0">
              <a:lnSpc>
                <a:spcPts val="2624"/>
              </a:lnSpc>
              <a:buNone/>
            </a:pPr>
            <a:r>
              <a:rPr lang="en-US" sz="2400" b="1" dirty="0">
                <a:solidFill>
                  <a:srgbClr val="3D3838"/>
                </a:solidFill>
                <a:latin typeface="Source Sans Pro" pitchFamily="34" charset="0"/>
                <a:ea typeface="Source Sans Pro" pitchFamily="34" charset="-122"/>
                <a:cs typeface="Source Sans Pro" pitchFamily="34" charset="-120"/>
              </a:rPr>
              <a:t>SUBMITTED BY: Nitesh, Harshit, </a:t>
            </a:r>
            <a:r>
              <a:rPr lang="en-US" sz="2400" b="1" dirty="0" err="1">
                <a:solidFill>
                  <a:srgbClr val="3D3838"/>
                </a:solidFill>
                <a:latin typeface="Source Sans Pro" pitchFamily="34" charset="0"/>
                <a:ea typeface="Source Sans Pro" pitchFamily="34" charset="-122"/>
                <a:cs typeface="Source Sans Pro" pitchFamily="34" charset="-120"/>
              </a:rPr>
              <a:t>Moksh</a:t>
            </a:r>
            <a:r>
              <a:rPr lang="en-US" sz="2400" b="1" dirty="0">
                <a:solidFill>
                  <a:srgbClr val="3D3838"/>
                </a:solidFill>
                <a:latin typeface="Source Sans Pro" pitchFamily="34" charset="0"/>
                <a:ea typeface="Source Sans Pro" pitchFamily="34" charset="-122"/>
                <a:cs typeface="Source Sans Pro" pitchFamily="34" charset="-120"/>
              </a:rPr>
              <a:t>  </a:t>
            </a:r>
          </a:p>
          <a:p>
            <a:pPr marL="0" indent="0">
              <a:lnSpc>
                <a:spcPts val="2624"/>
              </a:lnSpc>
              <a:buNone/>
            </a:pPr>
            <a:r>
              <a:rPr lang="en-US" sz="2400" b="1" dirty="0">
                <a:solidFill>
                  <a:srgbClr val="3D3838"/>
                </a:solidFill>
                <a:latin typeface="Source Sans Pro" pitchFamily="34" charset="0"/>
                <a:ea typeface="Source Sans Pro" pitchFamily="34" charset="-122"/>
                <a:cs typeface="Source Sans Pro" pitchFamily="34" charset="-120"/>
              </a:rPr>
              <a:t>Sem: VI </a:t>
            </a:r>
          </a:p>
          <a:p>
            <a:pPr marL="0" indent="0">
              <a:lnSpc>
                <a:spcPts val="2624"/>
              </a:lnSpc>
              <a:buNone/>
            </a:pPr>
            <a:endParaRPr lang="en-US" sz="1750" dirty="0">
              <a:solidFill>
                <a:srgbClr val="3D3838"/>
              </a:solidFill>
              <a:latin typeface="Source Sans Pro" pitchFamily="34" charset="0"/>
              <a:ea typeface="Source Sans Pro" pitchFamily="34" charset="-122"/>
              <a:cs typeface="Source Sans Pro" pitchFamily="34" charset="-120"/>
            </a:endParaRPr>
          </a:p>
          <a:p>
            <a:pPr marL="0" indent="0">
              <a:lnSpc>
                <a:spcPts val="2624"/>
              </a:lnSpc>
              <a:buNone/>
            </a:pPr>
            <a:endParaRPr lang="en-US" sz="1750" dirty="0">
              <a:solidFill>
                <a:srgbClr val="3D3838"/>
              </a:solidFill>
              <a:latin typeface="Source Sans Pro" pitchFamily="34" charset="0"/>
              <a:ea typeface="Source Sans Pro" pitchFamily="34" charset="-122"/>
              <a:cs typeface="Source Sans Pro" pitchFamily="34" charset="-120"/>
            </a:endParaRPr>
          </a:p>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                                                       </a:t>
            </a:r>
            <a:r>
              <a:rPr lang="en-US" sz="2000" b="1" dirty="0" err="1">
                <a:solidFill>
                  <a:srgbClr val="FF0000"/>
                </a:solidFill>
                <a:latin typeface="Source Sans Pro" pitchFamily="34" charset="0"/>
                <a:ea typeface="Source Sans Pro" pitchFamily="34" charset="-122"/>
                <a:cs typeface="Source Sans Pro" pitchFamily="34" charset="-120"/>
              </a:rPr>
              <a:t>Dronacharya</a:t>
            </a:r>
            <a:r>
              <a:rPr lang="en-US" sz="2000" b="1" dirty="0">
                <a:solidFill>
                  <a:srgbClr val="FF0000"/>
                </a:solidFill>
                <a:latin typeface="Source Sans Pro" pitchFamily="34" charset="0"/>
                <a:ea typeface="Source Sans Pro" pitchFamily="34" charset="-122"/>
                <a:cs typeface="Source Sans Pro" pitchFamily="34" charset="-120"/>
              </a:rPr>
              <a:t> College Of Engineering </a:t>
            </a:r>
          </a:p>
          <a:p>
            <a:pPr marL="0" indent="0">
              <a:lnSpc>
                <a:spcPts val="2624"/>
              </a:lnSpc>
              <a:buNone/>
            </a:pPr>
            <a:r>
              <a:rPr lang="en-US" sz="2000" b="1" dirty="0">
                <a:solidFill>
                  <a:srgbClr val="FF0000"/>
                </a:solidFill>
                <a:latin typeface="Source Sans Pro" pitchFamily="34" charset="0"/>
                <a:ea typeface="Source Sans Pro" pitchFamily="34" charset="-122"/>
                <a:cs typeface="Source Sans Pro" pitchFamily="34" charset="-120"/>
              </a:rPr>
              <a:t>                                                 </a:t>
            </a:r>
            <a:r>
              <a:rPr lang="en-US" sz="2000" b="1" dirty="0" err="1">
                <a:solidFill>
                  <a:srgbClr val="FF0000"/>
                </a:solidFill>
                <a:latin typeface="Source Sans Pro" pitchFamily="34" charset="0"/>
                <a:ea typeface="Source Sans Pro" pitchFamily="34" charset="-122"/>
                <a:cs typeface="Source Sans Pro" pitchFamily="34" charset="-120"/>
              </a:rPr>
              <a:t>Khentawas</a:t>
            </a:r>
            <a:r>
              <a:rPr lang="en-US" sz="2000" b="1" dirty="0">
                <a:solidFill>
                  <a:srgbClr val="FF0000"/>
                </a:solidFill>
                <a:latin typeface="Source Sans Pro" pitchFamily="34" charset="0"/>
                <a:ea typeface="Source Sans Pro" pitchFamily="34" charset="-122"/>
                <a:cs typeface="Source Sans Pro" pitchFamily="34" charset="-120"/>
              </a:rPr>
              <a:t>, Farrukh Nagar (123506)</a:t>
            </a:r>
          </a:p>
          <a:p>
            <a:pPr marL="0" indent="0">
              <a:lnSpc>
                <a:spcPts val="2624"/>
              </a:lnSpc>
              <a:buNone/>
            </a:pPr>
            <a:r>
              <a:rPr lang="en-US" sz="2000" b="1" dirty="0">
                <a:solidFill>
                  <a:srgbClr val="FF0000"/>
                </a:solidFill>
                <a:latin typeface="Source Sans Pro" pitchFamily="34" charset="0"/>
                <a:ea typeface="Source Sans Pro" pitchFamily="34" charset="-122"/>
                <a:cs typeface="Source Sans Pro" pitchFamily="34" charset="-120"/>
              </a:rPr>
              <a:t>                                                                      Gurgaon, Haryana</a:t>
            </a:r>
            <a:endParaRPr lang="en-US" sz="2000" b="1" dirty="0">
              <a:solidFill>
                <a:srgbClr val="FF0000"/>
              </a:solidFill>
            </a:endParaRPr>
          </a:p>
        </p:txBody>
      </p:sp>
      <p:sp>
        <p:nvSpPr>
          <p:cNvPr id="7" name="Shape 4"/>
          <p:cNvSpPr/>
          <p:nvPr/>
        </p:nvSpPr>
        <p:spPr>
          <a:xfrm>
            <a:off x="6319599" y="5311735"/>
            <a:ext cx="355402" cy="355402"/>
          </a:xfrm>
          <a:prstGeom prst="roundRect">
            <a:avLst>
              <a:gd name="adj" fmla="val 25726039"/>
            </a:avLst>
          </a:prstGeom>
          <a:noFill/>
          <a:ln w="7620">
            <a:solidFill>
              <a:srgbClr val="FFFFFF"/>
            </a:solidFill>
            <a:prstDash val="solid"/>
          </a:ln>
        </p:spPr>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10048"/>
            <a:ext cx="14630400" cy="8231267"/>
          </a:xfrm>
          <a:prstGeom prst="rect">
            <a:avLst/>
          </a:prstGeom>
          <a:solidFill>
            <a:srgbClr val="FFFFFF"/>
          </a:solidFill>
          <a:ln/>
        </p:spPr>
      </p:sp>
      <p:sp>
        <p:nvSpPr>
          <p:cNvPr id="4" name="Text 2"/>
          <p:cNvSpPr/>
          <p:nvPr/>
        </p:nvSpPr>
        <p:spPr>
          <a:xfrm>
            <a:off x="3011805" y="548045"/>
            <a:ext cx="4240887" cy="622816"/>
          </a:xfrm>
          <a:prstGeom prst="rect">
            <a:avLst/>
          </a:prstGeom>
          <a:noFill/>
          <a:ln/>
        </p:spPr>
        <p:txBody>
          <a:bodyPr wrap="none" rtlCol="0" anchor="t"/>
          <a:lstStyle/>
          <a:p>
            <a:pPr marL="0" indent="0">
              <a:lnSpc>
                <a:spcPts val="4904"/>
              </a:lnSpc>
              <a:buNone/>
            </a:pPr>
            <a:r>
              <a:rPr lang="en-US" sz="3924" b="1" kern="0" spc="-39" dirty="0">
                <a:solidFill>
                  <a:srgbClr val="000000"/>
                </a:solidFill>
                <a:latin typeface="Montserrat" pitchFamily="34" charset="0"/>
                <a:ea typeface="Montserrat" pitchFamily="34" charset="-122"/>
                <a:cs typeface="Montserrat" pitchFamily="34" charset="-120"/>
              </a:rPr>
              <a:t>Table of Content</a:t>
            </a:r>
            <a:endParaRPr lang="en-US" sz="3924" dirty="0"/>
          </a:p>
        </p:txBody>
      </p:sp>
      <p:sp>
        <p:nvSpPr>
          <p:cNvPr id="6" name="Text 3"/>
          <p:cNvSpPr/>
          <p:nvPr/>
        </p:nvSpPr>
        <p:spPr>
          <a:xfrm>
            <a:off x="3011805" y="4898112"/>
            <a:ext cx="2727484" cy="311468"/>
          </a:xfrm>
          <a:prstGeom prst="rect">
            <a:avLst/>
          </a:prstGeom>
          <a:noFill/>
          <a:ln/>
        </p:spPr>
        <p:txBody>
          <a:bodyPr wrap="none" rtlCol="0" anchor="t"/>
          <a:lstStyle/>
          <a:p>
            <a:pPr marL="0" indent="0" algn="l">
              <a:lnSpc>
                <a:spcPts val="2452"/>
              </a:lnSpc>
              <a:buNone/>
            </a:pPr>
            <a:r>
              <a:rPr lang="en-US" sz="1962" b="1" kern="0" spc="-20" dirty="0">
                <a:solidFill>
                  <a:srgbClr val="000000"/>
                </a:solidFill>
                <a:latin typeface="Montserrat" pitchFamily="34" charset="0"/>
                <a:ea typeface="Montserrat" pitchFamily="34" charset="-122"/>
                <a:cs typeface="Montserrat" pitchFamily="34" charset="-120"/>
              </a:rPr>
              <a:t>Auto Analytics AI Bot</a:t>
            </a:r>
            <a:endParaRPr lang="en-US" sz="1962" dirty="0"/>
          </a:p>
        </p:txBody>
      </p:sp>
      <p:sp>
        <p:nvSpPr>
          <p:cNvPr id="7" name="Text 4"/>
          <p:cNvSpPr/>
          <p:nvPr/>
        </p:nvSpPr>
        <p:spPr>
          <a:xfrm>
            <a:off x="3011805" y="5329118"/>
            <a:ext cx="8606671" cy="597932"/>
          </a:xfrm>
          <a:prstGeom prst="rect">
            <a:avLst/>
          </a:prstGeom>
          <a:noFill/>
          <a:ln/>
        </p:spPr>
        <p:txBody>
          <a:bodyPr wrap="square" rtlCol="0" anchor="t"/>
          <a:lstStyle/>
          <a:p>
            <a:pPr marL="0" indent="0" algn="l">
              <a:lnSpc>
                <a:spcPts val="2354"/>
              </a:lnSpc>
              <a:buNone/>
            </a:pPr>
            <a:r>
              <a:rPr lang="en-US" sz="1569" dirty="0">
                <a:solidFill>
                  <a:srgbClr val="3D3838"/>
                </a:solidFill>
                <a:latin typeface="Source Sans Pro" pitchFamily="34" charset="0"/>
                <a:ea typeface="Source Sans Pro" pitchFamily="34" charset="-122"/>
                <a:cs typeface="Source Sans Pro" pitchFamily="34" charset="-120"/>
              </a:rPr>
              <a:t>This AI bot will automate the work of analytics by finding the pattern in the data by which it will be very easy to work and analysis.</a:t>
            </a:r>
            <a:endParaRPr lang="en-US" sz="1569" dirty="0"/>
          </a:p>
        </p:txBody>
      </p:sp>
      <p:sp>
        <p:nvSpPr>
          <p:cNvPr id="8" name="Text 5"/>
          <p:cNvSpPr/>
          <p:nvPr/>
        </p:nvSpPr>
        <p:spPr>
          <a:xfrm>
            <a:off x="3011805" y="6350556"/>
            <a:ext cx="1993106" cy="311468"/>
          </a:xfrm>
          <a:prstGeom prst="rect">
            <a:avLst/>
          </a:prstGeom>
          <a:noFill/>
          <a:ln/>
        </p:spPr>
        <p:txBody>
          <a:bodyPr wrap="none" rtlCol="0" anchor="t"/>
          <a:lstStyle/>
          <a:p>
            <a:pPr marL="0" indent="0">
              <a:lnSpc>
                <a:spcPts val="2452"/>
              </a:lnSpc>
              <a:buNone/>
            </a:pPr>
            <a:r>
              <a:rPr lang="en-US" sz="1962" b="1" kern="0" spc="-20" dirty="0">
                <a:solidFill>
                  <a:srgbClr val="000000"/>
                </a:solidFill>
                <a:latin typeface="Montserrat" pitchFamily="34" charset="0"/>
                <a:ea typeface="Montserrat" pitchFamily="34" charset="-122"/>
                <a:cs typeface="Montserrat" pitchFamily="34" charset="-120"/>
              </a:rPr>
              <a:t>Technologies</a:t>
            </a:r>
            <a:endParaRPr lang="en-US" sz="1962" dirty="0"/>
          </a:p>
        </p:txBody>
      </p:sp>
      <p:sp>
        <p:nvSpPr>
          <p:cNvPr id="9" name="Text 6"/>
          <p:cNvSpPr/>
          <p:nvPr/>
        </p:nvSpPr>
        <p:spPr>
          <a:xfrm>
            <a:off x="3330535" y="6886218"/>
            <a:ext cx="2225635" cy="637699"/>
          </a:xfrm>
          <a:prstGeom prst="rect">
            <a:avLst/>
          </a:prstGeom>
          <a:noFill/>
          <a:ln/>
        </p:spPr>
        <p:txBody>
          <a:bodyPr wrap="square" rtlCol="0" anchor="t"/>
          <a:lstStyle/>
          <a:p>
            <a:pPr marL="342900" indent="-342900" algn="l">
              <a:lnSpc>
                <a:spcPts val="2511"/>
              </a:lnSpc>
              <a:buSzPct val="100000"/>
              <a:buChar char="•"/>
            </a:pPr>
            <a:r>
              <a:rPr lang="en-US" sz="1569" dirty="0">
                <a:solidFill>
                  <a:srgbClr val="3D3838"/>
                </a:solidFill>
                <a:latin typeface="Source Sans Pro" pitchFamily="34" charset="0"/>
                <a:ea typeface="Source Sans Pro" pitchFamily="34" charset="-122"/>
                <a:cs typeface="Source Sans Pro" pitchFamily="34" charset="-120"/>
              </a:rPr>
              <a:t>NLP, Machine Learning, Deep Learning, LLM, APIs</a:t>
            </a:r>
            <a:endParaRPr lang="en-US" sz="1569" dirty="0"/>
          </a:p>
        </p:txBody>
      </p:sp>
      <p:sp>
        <p:nvSpPr>
          <p:cNvPr id="10" name="Text 7"/>
          <p:cNvSpPr/>
          <p:nvPr/>
        </p:nvSpPr>
        <p:spPr>
          <a:xfrm>
            <a:off x="6050042" y="6350556"/>
            <a:ext cx="1993106" cy="311468"/>
          </a:xfrm>
          <a:prstGeom prst="rect">
            <a:avLst/>
          </a:prstGeom>
          <a:noFill/>
          <a:ln/>
        </p:spPr>
        <p:txBody>
          <a:bodyPr wrap="none" rtlCol="0" anchor="t"/>
          <a:lstStyle/>
          <a:p>
            <a:pPr marL="0" indent="0">
              <a:lnSpc>
                <a:spcPts val="2452"/>
              </a:lnSpc>
              <a:buNone/>
            </a:pPr>
            <a:r>
              <a:rPr lang="en-US" sz="1962" b="1" kern="0" spc="-20" dirty="0">
                <a:solidFill>
                  <a:srgbClr val="000000"/>
                </a:solidFill>
                <a:latin typeface="Montserrat" pitchFamily="34" charset="0"/>
                <a:ea typeface="Montserrat" pitchFamily="34" charset="-122"/>
                <a:cs typeface="Montserrat" pitchFamily="34" charset="-120"/>
              </a:rPr>
              <a:t>Backend</a:t>
            </a:r>
            <a:endParaRPr lang="en-US" sz="1962" dirty="0"/>
          </a:p>
        </p:txBody>
      </p:sp>
      <p:sp>
        <p:nvSpPr>
          <p:cNvPr id="11" name="Text 8"/>
          <p:cNvSpPr/>
          <p:nvPr/>
        </p:nvSpPr>
        <p:spPr>
          <a:xfrm>
            <a:off x="6368772" y="6886218"/>
            <a:ext cx="2225635" cy="318849"/>
          </a:xfrm>
          <a:prstGeom prst="rect">
            <a:avLst/>
          </a:prstGeom>
          <a:noFill/>
          <a:ln/>
        </p:spPr>
        <p:txBody>
          <a:bodyPr wrap="none" rtlCol="0" anchor="t"/>
          <a:lstStyle/>
          <a:p>
            <a:pPr marL="342900" indent="-342900" algn="l">
              <a:lnSpc>
                <a:spcPts val="2511"/>
              </a:lnSpc>
              <a:buSzPct val="100000"/>
              <a:buChar char="•"/>
            </a:pPr>
            <a:r>
              <a:rPr lang="en-US" sz="1569" dirty="0">
                <a:solidFill>
                  <a:srgbClr val="3D3838"/>
                </a:solidFill>
                <a:latin typeface="Source Sans Pro" pitchFamily="34" charset="0"/>
                <a:ea typeface="Source Sans Pro" pitchFamily="34" charset="-122"/>
                <a:cs typeface="Source Sans Pro" pitchFamily="34" charset="-120"/>
              </a:rPr>
              <a:t>Python, &amp; their libraries</a:t>
            </a:r>
            <a:endParaRPr lang="en-US" sz="1569" dirty="0"/>
          </a:p>
        </p:txBody>
      </p:sp>
      <p:sp>
        <p:nvSpPr>
          <p:cNvPr id="12" name="Text 9"/>
          <p:cNvSpPr/>
          <p:nvPr/>
        </p:nvSpPr>
        <p:spPr>
          <a:xfrm>
            <a:off x="6368772" y="7284720"/>
            <a:ext cx="2225635" cy="318849"/>
          </a:xfrm>
          <a:prstGeom prst="rect">
            <a:avLst/>
          </a:prstGeom>
          <a:noFill/>
          <a:ln/>
        </p:spPr>
        <p:txBody>
          <a:bodyPr wrap="none" rtlCol="0" anchor="t"/>
          <a:lstStyle/>
          <a:p>
            <a:pPr marL="342900" indent="-342900" algn="l">
              <a:lnSpc>
                <a:spcPts val="2511"/>
              </a:lnSpc>
              <a:buSzPct val="100000"/>
              <a:buChar char="•"/>
            </a:pPr>
            <a:r>
              <a:rPr lang="en-US" sz="1569" dirty="0">
                <a:solidFill>
                  <a:srgbClr val="3D3838"/>
                </a:solidFill>
                <a:latin typeface="Source Sans Pro" pitchFamily="34" charset="0"/>
                <a:ea typeface="Source Sans Pro" pitchFamily="34" charset="-122"/>
                <a:cs typeface="Source Sans Pro" pitchFamily="34" charset="-120"/>
              </a:rPr>
              <a:t>MySQL, MS SQL</a:t>
            </a:r>
            <a:endParaRPr lang="en-US" sz="1569" dirty="0"/>
          </a:p>
        </p:txBody>
      </p:sp>
      <p:sp>
        <p:nvSpPr>
          <p:cNvPr id="13" name="Text 10"/>
          <p:cNvSpPr/>
          <p:nvPr/>
        </p:nvSpPr>
        <p:spPr>
          <a:xfrm>
            <a:off x="9088279" y="6350556"/>
            <a:ext cx="1993106" cy="311468"/>
          </a:xfrm>
          <a:prstGeom prst="rect">
            <a:avLst/>
          </a:prstGeom>
          <a:noFill/>
          <a:ln/>
        </p:spPr>
        <p:txBody>
          <a:bodyPr wrap="none" rtlCol="0" anchor="t"/>
          <a:lstStyle/>
          <a:p>
            <a:pPr marL="0" indent="0">
              <a:lnSpc>
                <a:spcPts val="2452"/>
              </a:lnSpc>
              <a:buNone/>
            </a:pPr>
            <a:r>
              <a:rPr lang="en-US" sz="1962" b="1" kern="0" spc="-20" dirty="0">
                <a:solidFill>
                  <a:srgbClr val="000000"/>
                </a:solidFill>
                <a:latin typeface="Montserrat" pitchFamily="34" charset="0"/>
                <a:ea typeface="Montserrat" pitchFamily="34" charset="-122"/>
                <a:cs typeface="Montserrat" pitchFamily="34" charset="-120"/>
              </a:rPr>
              <a:t>Database</a:t>
            </a:r>
            <a:endParaRPr lang="en-US" sz="1962" dirty="0"/>
          </a:p>
        </p:txBody>
      </p:sp>
      <p:sp>
        <p:nvSpPr>
          <p:cNvPr id="14" name="Text 11"/>
          <p:cNvSpPr/>
          <p:nvPr/>
        </p:nvSpPr>
        <p:spPr>
          <a:xfrm>
            <a:off x="9407009" y="6886218"/>
            <a:ext cx="2225635" cy="637699"/>
          </a:xfrm>
          <a:prstGeom prst="rect">
            <a:avLst/>
          </a:prstGeom>
          <a:noFill/>
          <a:ln/>
        </p:spPr>
        <p:txBody>
          <a:bodyPr wrap="square" rtlCol="0" anchor="t"/>
          <a:lstStyle/>
          <a:p>
            <a:pPr marL="342900" indent="-342900" algn="l">
              <a:lnSpc>
                <a:spcPts val="2511"/>
              </a:lnSpc>
              <a:buSzPct val="100000"/>
              <a:buChar char="•"/>
            </a:pPr>
            <a:r>
              <a:rPr lang="en-US" sz="1569" dirty="0">
                <a:solidFill>
                  <a:srgbClr val="3D3838"/>
                </a:solidFill>
                <a:latin typeface="Source Sans Pro" pitchFamily="34" charset="0"/>
                <a:ea typeface="Source Sans Pro" pitchFamily="34" charset="-122"/>
                <a:cs typeface="Source Sans Pro" pitchFamily="34" charset="-120"/>
              </a:rPr>
              <a:t>PostgreSQL, MySQL, MS SQL, Documents</a:t>
            </a:r>
            <a:endParaRPr lang="en-US" sz="1569" dirty="0"/>
          </a:p>
        </p:txBody>
      </p:sp>
      <p:pic>
        <p:nvPicPr>
          <p:cNvPr id="17" name="Picture 16">
            <a:extLst>
              <a:ext uri="{FF2B5EF4-FFF2-40B4-BE49-F238E27FC236}">
                <a16:creationId xmlns:a16="http://schemas.microsoft.com/office/drawing/2014/main" id="{54BAB56A-6A46-74AA-EF31-34D457D7AA4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23964" y="1164883"/>
            <a:ext cx="9375113" cy="3794808"/>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5" name="Text 2"/>
          <p:cNvSpPr/>
          <p:nvPr/>
        </p:nvSpPr>
        <p:spPr>
          <a:xfrm>
            <a:off x="6178922" y="91664"/>
            <a:ext cx="4443889" cy="694373"/>
          </a:xfrm>
          <a:prstGeom prst="rect">
            <a:avLst/>
          </a:prstGeom>
          <a:noFill/>
          <a:ln/>
        </p:spPr>
        <p:txBody>
          <a:bodyPr wrap="none" rtlCol="0" anchor="t"/>
          <a:lstStyle/>
          <a:p>
            <a:pPr marL="0" indent="0">
              <a:lnSpc>
                <a:spcPts val="5468"/>
              </a:lnSpc>
              <a:buNone/>
            </a:pPr>
            <a:r>
              <a:rPr lang="en-US" sz="4374" b="1" kern="0" spc="-44" dirty="0">
                <a:solidFill>
                  <a:srgbClr val="000000"/>
                </a:solidFill>
                <a:latin typeface="Montserrat" pitchFamily="34" charset="0"/>
                <a:ea typeface="Montserrat" pitchFamily="34" charset="-122"/>
                <a:cs typeface="Montserrat" pitchFamily="34" charset="-120"/>
              </a:rPr>
              <a:t>Overview</a:t>
            </a:r>
            <a:endParaRPr lang="en-US" sz="4374" dirty="0"/>
          </a:p>
        </p:txBody>
      </p:sp>
      <p:sp>
        <p:nvSpPr>
          <p:cNvPr id="6" name="Text 3"/>
          <p:cNvSpPr/>
          <p:nvPr/>
        </p:nvSpPr>
        <p:spPr>
          <a:xfrm>
            <a:off x="6178922" y="877701"/>
            <a:ext cx="7477601" cy="2999303"/>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The project focuses on leveraging data collection and analysis to identify computer automation opportunities. Key data, including service task data and application utilization data, is systematically gathered and analyzed to discern utilization patterns. Through this analysis, the project automatically generates recommendations for automation solutions from a variety of candidates. These recommendations aim to optimize identified computer automation opportunities, streamlining processes and enhancing efficiency within the identified system. By harnessing data-driven insights, the project seeks to advance automation capabilities and drive operational excellence.</a:t>
            </a:r>
            <a:endParaRPr lang="en-US" sz="1750" dirty="0"/>
          </a:p>
        </p:txBody>
      </p:sp>
      <p:pic>
        <p:nvPicPr>
          <p:cNvPr id="9" name="Picture 8">
            <a:extLst>
              <a:ext uri="{FF2B5EF4-FFF2-40B4-BE49-F238E27FC236}">
                <a16:creationId xmlns:a16="http://schemas.microsoft.com/office/drawing/2014/main" id="{F83F2C87-CE89-B71D-325F-113D4E6CCFF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39309" y="3406391"/>
            <a:ext cx="7312445" cy="4501662"/>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517696" y="690563"/>
            <a:ext cx="4793337" cy="694373"/>
          </a:xfrm>
          <a:prstGeom prst="rect">
            <a:avLst/>
          </a:prstGeom>
          <a:noFill/>
          <a:ln/>
        </p:spPr>
        <p:txBody>
          <a:bodyPr wrap="none" rtlCol="0" anchor="t"/>
          <a:lstStyle/>
          <a:p>
            <a:pPr marL="0" indent="0">
              <a:lnSpc>
                <a:spcPts val="5468"/>
              </a:lnSpc>
              <a:buNone/>
            </a:pPr>
            <a:r>
              <a:rPr lang="en-US" sz="4374" b="1" kern="0" spc="-44" dirty="0">
                <a:solidFill>
                  <a:srgbClr val="000000"/>
                </a:solidFill>
                <a:latin typeface="Montserrat" pitchFamily="34" charset="0"/>
                <a:ea typeface="Montserrat" pitchFamily="34" charset="-122"/>
                <a:cs typeface="Montserrat" pitchFamily="34" charset="-120"/>
              </a:rPr>
              <a:t>Goals/Objectives</a:t>
            </a:r>
            <a:endParaRPr lang="en-US" sz="4374" dirty="0"/>
          </a:p>
        </p:txBody>
      </p:sp>
      <p:sp>
        <p:nvSpPr>
          <p:cNvPr id="5" name="Shape 3"/>
          <p:cNvSpPr/>
          <p:nvPr/>
        </p:nvSpPr>
        <p:spPr>
          <a:xfrm>
            <a:off x="2517696" y="2002869"/>
            <a:ext cx="499943" cy="499943"/>
          </a:xfrm>
          <a:prstGeom prst="roundRect">
            <a:avLst>
              <a:gd name="adj" fmla="val 26667"/>
            </a:avLst>
          </a:prstGeom>
          <a:solidFill>
            <a:srgbClr val="EDEDED"/>
          </a:solidFill>
          <a:ln/>
        </p:spPr>
      </p:sp>
      <p:sp>
        <p:nvSpPr>
          <p:cNvPr id="6" name="Text 4"/>
          <p:cNvSpPr/>
          <p:nvPr/>
        </p:nvSpPr>
        <p:spPr>
          <a:xfrm>
            <a:off x="2702243" y="2044541"/>
            <a:ext cx="130731" cy="416481"/>
          </a:xfrm>
          <a:prstGeom prst="rect">
            <a:avLst/>
          </a:prstGeom>
          <a:noFill/>
          <a:ln/>
        </p:spPr>
        <p:txBody>
          <a:bodyPr wrap="none" rtlCol="0" anchor="t"/>
          <a:lstStyle/>
          <a:p>
            <a:pPr marL="0" indent="0" algn="ctr">
              <a:lnSpc>
                <a:spcPts val="3281"/>
              </a:lnSpc>
              <a:buNone/>
            </a:pPr>
            <a:r>
              <a:rPr lang="en-US" sz="2624" b="1" dirty="0">
                <a:solidFill>
                  <a:srgbClr val="000000"/>
                </a:solidFill>
                <a:latin typeface="Montserrat" pitchFamily="34" charset="0"/>
                <a:ea typeface="Montserrat" pitchFamily="34" charset="-122"/>
                <a:cs typeface="Montserrat" pitchFamily="34" charset="-120"/>
              </a:rPr>
              <a:t>1</a:t>
            </a:r>
            <a:endParaRPr lang="en-US" sz="2624" dirty="0"/>
          </a:p>
        </p:txBody>
      </p:sp>
      <p:sp>
        <p:nvSpPr>
          <p:cNvPr id="7" name="Text 5"/>
          <p:cNvSpPr/>
          <p:nvPr/>
        </p:nvSpPr>
        <p:spPr>
          <a:xfrm>
            <a:off x="3239810" y="2079188"/>
            <a:ext cx="2221944" cy="347186"/>
          </a:xfrm>
          <a:prstGeom prst="rect">
            <a:avLst/>
          </a:prstGeom>
          <a:noFill/>
          <a:ln/>
        </p:spPr>
        <p:txBody>
          <a:bodyPr wrap="non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Our main goal</a:t>
            </a:r>
            <a:endParaRPr lang="en-US" sz="2187" dirty="0"/>
          </a:p>
        </p:txBody>
      </p:sp>
      <p:sp>
        <p:nvSpPr>
          <p:cNvPr id="8" name="Text 6"/>
          <p:cNvSpPr/>
          <p:nvPr/>
        </p:nvSpPr>
        <p:spPr>
          <a:xfrm>
            <a:off x="3239810" y="2559606"/>
            <a:ext cx="3964305" cy="999768"/>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Our main goal is to make analysis automation by finding the patterns in the dataset.</a:t>
            </a:r>
            <a:endParaRPr lang="en-US" sz="1750" dirty="0"/>
          </a:p>
        </p:txBody>
      </p:sp>
      <p:sp>
        <p:nvSpPr>
          <p:cNvPr id="9" name="Shape 7"/>
          <p:cNvSpPr/>
          <p:nvPr/>
        </p:nvSpPr>
        <p:spPr>
          <a:xfrm>
            <a:off x="7426285" y="2002869"/>
            <a:ext cx="499943" cy="499943"/>
          </a:xfrm>
          <a:prstGeom prst="roundRect">
            <a:avLst>
              <a:gd name="adj" fmla="val 26667"/>
            </a:avLst>
          </a:prstGeom>
          <a:solidFill>
            <a:srgbClr val="EDEDED"/>
          </a:solidFill>
          <a:ln/>
        </p:spPr>
      </p:sp>
      <p:sp>
        <p:nvSpPr>
          <p:cNvPr id="10" name="Text 8"/>
          <p:cNvSpPr/>
          <p:nvPr/>
        </p:nvSpPr>
        <p:spPr>
          <a:xfrm>
            <a:off x="7577852" y="2044541"/>
            <a:ext cx="196691" cy="416481"/>
          </a:xfrm>
          <a:prstGeom prst="rect">
            <a:avLst/>
          </a:prstGeom>
          <a:noFill/>
          <a:ln/>
        </p:spPr>
        <p:txBody>
          <a:bodyPr wrap="none" rtlCol="0" anchor="t"/>
          <a:lstStyle/>
          <a:p>
            <a:pPr marL="0" indent="0" algn="ctr">
              <a:lnSpc>
                <a:spcPts val="3281"/>
              </a:lnSpc>
              <a:buNone/>
            </a:pPr>
            <a:r>
              <a:rPr lang="en-US" sz="2624" b="1" dirty="0">
                <a:solidFill>
                  <a:srgbClr val="000000"/>
                </a:solidFill>
                <a:latin typeface="Montserrat" pitchFamily="34" charset="0"/>
                <a:ea typeface="Montserrat" pitchFamily="34" charset="-122"/>
                <a:cs typeface="Montserrat" pitchFamily="34" charset="-120"/>
              </a:rPr>
              <a:t>2</a:t>
            </a:r>
            <a:endParaRPr lang="en-US" sz="2624" dirty="0"/>
          </a:p>
        </p:txBody>
      </p:sp>
      <p:sp>
        <p:nvSpPr>
          <p:cNvPr id="11" name="Text 9"/>
          <p:cNvSpPr/>
          <p:nvPr/>
        </p:nvSpPr>
        <p:spPr>
          <a:xfrm>
            <a:off x="8148399" y="2079188"/>
            <a:ext cx="3964305" cy="694373"/>
          </a:xfrm>
          <a:prstGeom prst="rect">
            <a:avLst/>
          </a:prstGeom>
          <a:noFill/>
          <a:ln/>
        </p:spPr>
        <p:txBody>
          <a:bodyPr wrap="squar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Identify automation opportunities</a:t>
            </a:r>
            <a:endParaRPr lang="en-US" sz="2187" dirty="0"/>
          </a:p>
        </p:txBody>
      </p:sp>
      <p:sp>
        <p:nvSpPr>
          <p:cNvPr id="12" name="Text 10"/>
          <p:cNvSpPr/>
          <p:nvPr/>
        </p:nvSpPr>
        <p:spPr>
          <a:xfrm>
            <a:off x="8148399" y="2906792"/>
            <a:ext cx="3964305" cy="1666280"/>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Identify automation opportunities by utilize data collection and analysis techniques to identify potential areas within the system where automation can enhance.</a:t>
            </a:r>
            <a:endParaRPr lang="en-US" sz="1750" dirty="0"/>
          </a:p>
        </p:txBody>
      </p:sp>
      <p:sp>
        <p:nvSpPr>
          <p:cNvPr id="13" name="Shape 11"/>
          <p:cNvSpPr/>
          <p:nvPr/>
        </p:nvSpPr>
        <p:spPr>
          <a:xfrm>
            <a:off x="2517696" y="4968835"/>
            <a:ext cx="499943" cy="499943"/>
          </a:xfrm>
          <a:prstGeom prst="roundRect">
            <a:avLst>
              <a:gd name="adj" fmla="val 26667"/>
            </a:avLst>
          </a:prstGeom>
          <a:solidFill>
            <a:srgbClr val="EDEDED"/>
          </a:solidFill>
          <a:ln/>
        </p:spPr>
      </p:sp>
      <p:sp>
        <p:nvSpPr>
          <p:cNvPr id="14" name="Text 12"/>
          <p:cNvSpPr/>
          <p:nvPr/>
        </p:nvSpPr>
        <p:spPr>
          <a:xfrm>
            <a:off x="2668905" y="5010507"/>
            <a:ext cx="197406" cy="416481"/>
          </a:xfrm>
          <a:prstGeom prst="rect">
            <a:avLst/>
          </a:prstGeom>
          <a:noFill/>
          <a:ln/>
        </p:spPr>
        <p:txBody>
          <a:bodyPr wrap="none" rtlCol="0" anchor="t"/>
          <a:lstStyle/>
          <a:p>
            <a:pPr marL="0" indent="0" algn="ctr">
              <a:lnSpc>
                <a:spcPts val="3281"/>
              </a:lnSpc>
              <a:buNone/>
            </a:pPr>
            <a:r>
              <a:rPr lang="en-US" sz="2624" b="1" dirty="0">
                <a:solidFill>
                  <a:srgbClr val="000000"/>
                </a:solidFill>
                <a:latin typeface="Montserrat" pitchFamily="34" charset="0"/>
                <a:ea typeface="Montserrat" pitchFamily="34" charset="-122"/>
                <a:cs typeface="Montserrat" pitchFamily="34" charset="-120"/>
              </a:rPr>
              <a:t>3</a:t>
            </a:r>
            <a:endParaRPr lang="en-US" sz="2624" dirty="0"/>
          </a:p>
        </p:txBody>
      </p:sp>
      <p:sp>
        <p:nvSpPr>
          <p:cNvPr id="15" name="Text 13"/>
          <p:cNvSpPr/>
          <p:nvPr/>
        </p:nvSpPr>
        <p:spPr>
          <a:xfrm>
            <a:off x="3239810" y="5045154"/>
            <a:ext cx="3964305" cy="694373"/>
          </a:xfrm>
          <a:prstGeom prst="rect">
            <a:avLst/>
          </a:prstGeom>
          <a:noFill/>
          <a:ln/>
        </p:spPr>
        <p:txBody>
          <a:bodyPr wrap="squar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Generate automation recommendations</a:t>
            </a:r>
            <a:endParaRPr lang="en-US" sz="2187" dirty="0"/>
          </a:p>
        </p:txBody>
      </p:sp>
      <p:sp>
        <p:nvSpPr>
          <p:cNvPr id="16" name="Text 14"/>
          <p:cNvSpPr/>
          <p:nvPr/>
        </p:nvSpPr>
        <p:spPr>
          <a:xfrm>
            <a:off x="3239810" y="5872758"/>
            <a:ext cx="3964305" cy="1666280"/>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Generate automation recommendations by developing algorithms or methodologies to automatically generate recommendations for automation solutions based on patterns.</a:t>
            </a:r>
            <a:endParaRPr lang="en-US" sz="1750" dirty="0"/>
          </a:p>
        </p:txBody>
      </p:sp>
      <p:sp>
        <p:nvSpPr>
          <p:cNvPr id="17" name="Shape 15"/>
          <p:cNvSpPr/>
          <p:nvPr/>
        </p:nvSpPr>
        <p:spPr>
          <a:xfrm>
            <a:off x="7426285" y="4968835"/>
            <a:ext cx="499943" cy="499943"/>
          </a:xfrm>
          <a:prstGeom prst="roundRect">
            <a:avLst>
              <a:gd name="adj" fmla="val 26667"/>
            </a:avLst>
          </a:prstGeom>
          <a:solidFill>
            <a:srgbClr val="EDEDED"/>
          </a:solidFill>
          <a:ln/>
        </p:spPr>
      </p:sp>
      <p:sp>
        <p:nvSpPr>
          <p:cNvPr id="18" name="Text 16"/>
          <p:cNvSpPr/>
          <p:nvPr/>
        </p:nvSpPr>
        <p:spPr>
          <a:xfrm>
            <a:off x="7561421" y="5010507"/>
            <a:ext cx="229672" cy="416481"/>
          </a:xfrm>
          <a:prstGeom prst="rect">
            <a:avLst/>
          </a:prstGeom>
          <a:noFill/>
          <a:ln/>
        </p:spPr>
        <p:txBody>
          <a:bodyPr wrap="none" rtlCol="0" anchor="t"/>
          <a:lstStyle/>
          <a:p>
            <a:pPr marL="0" indent="0" algn="ctr">
              <a:lnSpc>
                <a:spcPts val="3281"/>
              </a:lnSpc>
              <a:buNone/>
            </a:pPr>
            <a:r>
              <a:rPr lang="en-US" sz="2624" b="1" dirty="0">
                <a:solidFill>
                  <a:srgbClr val="000000"/>
                </a:solidFill>
                <a:latin typeface="Montserrat" pitchFamily="34" charset="0"/>
                <a:ea typeface="Montserrat" pitchFamily="34" charset="-122"/>
                <a:cs typeface="Montserrat" pitchFamily="34" charset="-120"/>
              </a:rPr>
              <a:t>4</a:t>
            </a:r>
            <a:endParaRPr lang="en-US" sz="2624" dirty="0"/>
          </a:p>
        </p:txBody>
      </p:sp>
      <p:sp>
        <p:nvSpPr>
          <p:cNvPr id="19" name="Text 17"/>
          <p:cNvSpPr/>
          <p:nvPr/>
        </p:nvSpPr>
        <p:spPr>
          <a:xfrm>
            <a:off x="8148399" y="5045154"/>
            <a:ext cx="2761536" cy="347186"/>
          </a:xfrm>
          <a:prstGeom prst="rect">
            <a:avLst/>
          </a:prstGeom>
          <a:noFill/>
          <a:ln/>
        </p:spPr>
        <p:txBody>
          <a:bodyPr wrap="non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Enhance scalability</a:t>
            </a:r>
            <a:endParaRPr lang="en-US" sz="2187" dirty="0"/>
          </a:p>
        </p:txBody>
      </p:sp>
      <p:sp>
        <p:nvSpPr>
          <p:cNvPr id="20" name="Text 18"/>
          <p:cNvSpPr/>
          <p:nvPr/>
        </p:nvSpPr>
        <p:spPr>
          <a:xfrm>
            <a:off x="8148399" y="5525572"/>
            <a:ext cx="3964305" cy="1333024"/>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Enhance scalability by designing automation solutions that can scale seamlessly to handle large volumes of data as the analysis needs grow.</a:t>
            </a:r>
            <a:endParaRPr lang="en-US" sz="1750" dirty="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517696" y="1204317"/>
            <a:ext cx="4443889" cy="694373"/>
          </a:xfrm>
          <a:prstGeom prst="rect">
            <a:avLst/>
          </a:prstGeom>
          <a:noFill/>
          <a:ln/>
        </p:spPr>
        <p:txBody>
          <a:bodyPr wrap="none" rtlCol="0" anchor="t"/>
          <a:lstStyle/>
          <a:p>
            <a:pPr marL="0" indent="0">
              <a:lnSpc>
                <a:spcPts val="5468"/>
              </a:lnSpc>
              <a:buNone/>
            </a:pPr>
            <a:r>
              <a:rPr lang="en-US" sz="4374" b="1" kern="0" spc="-44" dirty="0">
                <a:solidFill>
                  <a:srgbClr val="000000"/>
                </a:solidFill>
                <a:latin typeface="Montserrat" pitchFamily="34" charset="0"/>
                <a:ea typeface="Montserrat" pitchFamily="34" charset="-122"/>
                <a:cs typeface="Montserrat" pitchFamily="34" charset="-120"/>
              </a:rPr>
              <a:t>Features</a:t>
            </a:r>
            <a:endParaRPr lang="en-US" sz="4374" dirty="0"/>
          </a:p>
        </p:txBody>
      </p:sp>
      <p:sp>
        <p:nvSpPr>
          <p:cNvPr id="5" name="Shape 3"/>
          <p:cNvSpPr/>
          <p:nvPr/>
        </p:nvSpPr>
        <p:spPr>
          <a:xfrm>
            <a:off x="2517696" y="2516624"/>
            <a:ext cx="499943" cy="499943"/>
          </a:xfrm>
          <a:prstGeom prst="roundRect">
            <a:avLst>
              <a:gd name="adj" fmla="val 26667"/>
            </a:avLst>
          </a:prstGeom>
          <a:solidFill>
            <a:srgbClr val="EDEDED"/>
          </a:solidFill>
          <a:ln/>
        </p:spPr>
      </p:sp>
      <p:sp>
        <p:nvSpPr>
          <p:cNvPr id="6" name="Text 4"/>
          <p:cNvSpPr/>
          <p:nvPr/>
        </p:nvSpPr>
        <p:spPr>
          <a:xfrm>
            <a:off x="2702243" y="2558296"/>
            <a:ext cx="130731" cy="416481"/>
          </a:xfrm>
          <a:prstGeom prst="rect">
            <a:avLst/>
          </a:prstGeom>
          <a:noFill/>
          <a:ln/>
        </p:spPr>
        <p:txBody>
          <a:bodyPr wrap="none" rtlCol="0" anchor="t"/>
          <a:lstStyle/>
          <a:p>
            <a:pPr marL="0" indent="0" algn="ctr">
              <a:lnSpc>
                <a:spcPts val="3281"/>
              </a:lnSpc>
              <a:buNone/>
            </a:pPr>
            <a:r>
              <a:rPr lang="en-US" sz="2624" b="1" dirty="0">
                <a:solidFill>
                  <a:srgbClr val="000000"/>
                </a:solidFill>
                <a:latin typeface="Montserrat" pitchFamily="34" charset="0"/>
                <a:ea typeface="Montserrat" pitchFamily="34" charset="-122"/>
                <a:cs typeface="Montserrat" pitchFamily="34" charset="-120"/>
              </a:rPr>
              <a:t>1</a:t>
            </a:r>
            <a:endParaRPr lang="en-US" sz="2624" dirty="0"/>
          </a:p>
        </p:txBody>
      </p:sp>
      <p:sp>
        <p:nvSpPr>
          <p:cNvPr id="7" name="Text 5"/>
          <p:cNvSpPr/>
          <p:nvPr/>
        </p:nvSpPr>
        <p:spPr>
          <a:xfrm>
            <a:off x="3239810" y="2592943"/>
            <a:ext cx="2221944" cy="347186"/>
          </a:xfrm>
          <a:prstGeom prst="rect">
            <a:avLst/>
          </a:prstGeom>
          <a:noFill/>
          <a:ln/>
        </p:spPr>
        <p:txBody>
          <a:bodyPr wrap="non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Chatbot</a:t>
            </a:r>
            <a:endParaRPr lang="en-US" sz="2187" dirty="0"/>
          </a:p>
        </p:txBody>
      </p:sp>
      <p:sp>
        <p:nvSpPr>
          <p:cNvPr id="8" name="Text 6"/>
          <p:cNvSpPr/>
          <p:nvPr/>
        </p:nvSpPr>
        <p:spPr>
          <a:xfrm>
            <a:off x="3239810" y="3073360"/>
            <a:ext cx="3964305" cy="999768"/>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A user can interact with an AI bot by which it will be very easy to understand the task and the patterns in the data.</a:t>
            </a:r>
            <a:endParaRPr lang="en-US" sz="1750" dirty="0"/>
          </a:p>
        </p:txBody>
      </p:sp>
      <p:sp>
        <p:nvSpPr>
          <p:cNvPr id="9" name="Shape 7"/>
          <p:cNvSpPr/>
          <p:nvPr/>
        </p:nvSpPr>
        <p:spPr>
          <a:xfrm>
            <a:off x="7426285" y="2516624"/>
            <a:ext cx="499943" cy="499943"/>
          </a:xfrm>
          <a:prstGeom prst="roundRect">
            <a:avLst>
              <a:gd name="adj" fmla="val 26667"/>
            </a:avLst>
          </a:prstGeom>
          <a:solidFill>
            <a:srgbClr val="EDEDED"/>
          </a:solidFill>
          <a:ln/>
        </p:spPr>
      </p:sp>
      <p:sp>
        <p:nvSpPr>
          <p:cNvPr id="10" name="Text 8"/>
          <p:cNvSpPr/>
          <p:nvPr/>
        </p:nvSpPr>
        <p:spPr>
          <a:xfrm>
            <a:off x="7577852" y="2558296"/>
            <a:ext cx="196691" cy="416481"/>
          </a:xfrm>
          <a:prstGeom prst="rect">
            <a:avLst/>
          </a:prstGeom>
          <a:noFill/>
          <a:ln/>
        </p:spPr>
        <p:txBody>
          <a:bodyPr wrap="none" rtlCol="0" anchor="t"/>
          <a:lstStyle/>
          <a:p>
            <a:pPr marL="0" indent="0" algn="ctr">
              <a:lnSpc>
                <a:spcPts val="3281"/>
              </a:lnSpc>
              <a:buNone/>
            </a:pPr>
            <a:r>
              <a:rPr lang="en-US" sz="2624" b="1" dirty="0">
                <a:solidFill>
                  <a:srgbClr val="000000"/>
                </a:solidFill>
                <a:latin typeface="Montserrat" pitchFamily="34" charset="0"/>
                <a:ea typeface="Montserrat" pitchFamily="34" charset="-122"/>
                <a:cs typeface="Montserrat" pitchFamily="34" charset="-120"/>
              </a:rPr>
              <a:t>2</a:t>
            </a:r>
            <a:endParaRPr lang="en-US" sz="2624" dirty="0"/>
          </a:p>
        </p:txBody>
      </p:sp>
      <p:sp>
        <p:nvSpPr>
          <p:cNvPr id="11" name="Text 9"/>
          <p:cNvSpPr/>
          <p:nvPr/>
        </p:nvSpPr>
        <p:spPr>
          <a:xfrm>
            <a:off x="8148399" y="2592943"/>
            <a:ext cx="2221944" cy="347186"/>
          </a:xfrm>
          <a:prstGeom prst="rect">
            <a:avLst/>
          </a:prstGeom>
          <a:noFill/>
          <a:ln/>
        </p:spPr>
        <p:txBody>
          <a:bodyPr wrap="non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Database</a:t>
            </a:r>
            <a:endParaRPr lang="en-US" sz="2187" dirty="0"/>
          </a:p>
        </p:txBody>
      </p:sp>
      <p:sp>
        <p:nvSpPr>
          <p:cNvPr id="12" name="Text 10"/>
          <p:cNvSpPr/>
          <p:nvPr/>
        </p:nvSpPr>
        <p:spPr>
          <a:xfrm>
            <a:off x="8148399" y="3073360"/>
            <a:ext cx="3964305" cy="1333024"/>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A user can bring its own database and connect it with our AI and by providing this data it will find the pattens and find the answer.</a:t>
            </a:r>
            <a:endParaRPr lang="en-US" sz="1750" dirty="0"/>
          </a:p>
        </p:txBody>
      </p:sp>
      <p:sp>
        <p:nvSpPr>
          <p:cNvPr id="13" name="Shape 11"/>
          <p:cNvSpPr/>
          <p:nvPr/>
        </p:nvSpPr>
        <p:spPr>
          <a:xfrm>
            <a:off x="2517696" y="4802148"/>
            <a:ext cx="499943" cy="499943"/>
          </a:xfrm>
          <a:prstGeom prst="roundRect">
            <a:avLst>
              <a:gd name="adj" fmla="val 26667"/>
            </a:avLst>
          </a:prstGeom>
          <a:solidFill>
            <a:srgbClr val="EDEDED"/>
          </a:solidFill>
          <a:ln/>
        </p:spPr>
      </p:sp>
      <p:sp>
        <p:nvSpPr>
          <p:cNvPr id="14" name="Text 12"/>
          <p:cNvSpPr/>
          <p:nvPr/>
        </p:nvSpPr>
        <p:spPr>
          <a:xfrm>
            <a:off x="2668905" y="4843820"/>
            <a:ext cx="197406" cy="416481"/>
          </a:xfrm>
          <a:prstGeom prst="rect">
            <a:avLst/>
          </a:prstGeom>
          <a:noFill/>
          <a:ln/>
        </p:spPr>
        <p:txBody>
          <a:bodyPr wrap="none" rtlCol="0" anchor="t"/>
          <a:lstStyle/>
          <a:p>
            <a:pPr marL="0" indent="0" algn="ctr">
              <a:lnSpc>
                <a:spcPts val="3281"/>
              </a:lnSpc>
              <a:buNone/>
            </a:pPr>
            <a:r>
              <a:rPr lang="en-US" sz="2624" b="1" dirty="0">
                <a:solidFill>
                  <a:srgbClr val="000000"/>
                </a:solidFill>
                <a:latin typeface="Montserrat" pitchFamily="34" charset="0"/>
                <a:ea typeface="Montserrat" pitchFamily="34" charset="-122"/>
                <a:cs typeface="Montserrat" pitchFamily="34" charset="-120"/>
              </a:rPr>
              <a:t>3</a:t>
            </a:r>
            <a:endParaRPr lang="en-US" sz="2624" dirty="0"/>
          </a:p>
        </p:txBody>
      </p:sp>
      <p:sp>
        <p:nvSpPr>
          <p:cNvPr id="15" name="Text 13"/>
          <p:cNvSpPr/>
          <p:nvPr/>
        </p:nvSpPr>
        <p:spPr>
          <a:xfrm>
            <a:off x="3239810" y="4878467"/>
            <a:ext cx="2221944" cy="347186"/>
          </a:xfrm>
          <a:prstGeom prst="rect">
            <a:avLst/>
          </a:prstGeom>
          <a:noFill/>
          <a:ln/>
        </p:spPr>
        <p:txBody>
          <a:bodyPr wrap="non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Chat With SQL</a:t>
            </a:r>
            <a:endParaRPr lang="en-US" sz="2187" dirty="0"/>
          </a:p>
        </p:txBody>
      </p:sp>
      <p:sp>
        <p:nvSpPr>
          <p:cNvPr id="16" name="Text 14"/>
          <p:cNvSpPr/>
          <p:nvPr/>
        </p:nvSpPr>
        <p:spPr>
          <a:xfrm>
            <a:off x="3239810" y="5358884"/>
            <a:ext cx="3964305" cy="1333024"/>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By using this AI, we can chat out database like SQL it will produce SQL query for you by which we can easily access the data from the database.</a:t>
            </a:r>
            <a:endParaRPr lang="en-US" sz="1750" dirty="0"/>
          </a:p>
        </p:txBody>
      </p:sp>
      <p:sp>
        <p:nvSpPr>
          <p:cNvPr id="17" name="Shape 15"/>
          <p:cNvSpPr/>
          <p:nvPr/>
        </p:nvSpPr>
        <p:spPr>
          <a:xfrm>
            <a:off x="7426285" y="4802148"/>
            <a:ext cx="499943" cy="499943"/>
          </a:xfrm>
          <a:prstGeom prst="roundRect">
            <a:avLst>
              <a:gd name="adj" fmla="val 26667"/>
            </a:avLst>
          </a:prstGeom>
          <a:solidFill>
            <a:srgbClr val="EDEDED"/>
          </a:solidFill>
          <a:ln/>
        </p:spPr>
      </p:sp>
      <p:sp>
        <p:nvSpPr>
          <p:cNvPr id="18" name="Text 16"/>
          <p:cNvSpPr/>
          <p:nvPr/>
        </p:nvSpPr>
        <p:spPr>
          <a:xfrm>
            <a:off x="7561421" y="4843820"/>
            <a:ext cx="229672" cy="416481"/>
          </a:xfrm>
          <a:prstGeom prst="rect">
            <a:avLst/>
          </a:prstGeom>
          <a:noFill/>
          <a:ln/>
        </p:spPr>
        <p:txBody>
          <a:bodyPr wrap="none" rtlCol="0" anchor="t"/>
          <a:lstStyle/>
          <a:p>
            <a:pPr marL="0" indent="0" algn="ctr">
              <a:lnSpc>
                <a:spcPts val="3281"/>
              </a:lnSpc>
              <a:buNone/>
            </a:pPr>
            <a:r>
              <a:rPr lang="en-US" sz="2624" b="1" dirty="0">
                <a:solidFill>
                  <a:srgbClr val="000000"/>
                </a:solidFill>
                <a:latin typeface="Montserrat" pitchFamily="34" charset="0"/>
                <a:ea typeface="Montserrat" pitchFamily="34" charset="-122"/>
                <a:cs typeface="Montserrat" pitchFamily="34" charset="-120"/>
              </a:rPr>
              <a:t>4</a:t>
            </a:r>
            <a:endParaRPr lang="en-US" sz="2624" dirty="0"/>
          </a:p>
        </p:txBody>
      </p:sp>
      <p:sp>
        <p:nvSpPr>
          <p:cNvPr id="19" name="Text 17"/>
          <p:cNvSpPr/>
          <p:nvPr/>
        </p:nvSpPr>
        <p:spPr>
          <a:xfrm>
            <a:off x="8148399" y="4878467"/>
            <a:ext cx="2221944" cy="347186"/>
          </a:xfrm>
          <a:prstGeom prst="rect">
            <a:avLst/>
          </a:prstGeom>
          <a:noFill/>
          <a:ln/>
        </p:spPr>
        <p:txBody>
          <a:bodyPr wrap="non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Analysis</a:t>
            </a:r>
            <a:endParaRPr lang="en-US" sz="2187" dirty="0"/>
          </a:p>
        </p:txBody>
      </p:sp>
      <p:sp>
        <p:nvSpPr>
          <p:cNvPr id="20" name="Text 18"/>
          <p:cNvSpPr/>
          <p:nvPr/>
        </p:nvSpPr>
        <p:spPr>
          <a:xfrm>
            <a:off x="8148399" y="5358884"/>
            <a:ext cx="3964305" cy="1666280"/>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By just giving dataset it will be trained on that dataset and make analysis for you. You just need to ask some of the question from this and it will make charts and needed information for you.</a:t>
            </a:r>
            <a:endParaRPr lang="en-US" sz="1750" dirty="0"/>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10048"/>
            <a:ext cx="14630400" cy="8229600"/>
          </a:xfrm>
          <a:prstGeom prst="rect">
            <a:avLst/>
          </a:prstGeom>
          <a:solidFill>
            <a:srgbClr val="FFFFFF"/>
          </a:solidFill>
          <a:ln/>
        </p:spPr>
      </p:sp>
      <p:sp>
        <p:nvSpPr>
          <p:cNvPr id="4" name="Text 2"/>
          <p:cNvSpPr/>
          <p:nvPr/>
        </p:nvSpPr>
        <p:spPr>
          <a:xfrm>
            <a:off x="166382" y="137685"/>
            <a:ext cx="6461879" cy="694373"/>
          </a:xfrm>
          <a:prstGeom prst="rect">
            <a:avLst/>
          </a:prstGeom>
          <a:noFill/>
          <a:ln/>
        </p:spPr>
        <p:txBody>
          <a:bodyPr wrap="none" rtlCol="0" anchor="t"/>
          <a:lstStyle/>
          <a:p>
            <a:pPr marL="0" indent="0">
              <a:lnSpc>
                <a:spcPts val="5468"/>
              </a:lnSpc>
              <a:buNone/>
            </a:pPr>
            <a:r>
              <a:rPr lang="en-US" sz="4374" b="1" kern="0" spc="-44" dirty="0">
                <a:solidFill>
                  <a:srgbClr val="000000"/>
                </a:solidFill>
                <a:latin typeface="Montserrat" pitchFamily="34" charset="0"/>
                <a:ea typeface="Montserrat" pitchFamily="34" charset="-122"/>
                <a:cs typeface="Montserrat" pitchFamily="34" charset="-120"/>
              </a:rPr>
              <a:t>Additional Capabilities</a:t>
            </a:r>
            <a:endParaRPr lang="en-US" sz="4374" dirty="0"/>
          </a:p>
        </p:txBody>
      </p:sp>
      <p:sp>
        <p:nvSpPr>
          <p:cNvPr id="5" name="Text 3"/>
          <p:cNvSpPr/>
          <p:nvPr/>
        </p:nvSpPr>
        <p:spPr>
          <a:xfrm>
            <a:off x="295752" y="970554"/>
            <a:ext cx="2221944" cy="347186"/>
          </a:xfrm>
          <a:prstGeom prst="rect">
            <a:avLst/>
          </a:prstGeom>
          <a:noFill/>
          <a:ln/>
        </p:spPr>
        <p:txBody>
          <a:bodyPr wrap="non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NLP</a:t>
            </a:r>
            <a:endParaRPr lang="en-US" sz="2187" dirty="0"/>
          </a:p>
        </p:txBody>
      </p:sp>
      <p:sp>
        <p:nvSpPr>
          <p:cNvPr id="6" name="Text 4"/>
          <p:cNvSpPr/>
          <p:nvPr/>
        </p:nvSpPr>
        <p:spPr>
          <a:xfrm>
            <a:off x="166382" y="1453648"/>
            <a:ext cx="4526399" cy="999768"/>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By using natural language processing capabilities, we can interact with AI in Natural language like English.</a:t>
            </a:r>
            <a:endParaRPr lang="en-US" sz="1750" dirty="0"/>
          </a:p>
        </p:txBody>
      </p:sp>
      <p:sp>
        <p:nvSpPr>
          <p:cNvPr id="7" name="Text 5"/>
          <p:cNvSpPr/>
          <p:nvPr/>
        </p:nvSpPr>
        <p:spPr>
          <a:xfrm>
            <a:off x="6352104" y="969260"/>
            <a:ext cx="2221944" cy="347186"/>
          </a:xfrm>
          <a:prstGeom prst="rect">
            <a:avLst/>
          </a:prstGeom>
          <a:noFill/>
          <a:ln/>
        </p:spPr>
        <p:txBody>
          <a:bodyPr wrap="non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LLM</a:t>
            </a:r>
            <a:endParaRPr lang="en-US" sz="2187" dirty="0"/>
          </a:p>
        </p:txBody>
      </p:sp>
      <p:sp>
        <p:nvSpPr>
          <p:cNvPr id="8" name="Text 6"/>
          <p:cNvSpPr/>
          <p:nvPr/>
        </p:nvSpPr>
        <p:spPr>
          <a:xfrm>
            <a:off x="6352104" y="1287020"/>
            <a:ext cx="4526399" cy="1333024"/>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We will implement in LLM (Large Language Model) by which it will interact will any kind of data like in document form or any other type of data.</a:t>
            </a:r>
            <a:endParaRPr lang="en-US" sz="1750" dirty="0"/>
          </a:p>
        </p:txBody>
      </p:sp>
      <p:pic>
        <p:nvPicPr>
          <p:cNvPr id="11" name="Picture 10">
            <a:extLst>
              <a:ext uri="{FF2B5EF4-FFF2-40B4-BE49-F238E27FC236}">
                <a16:creationId xmlns:a16="http://schemas.microsoft.com/office/drawing/2014/main" id="{DE7F30F0-54FD-8F13-2DD1-4D06C37C60A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66382" y="2874254"/>
            <a:ext cx="10712121" cy="4502918"/>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146285" y="213818"/>
            <a:ext cx="4443889" cy="694373"/>
          </a:xfrm>
          <a:prstGeom prst="rect">
            <a:avLst/>
          </a:prstGeom>
          <a:noFill/>
          <a:ln/>
        </p:spPr>
        <p:txBody>
          <a:bodyPr wrap="none" rtlCol="0" anchor="t"/>
          <a:lstStyle/>
          <a:p>
            <a:pPr marL="0" indent="0">
              <a:lnSpc>
                <a:spcPts val="5468"/>
              </a:lnSpc>
              <a:buNone/>
            </a:pPr>
            <a:r>
              <a:rPr lang="en-US" sz="4374" b="1" kern="0" spc="-44" dirty="0">
                <a:solidFill>
                  <a:srgbClr val="000000"/>
                </a:solidFill>
                <a:latin typeface="Montserrat" pitchFamily="34" charset="0"/>
                <a:ea typeface="Montserrat" pitchFamily="34" charset="-122"/>
                <a:cs typeface="Montserrat" pitchFamily="34" charset="-120"/>
              </a:rPr>
              <a:t>Training</a:t>
            </a:r>
            <a:endParaRPr lang="en-US" sz="4374" dirty="0"/>
          </a:p>
        </p:txBody>
      </p:sp>
      <p:sp>
        <p:nvSpPr>
          <p:cNvPr id="5" name="Text 3"/>
          <p:cNvSpPr/>
          <p:nvPr/>
        </p:nvSpPr>
        <p:spPr>
          <a:xfrm>
            <a:off x="146285" y="948416"/>
            <a:ext cx="2221944" cy="347186"/>
          </a:xfrm>
          <a:prstGeom prst="rect">
            <a:avLst/>
          </a:prstGeom>
          <a:noFill/>
          <a:ln/>
        </p:spPr>
        <p:txBody>
          <a:bodyPr wrap="non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Training</a:t>
            </a:r>
            <a:endParaRPr lang="en-US" sz="2187" dirty="0"/>
          </a:p>
        </p:txBody>
      </p:sp>
      <p:sp>
        <p:nvSpPr>
          <p:cNvPr id="6" name="Text 4"/>
          <p:cNvSpPr/>
          <p:nvPr/>
        </p:nvSpPr>
        <p:spPr>
          <a:xfrm>
            <a:off x="367349" y="1308858"/>
            <a:ext cx="4526399" cy="999768"/>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Question=”What is the average age of our customers?” </a:t>
            </a:r>
          </a:p>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SQL=”SELECT AVG(age) FROM customers”</a:t>
            </a:r>
            <a:endParaRPr lang="en-US" sz="1750" dirty="0"/>
          </a:p>
        </p:txBody>
      </p:sp>
      <p:sp>
        <p:nvSpPr>
          <p:cNvPr id="7" name="Text 5"/>
          <p:cNvSpPr/>
          <p:nvPr/>
        </p:nvSpPr>
        <p:spPr>
          <a:xfrm>
            <a:off x="6759674" y="961672"/>
            <a:ext cx="4456152" cy="347186"/>
          </a:xfrm>
          <a:prstGeom prst="rect">
            <a:avLst/>
          </a:prstGeom>
          <a:noFill/>
          <a:ln/>
        </p:spPr>
        <p:txBody>
          <a:bodyPr wrap="non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Methodology/Planning of work</a:t>
            </a:r>
            <a:endParaRPr lang="en-US" sz="2187" dirty="0"/>
          </a:p>
        </p:txBody>
      </p:sp>
      <p:sp>
        <p:nvSpPr>
          <p:cNvPr id="8" name="Text 6"/>
          <p:cNvSpPr/>
          <p:nvPr/>
        </p:nvSpPr>
        <p:spPr>
          <a:xfrm>
            <a:off x="6759674" y="1332162"/>
            <a:ext cx="4526399" cy="999768"/>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Planning is to first of all make the AI model and will me trained on the dataset then integrate it with LLM for natural language processing.</a:t>
            </a:r>
            <a:endParaRPr lang="en-US" sz="1750" dirty="0"/>
          </a:p>
        </p:txBody>
      </p:sp>
      <p:pic>
        <p:nvPicPr>
          <p:cNvPr id="11" name="Picture 10">
            <a:extLst>
              <a:ext uri="{FF2B5EF4-FFF2-40B4-BE49-F238E27FC236}">
                <a16:creationId xmlns:a16="http://schemas.microsoft.com/office/drawing/2014/main" id="{91D68022-A317-B1E9-97D8-830F4A32F56B}"/>
              </a:ext>
            </a:extLst>
          </p:cNvPr>
          <p:cNvPicPr>
            <a:picLocks noChangeAspect="1"/>
          </p:cNvPicPr>
          <p:nvPr/>
        </p:nvPicPr>
        <p:blipFill>
          <a:blip r:embed="rId3"/>
          <a:stretch>
            <a:fillRect/>
          </a:stretch>
        </p:blipFill>
        <p:spPr>
          <a:xfrm>
            <a:off x="1714724" y="2217049"/>
            <a:ext cx="10614603" cy="5682211"/>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2555319"/>
            <a:ext cx="9306401" cy="1388745"/>
          </a:xfrm>
          <a:prstGeom prst="rect">
            <a:avLst/>
          </a:prstGeom>
          <a:noFill/>
          <a:ln/>
        </p:spPr>
        <p:txBody>
          <a:bodyPr wrap="square" rtlCol="0" anchor="t"/>
          <a:lstStyle/>
          <a:p>
            <a:pPr marL="0" indent="0">
              <a:lnSpc>
                <a:spcPts val="5468"/>
              </a:lnSpc>
              <a:buNone/>
            </a:pPr>
            <a:r>
              <a:rPr lang="en-US" sz="4374" b="1" kern="0" spc="-44" dirty="0">
                <a:solidFill>
                  <a:srgbClr val="000000"/>
                </a:solidFill>
                <a:latin typeface="Montserrat" pitchFamily="34" charset="0"/>
                <a:ea typeface="Montserrat" pitchFamily="34" charset="-122"/>
                <a:cs typeface="Montserrat" pitchFamily="34" charset="-120"/>
              </a:rPr>
              <a:t>Facilities required for proposed work</a:t>
            </a:r>
            <a:endParaRPr lang="en-US" sz="4374" dirty="0"/>
          </a:p>
        </p:txBody>
      </p:sp>
      <p:sp>
        <p:nvSpPr>
          <p:cNvPr id="6" name="Shape 3"/>
          <p:cNvSpPr/>
          <p:nvPr/>
        </p:nvSpPr>
        <p:spPr>
          <a:xfrm>
            <a:off x="4490799" y="4450913"/>
            <a:ext cx="499943" cy="499943"/>
          </a:xfrm>
          <a:prstGeom prst="roundRect">
            <a:avLst>
              <a:gd name="adj" fmla="val 26667"/>
            </a:avLst>
          </a:prstGeom>
          <a:solidFill>
            <a:srgbClr val="EDEDED"/>
          </a:solidFill>
          <a:ln/>
        </p:spPr>
      </p:sp>
      <p:sp>
        <p:nvSpPr>
          <p:cNvPr id="7" name="Text 4"/>
          <p:cNvSpPr/>
          <p:nvPr/>
        </p:nvSpPr>
        <p:spPr>
          <a:xfrm>
            <a:off x="4675346" y="4492585"/>
            <a:ext cx="130731" cy="416481"/>
          </a:xfrm>
          <a:prstGeom prst="rect">
            <a:avLst/>
          </a:prstGeom>
          <a:noFill/>
          <a:ln/>
        </p:spPr>
        <p:txBody>
          <a:bodyPr wrap="none" rtlCol="0" anchor="t"/>
          <a:lstStyle/>
          <a:p>
            <a:pPr marL="0" indent="0" algn="ctr">
              <a:lnSpc>
                <a:spcPts val="3281"/>
              </a:lnSpc>
              <a:buNone/>
            </a:pPr>
            <a:r>
              <a:rPr lang="en-US" sz="2624" b="1" dirty="0">
                <a:solidFill>
                  <a:srgbClr val="000000"/>
                </a:solidFill>
                <a:latin typeface="Montserrat" pitchFamily="34" charset="0"/>
                <a:ea typeface="Montserrat" pitchFamily="34" charset="-122"/>
                <a:cs typeface="Montserrat" pitchFamily="34" charset="-120"/>
              </a:rPr>
              <a:t>1</a:t>
            </a:r>
            <a:endParaRPr lang="en-US" sz="2624" dirty="0"/>
          </a:p>
        </p:txBody>
      </p:sp>
      <p:sp>
        <p:nvSpPr>
          <p:cNvPr id="8" name="Text 5"/>
          <p:cNvSpPr/>
          <p:nvPr/>
        </p:nvSpPr>
        <p:spPr>
          <a:xfrm>
            <a:off x="5212913" y="4527233"/>
            <a:ext cx="2554962" cy="347186"/>
          </a:xfrm>
          <a:prstGeom prst="rect">
            <a:avLst/>
          </a:prstGeom>
          <a:noFill/>
          <a:ln/>
        </p:spPr>
        <p:txBody>
          <a:bodyPr wrap="non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Facilities required</a:t>
            </a:r>
            <a:endParaRPr lang="en-US" sz="2187" dirty="0"/>
          </a:p>
        </p:txBody>
      </p:sp>
      <p:sp>
        <p:nvSpPr>
          <p:cNvPr id="9" name="Text 6"/>
          <p:cNvSpPr/>
          <p:nvPr/>
        </p:nvSpPr>
        <p:spPr>
          <a:xfrm>
            <a:off x="5212913" y="5007650"/>
            <a:ext cx="3820001" cy="666512"/>
          </a:xfrm>
          <a:prstGeom prst="rect">
            <a:avLst/>
          </a:prstGeom>
          <a:noFill/>
          <a:ln/>
        </p:spPr>
        <p:txBody>
          <a:bodyPr wrap="square" rtlCol="0" anchor="t"/>
          <a:lstStyle/>
          <a:p>
            <a:pPr marL="0" indent="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VS Code, MySQL, PostgreSQL, Jupyter Notebook</a:t>
            </a:r>
            <a:endParaRPr lang="en-US" sz="1750" dirty="0"/>
          </a:p>
        </p:txBody>
      </p:sp>
      <p:sp>
        <p:nvSpPr>
          <p:cNvPr id="10" name="Shape 7"/>
          <p:cNvSpPr/>
          <p:nvPr/>
        </p:nvSpPr>
        <p:spPr>
          <a:xfrm>
            <a:off x="9255085" y="4450913"/>
            <a:ext cx="499943" cy="499943"/>
          </a:xfrm>
          <a:prstGeom prst="roundRect">
            <a:avLst>
              <a:gd name="adj" fmla="val 26667"/>
            </a:avLst>
          </a:prstGeom>
          <a:solidFill>
            <a:srgbClr val="EDEDED"/>
          </a:solidFill>
          <a:ln/>
        </p:spPr>
      </p:sp>
      <p:sp>
        <p:nvSpPr>
          <p:cNvPr id="11" name="Text 8"/>
          <p:cNvSpPr/>
          <p:nvPr/>
        </p:nvSpPr>
        <p:spPr>
          <a:xfrm>
            <a:off x="9406652" y="4492585"/>
            <a:ext cx="196691" cy="416481"/>
          </a:xfrm>
          <a:prstGeom prst="rect">
            <a:avLst/>
          </a:prstGeom>
          <a:noFill/>
          <a:ln/>
        </p:spPr>
        <p:txBody>
          <a:bodyPr wrap="none" rtlCol="0" anchor="t"/>
          <a:lstStyle/>
          <a:p>
            <a:pPr marL="0" indent="0" algn="ctr">
              <a:lnSpc>
                <a:spcPts val="3281"/>
              </a:lnSpc>
              <a:buNone/>
            </a:pPr>
            <a:r>
              <a:rPr lang="en-US" sz="2624" b="1" dirty="0">
                <a:solidFill>
                  <a:srgbClr val="000000"/>
                </a:solidFill>
                <a:latin typeface="Montserrat" pitchFamily="34" charset="0"/>
                <a:ea typeface="Montserrat" pitchFamily="34" charset="-122"/>
                <a:cs typeface="Montserrat" pitchFamily="34" charset="-120"/>
              </a:rPr>
              <a:t>2</a:t>
            </a:r>
            <a:endParaRPr lang="en-US" sz="2624" dirty="0"/>
          </a:p>
        </p:txBody>
      </p:sp>
      <p:sp>
        <p:nvSpPr>
          <p:cNvPr id="12" name="Text 9"/>
          <p:cNvSpPr/>
          <p:nvPr/>
        </p:nvSpPr>
        <p:spPr>
          <a:xfrm>
            <a:off x="9977199" y="4527233"/>
            <a:ext cx="2221944" cy="347186"/>
          </a:xfrm>
          <a:prstGeom prst="rect">
            <a:avLst/>
          </a:prstGeom>
          <a:noFill/>
          <a:ln/>
        </p:spPr>
        <p:txBody>
          <a:bodyPr wrap="none" rtlCol="0" anchor="t"/>
          <a:lstStyle/>
          <a:p>
            <a:pPr marL="0" indent="0">
              <a:lnSpc>
                <a:spcPts val="2734"/>
              </a:lnSpc>
              <a:buNone/>
            </a:pPr>
            <a:r>
              <a:rPr lang="en-US" sz="2187" b="1" kern="0" spc="-22" dirty="0">
                <a:solidFill>
                  <a:srgbClr val="000000"/>
                </a:solidFill>
                <a:latin typeface="Montserrat" pitchFamily="34" charset="0"/>
                <a:ea typeface="Montserrat" pitchFamily="34" charset="-122"/>
                <a:cs typeface="Montserrat" pitchFamily="34" charset="-120"/>
              </a:rPr>
              <a:t>Python</a:t>
            </a:r>
            <a:endParaRPr lang="en-US" sz="2187" dirty="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E5912B-F594-12E0-F8F2-55A94DBD249C}"/>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47B2B133-FA88-CB5F-67B4-72BE84A8D352}"/>
              </a:ext>
            </a:extLst>
          </p:cNvPr>
          <p:cNvSpPr/>
          <p:nvPr/>
        </p:nvSpPr>
        <p:spPr>
          <a:xfrm>
            <a:off x="0" y="0"/>
            <a:ext cx="14630400" cy="8229600"/>
          </a:xfrm>
          <a:prstGeom prst="rect">
            <a:avLst/>
          </a:prstGeom>
          <a:solidFill>
            <a:srgbClr val="EDEDED"/>
          </a:solidFill>
          <a:ln/>
        </p:spPr>
      </p:sp>
      <p:sp>
        <p:nvSpPr>
          <p:cNvPr id="3" name="Shape 1">
            <a:extLst>
              <a:ext uri="{FF2B5EF4-FFF2-40B4-BE49-F238E27FC236}">
                <a16:creationId xmlns:a16="http://schemas.microsoft.com/office/drawing/2014/main" id="{8BE8E672-E046-4FE4-23D6-D5888C5FD214}"/>
              </a:ext>
            </a:extLst>
          </p:cNvPr>
          <p:cNvSpPr/>
          <p:nvPr/>
        </p:nvSpPr>
        <p:spPr>
          <a:xfrm>
            <a:off x="0" y="0"/>
            <a:ext cx="14630400" cy="8229600"/>
          </a:xfrm>
          <a:prstGeom prst="rect">
            <a:avLst/>
          </a:prstGeom>
          <a:solidFill>
            <a:srgbClr val="FFFFFF"/>
          </a:solidFill>
          <a:ln/>
        </p:spPr>
      </p:sp>
      <p:pic>
        <p:nvPicPr>
          <p:cNvPr id="4" name="Image 0" descr="preencoded.png">
            <a:extLst>
              <a:ext uri="{FF2B5EF4-FFF2-40B4-BE49-F238E27FC236}">
                <a16:creationId xmlns:a16="http://schemas.microsoft.com/office/drawing/2014/main" id="{8075E4BC-47D0-261B-EBBC-88159ACB68F1}"/>
              </a:ext>
            </a:extLst>
          </p:cNvPr>
          <p:cNvPicPr>
            <a:picLocks noChangeAspect="1"/>
          </p:cNvPicPr>
          <p:nvPr/>
        </p:nvPicPr>
        <p:blipFill>
          <a:blip r:embed="rId3"/>
          <a:stretch>
            <a:fillRect/>
          </a:stretch>
        </p:blipFill>
        <p:spPr>
          <a:xfrm>
            <a:off x="0" y="0"/>
            <a:ext cx="3657600" cy="8229600"/>
          </a:xfrm>
          <a:prstGeom prst="rect">
            <a:avLst/>
          </a:prstGeom>
        </p:spPr>
      </p:pic>
      <p:sp>
        <p:nvSpPr>
          <p:cNvPr id="5" name="Text 2">
            <a:extLst>
              <a:ext uri="{FF2B5EF4-FFF2-40B4-BE49-F238E27FC236}">
                <a16:creationId xmlns:a16="http://schemas.microsoft.com/office/drawing/2014/main" id="{4DA8C896-82EB-F2FB-7854-AFB656BDB669}"/>
              </a:ext>
            </a:extLst>
          </p:cNvPr>
          <p:cNvSpPr/>
          <p:nvPr/>
        </p:nvSpPr>
        <p:spPr>
          <a:xfrm>
            <a:off x="6621049" y="3798213"/>
            <a:ext cx="4626071" cy="855068"/>
          </a:xfrm>
          <a:prstGeom prst="rect">
            <a:avLst/>
          </a:prstGeom>
          <a:noFill/>
          <a:ln/>
        </p:spPr>
        <p:txBody>
          <a:bodyPr wrap="square" rtlCol="0" anchor="t"/>
          <a:lstStyle/>
          <a:p>
            <a:pPr marL="0" indent="0">
              <a:lnSpc>
                <a:spcPts val="5468"/>
              </a:lnSpc>
              <a:buNone/>
            </a:pPr>
            <a:r>
              <a:rPr lang="en-US" sz="6000" b="1" kern="0" spc="-44" dirty="0">
                <a:solidFill>
                  <a:srgbClr val="000000"/>
                </a:solidFill>
                <a:latin typeface="Montserrat" pitchFamily="34" charset="0"/>
                <a:ea typeface="Montserrat" pitchFamily="34" charset="-122"/>
                <a:cs typeface="Montserrat" pitchFamily="34" charset="-120"/>
              </a:rPr>
              <a:t>Thank You</a:t>
            </a:r>
            <a:endParaRPr lang="en-US" sz="6000" dirty="0"/>
          </a:p>
        </p:txBody>
      </p:sp>
      <p:sp>
        <p:nvSpPr>
          <p:cNvPr id="7" name="Text 4">
            <a:extLst>
              <a:ext uri="{FF2B5EF4-FFF2-40B4-BE49-F238E27FC236}">
                <a16:creationId xmlns:a16="http://schemas.microsoft.com/office/drawing/2014/main" id="{6FB1DF70-6CA9-2DCC-9990-5F4781AB6F21}"/>
              </a:ext>
            </a:extLst>
          </p:cNvPr>
          <p:cNvSpPr/>
          <p:nvPr/>
        </p:nvSpPr>
        <p:spPr>
          <a:xfrm>
            <a:off x="4675346" y="4492585"/>
            <a:ext cx="130731" cy="416481"/>
          </a:xfrm>
          <a:prstGeom prst="rect">
            <a:avLst/>
          </a:prstGeom>
          <a:noFill/>
          <a:ln/>
        </p:spPr>
        <p:txBody>
          <a:bodyPr wrap="none" rtlCol="0" anchor="t"/>
          <a:lstStyle/>
          <a:p>
            <a:pPr marL="0" indent="0" algn="ctr">
              <a:lnSpc>
                <a:spcPts val="3281"/>
              </a:lnSpc>
              <a:buNone/>
            </a:pPr>
            <a:endParaRPr lang="en-US" sz="2624" dirty="0"/>
          </a:p>
        </p:txBody>
      </p:sp>
      <p:sp>
        <p:nvSpPr>
          <p:cNvPr id="9" name="Text 6">
            <a:extLst>
              <a:ext uri="{FF2B5EF4-FFF2-40B4-BE49-F238E27FC236}">
                <a16:creationId xmlns:a16="http://schemas.microsoft.com/office/drawing/2014/main" id="{9C6547A7-A7AB-4474-0232-2F3910D5D0B1}"/>
              </a:ext>
            </a:extLst>
          </p:cNvPr>
          <p:cNvSpPr/>
          <p:nvPr/>
        </p:nvSpPr>
        <p:spPr>
          <a:xfrm>
            <a:off x="5212913" y="5007650"/>
            <a:ext cx="3820001" cy="666512"/>
          </a:xfrm>
          <a:prstGeom prst="rect">
            <a:avLst/>
          </a:prstGeom>
          <a:noFill/>
          <a:ln/>
        </p:spPr>
        <p:txBody>
          <a:bodyPr wrap="square" rtlCol="0" anchor="t"/>
          <a:lstStyle/>
          <a:p>
            <a:pPr marL="0" indent="0">
              <a:lnSpc>
                <a:spcPts val="2624"/>
              </a:lnSpc>
              <a:buNone/>
            </a:pPr>
            <a:endParaRPr lang="en-US" sz="1750" dirty="0"/>
          </a:p>
        </p:txBody>
      </p:sp>
      <p:sp>
        <p:nvSpPr>
          <p:cNvPr id="11" name="Text 8">
            <a:extLst>
              <a:ext uri="{FF2B5EF4-FFF2-40B4-BE49-F238E27FC236}">
                <a16:creationId xmlns:a16="http://schemas.microsoft.com/office/drawing/2014/main" id="{CA6EC549-2B5E-26D0-B5C3-B3335CAA2E17}"/>
              </a:ext>
            </a:extLst>
          </p:cNvPr>
          <p:cNvSpPr/>
          <p:nvPr/>
        </p:nvSpPr>
        <p:spPr>
          <a:xfrm>
            <a:off x="9406652" y="4492585"/>
            <a:ext cx="196691" cy="416481"/>
          </a:xfrm>
          <a:prstGeom prst="rect">
            <a:avLst/>
          </a:prstGeom>
          <a:noFill/>
          <a:ln/>
        </p:spPr>
        <p:txBody>
          <a:bodyPr wrap="none" rtlCol="0" anchor="t"/>
          <a:lstStyle/>
          <a:p>
            <a:pPr marL="0" indent="0" algn="ctr">
              <a:lnSpc>
                <a:spcPts val="3281"/>
              </a:lnSpc>
              <a:buNone/>
            </a:pPr>
            <a:endParaRPr lang="en-US" sz="2624" dirty="0"/>
          </a:p>
        </p:txBody>
      </p:sp>
      <p:sp>
        <p:nvSpPr>
          <p:cNvPr id="12" name="Text 9">
            <a:extLst>
              <a:ext uri="{FF2B5EF4-FFF2-40B4-BE49-F238E27FC236}">
                <a16:creationId xmlns:a16="http://schemas.microsoft.com/office/drawing/2014/main" id="{DD12BCF6-A4D3-DD71-7A3C-00478F22C766}"/>
              </a:ext>
            </a:extLst>
          </p:cNvPr>
          <p:cNvSpPr/>
          <p:nvPr/>
        </p:nvSpPr>
        <p:spPr>
          <a:xfrm>
            <a:off x="9977199" y="4527233"/>
            <a:ext cx="2221944" cy="347186"/>
          </a:xfrm>
          <a:prstGeom prst="rect">
            <a:avLst/>
          </a:prstGeom>
          <a:noFill/>
          <a:ln/>
        </p:spPr>
        <p:txBody>
          <a:bodyPr wrap="none" rtlCol="0" anchor="t"/>
          <a:lstStyle/>
          <a:p>
            <a:pPr marL="0" indent="0">
              <a:lnSpc>
                <a:spcPts val="2734"/>
              </a:lnSpc>
              <a:buNone/>
            </a:pPr>
            <a:endParaRPr lang="en-US" sz="2187" dirty="0"/>
          </a:p>
        </p:txBody>
      </p:sp>
    </p:spTree>
    <p:extLst>
      <p:ext uri="{BB962C8B-B14F-4D97-AF65-F5344CB8AC3E}">
        <p14:creationId xmlns:p14="http://schemas.microsoft.com/office/powerpoint/2010/main" val="214165748"/>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575</Words>
  <Application>Microsoft Office PowerPoint</Application>
  <PresentationFormat>Custom</PresentationFormat>
  <Paragraphs>76</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Montserrat</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Nitesh Jakhar</cp:lastModifiedBy>
  <cp:revision>4</cp:revision>
  <dcterms:created xsi:type="dcterms:W3CDTF">2024-02-16T03:02:13Z</dcterms:created>
  <dcterms:modified xsi:type="dcterms:W3CDTF">2024-02-16T07:24:33Z</dcterms:modified>
</cp:coreProperties>
</file>