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3" r:id="rId48"/>
    <p:sldId id="301" r:id="rId49"/>
    <p:sldId id="304" r:id="rId50"/>
    <p:sldId id="317" r:id="rId51"/>
    <p:sldId id="318" r:id="rId52"/>
    <p:sldId id="319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20" r:id="rId66"/>
    <p:sldId id="321" r:id="rId67"/>
    <p:sldId id="322" r:id="rId68"/>
    <p:sldId id="323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D628F-A15F-419D-BE40-CDD41AD1E31C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91B1F-D65C-4E63-B3FD-4AC70F7684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2514600"/>
            <a:ext cx="7162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Hyper Text Markup Language</a:t>
            </a:r>
          </a:p>
          <a:p>
            <a:r>
              <a:rPr lang="en-US" sz="4000" b="1" dirty="0" smtClean="0"/>
              <a:t>                   (HTML)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250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381000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Basic Structure</a:t>
            </a:r>
          </a:p>
          <a:p>
            <a:pPr algn="ctr"/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782901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&lt;HTML&gt; and &lt;/HTML&gt; tags</a:t>
            </a:r>
          </a:p>
          <a:p>
            <a:endParaRPr lang="en-US" sz="2400" dirty="0" smtClean="0"/>
          </a:p>
          <a:p>
            <a:r>
              <a:rPr lang="en-US" sz="2400" dirty="0" smtClean="0"/>
              <a:t>Line 1 of what you typed in (&lt;HTML&gt;) tells the browser that what follows is an HTML document, and the last line (&lt;/HTML&gt;) tells the browser that the HTML document is finished.</a:t>
            </a:r>
          </a:p>
          <a:p>
            <a:endParaRPr lang="en-US" sz="2400" dirty="0" smtClean="0"/>
          </a:p>
          <a:p>
            <a:r>
              <a:rPr lang="en-US" sz="2400" dirty="0" smtClean="0"/>
              <a:t>&lt;HEAD&gt; and &lt;/HEAD&gt; tags</a:t>
            </a:r>
          </a:p>
          <a:p>
            <a:endParaRPr lang="en-US" sz="2400" dirty="0" smtClean="0"/>
          </a:p>
          <a:p>
            <a:r>
              <a:rPr lang="en-US" sz="2400" dirty="0" smtClean="0"/>
              <a:t>Each page of your web pages should have these tags. Statements (or tags) that give information to a person visiting your website, or information such as those needed for a Search Engine are placed between the &lt;HEAD&gt; and &lt;/HEAD&gt;  tags.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4572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Basic Structure</a:t>
            </a:r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524000"/>
            <a:ext cx="876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&lt;TITLE&gt; and &lt;/TITLE&gt; tags</a:t>
            </a:r>
          </a:p>
          <a:p>
            <a:endParaRPr lang="en-US" sz="2400" dirty="0" smtClean="0"/>
          </a:p>
          <a:p>
            <a:r>
              <a:rPr lang="en-US" sz="2400" dirty="0" smtClean="0"/>
              <a:t>One of the statement that must included between the  &lt;HEAD&gt;  and &lt;/HEAD&gt; tags is the TITLE of your web pages.</a:t>
            </a:r>
          </a:p>
          <a:p>
            <a:endParaRPr lang="en-US" sz="2400" dirty="0" smtClean="0"/>
          </a:p>
          <a:p>
            <a:r>
              <a:rPr lang="en-US" sz="2400" dirty="0" smtClean="0"/>
              <a:t>&lt;BODY&gt; and &lt;/BODY&gt; tags</a:t>
            </a:r>
          </a:p>
          <a:p>
            <a:endParaRPr lang="en-US" sz="2400" dirty="0" smtClean="0"/>
          </a:p>
          <a:p>
            <a:r>
              <a:rPr lang="en-US" sz="2400" dirty="0" smtClean="0"/>
              <a:t>&lt;BODY&gt; tells browser that what follows is to be the body of the web pages.</a:t>
            </a:r>
          </a:p>
          <a:p>
            <a:r>
              <a:rPr lang="en-US" sz="2400" dirty="0" smtClean="0"/>
              <a:t>&lt;/BODY&gt; tells the browser that the body part of the page has ended.</a:t>
            </a:r>
          </a:p>
          <a:p>
            <a:endParaRPr lang="en-US" sz="2400" dirty="0" smtClean="0"/>
          </a:p>
          <a:p>
            <a:r>
              <a:rPr lang="en-US" sz="2400" dirty="0" smtClean="0"/>
              <a:t>Thus the &lt;BODY&gt; and &lt;/BODY&gt; tags are container tags, containing the body of your document.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533400"/>
            <a:ext cx="8686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Basic Structure</a:t>
            </a:r>
          </a:p>
          <a:p>
            <a:pPr algn="ctr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905000"/>
            <a:ext cx="838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&lt;BODY&gt; and &lt;BODY&gt; tags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Contains all the text and tags.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This part will be displayed on the browser screen.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Contains the actual contents of the document.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But the tags will not be displayed on the browser screen. The   </a:t>
            </a:r>
          </a:p>
          <a:p>
            <a:r>
              <a:rPr lang="en-US" sz="2400" dirty="0" smtClean="0"/>
              <a:t>      tags only tell the browser screen. The tags only tell the </a:t>
            </a:r>
          </a:p>
          <a:p>
            <a:r>
              <a:rPr lang="en-US" sz="2400" dirty="0" smtClean="0"/>
              <a:t>      browser how to display the information.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1"/>
            <a:ext cx="8534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Basic Structure</a:t>
            </a:r>
          </a:p>
          <a:p>
            <a:pPr algn="ctr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9050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and ATTRIBUTES </a:t>
            </a:r>
          </a:p>
          <a:p>
            <a:endParaRPr lang="en-US" sz="2400" dirty="0" smtClean="0"/>
          </a:p>
          <a:p>
            <a:r>
              <a:rPr lang="en-US" sz="2400" b="1" dirty="0" smtClean="0"/>
              <a:t>TAG</a:t>
            </a:r>
            <a:r>
              <a:rPr lang="en-US" sz="2400" dirty="0" smtClean="0"/>
              <a:t> : </a:t>
            </a:r>
          </a:p>
          <a:p>
            <a:r>
              <a:rPr lang="en-US" sz="2400" dirty="0" smtClean="0"/>
              <a:t>            Tells the browser</a:t>
            </a:r>
          </a:p>
          <a:p>
            <a:r>
              <a:rPr lang="en-US" sz="2400" dirty="0" smtClean="0"/>
              <a:t>             “</a:t>
            </a:r>
            <a:r>
              <a:rPr lang="en-US" sz="2400" b="1" dirty="0" smtClean="0"/>
              <a:t>TO DO SOMETHING</a:t>
            </a:r>
            <a:r>
              <a:rPr lang="en-US" sz="2400" dirty="0" smtClean="0"/>
              <a:t>”</a:t>
            </a:r>
          </a:p>
          <a:p>
            <a:endParaRPr lang="en-US" sz="2400" dirty="0" smtClean="0"/>
          </a:p>
          <a:p>
            <a:r>
              <a:rPr lang="en-US" sz="2400" b="1" dirty="0" smtClean="0"/>
              <a:t>ATTRIBUTES</a:t>
            </a:r>
            <a:r>
              <a:rPr lang="en-US" sz="2400" dirty="0" smtClean="0"/>
              <a:t> :</a:t>
            </a:r>
          </a:p>
          <a:p>
            <a:r>
              <a:rPr lang="en-US" sz="2400" dirty="0" smtClean="0"/>
              <a:t>              Goes inside the TAG and tells the Browser</a:t>
            </a:r>
          </a:p>
          <a:p>
            <a:r>
              <a:rPr lang="en-US" sz="2400" dirty="0" smtClean="0"/>
              <a:t>               “</a:t>
            </a:r>
            <a:r>
              <a:rPr lang="en-US" sz="2400" b="1" dirty="0" smtClean="0"/>
              <a:t>HOW TO DO IT</a:t>
            </a:r>
            <a:r>
              <a:rPr lang="en-US" sz="2400" dirty="0" smtClean="0"/>
              <a:t>” </a:t>
            </a:r>
            <a:r>
              <a:rPr lang="en-US" sz="2000" dirty="0" smtClean="0"/>
              <a:t>	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27432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FORMATTING TAGS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686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FORMATTING TAGS</a:t>
            </a:r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9540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&lt;Font&gt; …… &lt;/Font&gt; , &lt;B&gt; …… &lt;/B&gt; , &lt;I&gt; …… &lt;/I&gt; , &lt;U&gt; ……&lt;/U&gt; ,</a:t>
            </a:r>
          </a:p>
          <a:p>
            <a:r>
              <a:rPr lang="en-US" sz="2400" dirty="0" smtClean="0"/>
              <a:t> &lt;P&gt; …… &lt;/P&gt; , &lt;BR&gt; , special characters , predefined headings</a:t>
            </a:r>
          </a:p>
          <a:p>
            <a:endParaRPr lang="en-US" sz="2400" dirty="0" smtClean="0"/>
          </a:p>
          <a:p>
            <a:r>
              <a:rPr lang="en-US" sz="2400" dirty="0" smtClean="0"/>
              <a:t>&lt;Font&gt; …… &lt;/Font&gt;    :  Font tag</a:t>
            </a:r>
          </a:p>
          <a:p>
            <a:r>
              <a:rPr lang="en-US" sz="2400" dirty="0" smtClean="0"/>
              <a:t>&lt;B&gt; Bold &lt;/B&gt;              :  Makes text or word bold</a:t>
            </a:r>
          </a:p>
          <a:p>
            <a:r>
              <a:rPr lang="en-US" sz="2400" dirty="0" smtClean="0"/>
              <a:t>&lt;I&gt; Italics &lt;/I&gt;               : Makes text or word italic</a:t>
            </a:r>
          </a:p>
          <a:p>
            <a:r>
              <a:rPr lang="en-US" sz="2400" dirty="0" smtClean="0"/>
              <a:t>&lt;U&gt; Underline &lt;/U&gt;   : Makes text or word underline</a:t>
            </a:r>
          </a:p>
          <a:p>
            <a:r>
              <a:rPr lang="en-US" sz="2400" dirty="0" smtClean="0"/>
              <a:t>&lt;BR&gt;                              :  Enforce line breaks</a:t>
            </a:r>
          </a:p>
          <a:p>
            <a:r>
              <a:rPr lang="en-US" sz="2400" dirty="0" smtClean="0"/>
              <a:t>&amp;nbsp; &amp;</a:t>
            </a:r>
            <a:r>
              <a:rPr lang="en-US" sz="2400" dirty="0" err="1" smtClean="0"/>
              <a:t>lt</a:t>
            </a:r>
            <a:r>
              <a:rPr lang="en-US" sz="2400" dirty="0" smtClean="0"/>
              <a:t>;                   :  Special Characters</a:t>
            </a:r>
          </a:p>
          <a:p>
            <a:r>
              <a:rPr lang="en-US" sz="2400" dirty="0" smtClean="0"/>
              <a:t>&lt;h1&gt; …….. &lt;/h1&gt; to     :  Predefined headings     </a:t>
            </a:r>
          </a:p>
          <a:p>
            <a:r>
              <a:rPr lang="en-US" sz="2400" dirty="0" smtClean="0"/>
              <a:t>&lt;h6&gt; …….. &lt;/h6&gt;</a:t>
            </a:r>
          </a:p>
          <a:p>
            <a:r>
              <a:rPr lang="en-US" sz="2400" dirty="0" smtClean="0"/>
              <a:t>&lt;P&gt; ……….. &lt;/P&gt;            :  Paragraph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 &lt;Font&gt; …… &lt;/Font&gt; Tag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524000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Used to change the text size , font face and also to change the color of blocks of text.</a:t>
            </a:r>
          </a:p>
          <a:p>
            <a:endParaRPr lang="en-US" sz="2400" dirty="0" smtClean="0"/>
          </a:p>
          <a:p>
            <a:r>
              <a:rPr lang="en-US" sz="2400" dirty="0" smtClean="0"/>
              <a:t>FONT is a container element in that it has an opening FONT tag (&lt;FONT&gt;) and a closing FONT tag (/FONT).</a:t>
            </a:r>
          </a:p>
          <a:p>
            <a:endParaRPr lang="en-US" sz="2400" dirty="0" smtClean="0"/>
          </a:p>
          <a:p>
            <a:r>
              <a:rPr lang="en-US" sz="2400" dirty="0" smtClean="0"/>
              <a:t>The SIZE attribute indicates the size that the font is to be changed to. Sizes range in value from 1 to 7.</a:t>
            </a:r>
          </a:p>
          <a:p>
            <a:endParaRPr lang="en-US" sz="2400" dirty="0" smtClean="0"/>
          </a:p>
          <a:p>
            <a:r>
              <a:rPr lang="en-US" sz="2400" dirty="0" smtClean="0"/>
              <a:t>A value of 3 is the default size.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&lt;Font&gt; …… &lt;/Font&gt; Tag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&lt;HTML&gt;</a:t>
            </a:r>
          </a:p>
          <a:p>
            <a:r>
              <a:rPr lang="en-US" sz="2400" dirty="0" smtClean="0"/>
              <a:t>	&lt;HEAD&gt;</a:t>
            </a:r>
          </a:p>
          <a:p>
            <a:r>
              <a:rPr lang="en-US" sz="2400" dirty="0" smtClean="0"/>
              <a:t>		&lt;TITLE&gt; HTML Basic &lt;/TITLE&gt;</a:t>
            </a:r>
          </a:p>
          <a:p>
            <a:r>
              <a:rPr lang="en-US" sz="2400" dirty="0" smtClean="0"/>
              <a:t>	&lt;/HEAD&gt;</a:t>
            </a:r>
          </a:p>
          <a:p>
            <a:endParaRPr lang="en-US" sz="2400" dirty="0" smtClean="0"/>
          </a:p>
          <a:p>
            <a:r>
              <a:rPr lang="en-US" sz="2400" dirty="0" smtClean="0"/>
              <a:t>	&lt;BODY&gt;</a:t>
            </a:r>
          </a:p>
          <a:p>
            <a:r>
              <a:rPr lang="en-US" sz="2400" dirty="0" smtClean="0"/>
              <a:t>	           &lt;font size=5&gt; PowerPoint is designed to give your slide  </a:t>
            </a:r>
          </a:p>
          <a:p>
            <a:r>
              <a:rPr lang="en-US" sz="2400" dirty="0" smtClean="0"/>
              <a:t>                         presentations a consistent  appearance.&lt;/font&gt; There    </a:t>
            </a:r>
          </a:p>
          <a:p>
            <a:r>
              <a:rPr lang="en-US" sz="2400" dirty="0" smtClean="0"/>
              <a:t>                         are four ways that PowerPoint helps you control the </a:t>
            </a:r>
          </a:p>
          <a:p>
            <a:r>
              <a:rPr lang="en-US" sz="2400" dirty="0" smtClean="0"/>
              <a:t>                         look of your slides with design templates, masters, </a:t>
            </a:r>
          </a:p>
          <a:p>
            <a:r>
              <a:rPr lang="en-US" sz="2400" dirty="0" smtClean="0"/>
              <a:t>                         color schemes and slide layouts.</a:t>
            </a:r>
          </a:p>
          <a:p>
            <a:r>
              <a:rPr lang="en-US" sz="2400" dirty="0" smtClean="0"/>
              <a:t>	&lt;/BODY&gt;</a:t>
            </a:r>
          </a:p>
          <a:p>
            <a:r>
              <a:rPr lang="en-US" sz="2400" dirty="0" smtClean="0"/>
              <a:t>&lt;/HTML&gt;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416004"/>
            <a:ext cx="563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Hyper Text Markup Language</a:t>
            </a:r>
          </a:p>
          <a:p>
            <a:r>
              <a:rPr lang="en-US" sz="2400" b="1" dirty="0" smtClean="0"/>
              <a:t>                      (HTML)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2177296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It is a marking up language used for linking one piece of    </a:t>
            </a:r>
          </a:p>
          <a:p>
            <a:r>
              <a:rPr lang="en-US" sz="2400" dirty="0" smtClean="0"/>
              <a:t>      information to another.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HTML has ability to be connected to other texts, and its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navigated by system of links, which can be non-sequential in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nature.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457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&lt;b&gt; …… &lt;/b&gt; Tag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&lt;HTML&gt;</a:t>
            </a:r>
          </a:p>
          <a:p>
            <a:r>
              <a:rPr lang="en-US" sz="2400" dirty="0" smtClean="0"/>
              <a:t>	&lt;HEAD&gt;</a:t>
            </a:r>
          </a:p>
          <a:p>
            <a:r>
              <a:rPr lang="en-US" sz="2400" dirty="0" smtClean="0"/>
              <a:t>		&lt;TITLE&gt; HTML Basic &lt;/TITLE&gt;</a:t>
            </a:r>
          </a:p>
          <a:p>
            <a:r>
              <a:rPr lang="en-US" sz="2400" dirty="0" smtClean="0"/>
              <a:t>	&lt;/HEAD&gt;</a:t>
            </a:r>
          </a:p>
          <a:p>
            <a:endParaRPr lang="en-US" sz="2400" dirty="0" smtClean="0"/>
          </a:p>
          <a:p>
            <a:r>
              <a:rPr lang="en-US" sz="2400" dirty="0" smtClean="0"/>
              <a:t>	&lt;BODY&gt;</a:t>
            </a:r>
          </a:p>
          <a:p>
            <a:r>
              <a:rPr lang="en-US" sz="2400" dirty="0" smtClean="0"/>
              <a:t>	           &lt;font size=5 face=“</a:t>
            </a:r>
            <a:r>
              <a:rPr lang="en-US" sz="2400" dirty="0" err="1" smtClean="0"/>
              <a:t>arial</a:t>
            </a:r>
            <a:r>
              <a:rPr lang="en-US" sz="2400" dirty="0" smtClean="0"/>
              <a:t>” &gt; PowerPoint is designed to  </a:t>
            </a:r>
          </a:p>
          <a:p>
            <a:r>
              <a:rPr lang="en-US" sz="2400" dirty="0" smtClean="0"/>
              <a:t>                         give your slide presentations a &lt;b&gt;consistent                     </a:t>
            </a:r>
          </a:p>
          <a:p>
            <a:r>
              <a:rPr lang="en-US" sz="2400" dirty="0" smtClean="0"/>
              <a:t>                         appearance&lt;/b&gt;. There are four ways that PowerPoint </a:t>
            </a:r>
          </a:p>
          <a:p>
            <a:r>
              <a:rPr lang="en-US" sz="2400" dirty="0" smtClean="0"/>
              <a:t>                         helps you control the look of your &lt;b&gt; slides &lt;/b&gt; with </a:t>
            </a:r>
          </a:p>
          <a:p>
            <a:r>
              <a:rPr lang="en-US" sz="2400" dirty="0" smtClean="0"/>
              <a:t>                        design templates, masters, color schemes and slide </a:t>
            </a:r>
          </a:p>
          <a:p>
            <a:r>
              <a:rPr lang="en-US" sz="2400" dirty="0" smtClean="0"/>
              <a:t>                        layouts. &lt;/font&gt; </a:t>
            </a:r>
          </a:p>
          <a:p>
            <a:r>
              <a:rPr lang="en-US" sz="2400" dirty="0" smtClean="0"/>
              <a:t>	&lt;/BODY&gt;</a:t>
            </a:r>
          </a:p>
          <a:p>
            <a:r>
              <a:rPr lang="en-US" sz="2400" dirty="0" smtClean="0"/>
              <a:t>&lt;/HTML&gt;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250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&lt;I&gt; …… &lt;/I&gt; Tag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3716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&lt;HTML&gt;</a:t>
            </a:r>
          </a:p>
          <a:p>
            <a:r>
              <a:rPr lang="en-US" sz="2400" dirty="0" smtClean="0"/>
              <a:t>	&lt;HEAD&gt;</a:t>
            </a:r>
          </a:p>
          <a:p>
            <a:r>
              <a:rPr lang="en-US" sz="2400" dirty="0" smtClean="0"/>
              <a:t>		&lt;TITLE&gt; HTML Basic &lt;/TITLE&gt;</a:t>
            </a:r>
          </a:p>
          <a:p>
            <a:r>
              <a:rPr lang="en-US" sz="2400" dirty="0" smtClean="0"/>
              <a:t>	&lt;/HEAD&gt;</a:t>
            </a:r>
          </a:p>
          <a:p>
            <a:endParaRPr lang="en-US" sz="2400" dirty="0" smtClean="0"/>
          </a:p>
          <a:p>
            <a:r>
              <a:rPr lang="en-US" sz="2400" dirty="0" smtClean="0"/>
              <a:t>	&lt;BODY&gt;</a:t>
            </a:r>
          </a:p>
          <a:p>
            <a:r>
              <a:rPr lang="en-US" sz="2400" dirty="0" smtClean="0"/>
              <a:t>	           &lt;font size=5 face=“</a:t>
            </a:r>
            <a:r>
              <a:rPr lang="en-US" sz="2400" dirty="0" err="1" smtClean="0"/>
              <a:t>arial</a:t>
            </a:r>
            <a:r>
              <a:rPr lang="en-US" sz="2400" dirty="0" smtClean="0"/>
              <a:t>” color=“blue”&gt; &lt;I&gt;PowerPoint </a:t>
            </a:r>
          </a:p>
          <a:p>
            <a:r>
              <a:rPr lang="en-US" sz="2400" dirty="0" smtClean="0"/>
              <a:t>                         is &lt;/I&gt; designed to give your &lt;I&gt; slide presentations  </a:t>
            </a:r>
          </a:p>
          <a:p>
            <a:r>
              <a:rPr lang="en-US" sz="2400" dirty="0" smtClean="0"/>
              <a:t>                        &lt;/I&gt; a &lt;b&gt;consistent  appearance&lt;/b&gt;.There are four  </a:t>
            </a:r>
          </a:p>
          <a:p>
            <a:r>
              <a:rPr lang="en-US" sz="2400" dirty="0" smtClean="0"/>
              <a:t>                         ways that PowerPoint helps you control the look of </a:t>
            </a:r>
          </a:p>
          <a:p>
            <a:r>
              <a:rPr lang="en-US" sz="2400" dirty="0" smtClean="0"/>
              <a:t>                         your &lt;b&gt; slides &lt;/b&gt; with design templates, masters,      </a:t>
            </a:r>
          </a:p>
          <a:p>
            <a:r>
              <a:rPr lang="en-US" sz="2400" dirty="0" smtClean="0"/>
              <a:t>                         color schemes and slide layouts. &lt;/font&gt; </a:t>
            </a:r>
          </a:p>
          <a:p>
            <a:r>
              <a:rPr lang="en-US" sz="2400" dirty="0" smtClean="0"/>
              <a:t>	&lt;/BODY&gt;</a:t>
            </a:r>
          </a:p>
          <a:p>
            <a:r>
              <a:rPr lang="en-US" sz="2400" dirty="0" smtClean="0"/>
              <a:t>&lt;/HTML&gt;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822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&lt;U&gt; …… &lt;/U&gt; Tag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3716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&lt;HTML&gt;</a:t>
            </a:r>
          </a:p>
          <a:p>
            <a:r>
              <a:rPr lang="en-US" sz="2400" dirty="0" smtClean="0"/>
              <a:t>	&lt;HEAD&gt;</a:t>
            </a:r>
          </a:p>
          <a:p>
            <a:r>
              <a:rPr lang="en-US" sz="2400" dirty="0" smtClean="0"/>
              <a:t>		&lt;TITLE&gt; HTML Basic &lt;/TITLE&gt;</a:t>
            </a:r>
          </a:p>
          <a:p>
            <a:r>
              <a:rPr lang="en-US" sz="2400" dirty="0" smtClean="0"/>
              <a:t>	&lt;/HEAD&gt;</a:t>
            </a:r>
          </a:p>
          <a:p>
            <a:endParaRPr lang="en-US" sz="2400" dirty="0" smtClean="0"/>
          </a:p>
          <a:p>
            <a:r>
              <a:rPr lang="en-US" sz="2400" dirty="0" smtClean="0"/>
              <a:t>	&lt;BODY&gt;</a:t>
            </a:r>
          </a:p>
          <a:p>
            <a:r>
              <a:rPr lang="en-US" sz="2400" dirty="0" smtClean="0"/>
              <a:t>	           &lt;font size=5 face=“</a:t>
            </a:r>
            <a:r>
              <a:rPr lang="en-US" sz="2400" dirty="0" err="1" smtClean="0"/>
              <a:t>arial</a:t>
            </a:r>
            <a:r>
              <a:rPr lang="en-US" sz="2400" dirty="0" smtClean="0"/>
              <a:t>” color=“blue”&gt; &lt;I&gt;PowerPoint             </a:t>
            </a:r>
          </a:p>
          <a:p>
            <a:r>
              <a:rPr lang="en-US" sz="2400" dirty="0" smtClean="0"/>
              <a:t>                        is &lt;/I&gt; designed to give your &lt;I&gt; slide presentations </a:t>
            </a:r>
          </a:p>
          <a:p>
            <a:r>
              <a:rPr lang="en-US" sz="2400" dirty="0" smtClean="0"/>
              <a:t>                       &lt;/I&gt; a &lt;b&gt;consistent  appearance&lt;/b&gt;.There are &lt;U&gt; </a:t>
            </a:r>
          </a:p>
          <a:p>
            <a:r>
              <a:rPr lang="en-US" sz="2400" dirty="0" smtClean="0"/>
              <a:t>                       four ways &lt;/U&gt; that PowerPoint  helps you control the </a:t>
            </a:r>
          </a:p>
          <a:p>
            <a:r>
              <a:rPr lang="en-US" sz="2400" dirty="0" smtClean="0"/>
              <a:t>                       look of your &lt;b&gt; slides &lt;/b&gt; with design templates,  </a:t>
            </a:r>
          </a:p>
          <a:p>
            <a:r>
              <a:rPr lang="en-US" sz="2400" dirty="0" smtClean="0"/>
              <a:t>                       masters, color schemes and slide layouts. &lt;/font&gt; </a:t>
            </a:r>
          </a:p>
          <a:p>
            <a:r>
              <a:rPr lang="en-US" sz="2400" dirty="0" smtClean="0"/>
              <a:t>	&lt;/BODY&gt;</a:t>
            </a:r>
          </a:p>
          <a:p>
            <a:r>
              <a:rPr lang="en-US" sz="2400" dirty="0" smtClean="0"/>
              <a:t>&lt;/HTML&gt;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6012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MORE ON &lt;Font&gt; …… &lt;/Font&gt; Tag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3716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&lt;HTML&gt;</a:t>
            </a:r>
          </a:p>
          <a:p>
            <a:r>
              <a:rPr lang="en-US" sz="2400" dirty="0" smtClean="0"/>
              <a:t>	&lt;HEAD&gt;</a:t>
            </a:r>
          </a:p>
          <a:p>
            <a:r>
              <a:rPr lang="en-US" sz="2400" dirty="0" smtClean="0"/>
              <a:t>		&lt;TITLE&gt; HTML Basic &lt;/TITLE&gt;</a:t>
            </a:r>
          </a:p>
          <a:p>
            <a:r>
              <a:rPr lang="en-US" sz="2400" dirty="0" smtClean="0"/>
              <a:t>	&lt;/HEAD&gt;</a:t>
            </a:r>
          </a:p>
          <a:p>
            <a:endParaRPr lang="en-US" sz="2400" dirty="0" smtClean="0"/>
          </a:p>
          <a:p>
            <a:r>
              <a:rPr lang="en-US" sz="2400" dirty="0" smtClean="0"/>
              <a:t>	&lt;BODY </a:t>
            </a:r>
            <a:r>
              <a:rPr lang="en-US" sz="2400" dirty="0" err="1" smtClean="0"/>
              <a:t>bgcolor</a:t>
            </a:r>
            <a:r>
              <a:rPr lang="en-US" sz="2400" dirty="0" smtClean="0"/>
              <a:t>=“#</a:t>
            </a:r>
            <a:r>
              <a:rPr lang="en-US" sz="2400" dirty="0" err="1" smtClean="0"/>
              <a:t>ffffff</a:t>
            </a:r>
            <a:r>
              <a:rPr lang="en-US" sz="2400" dirty="0" smtClean="0"/>
              <a:t>”&gt;</a:t>
            </a:r>
          </a:p>
          <a:p>
            <a:r>
              <a:rPr lang="en-US" sz="2400" dirty="0" smtClean="0"/>
              <a:t>	           &lt;font size=5 face=“</a:t>
            </a:r>
            <a:r>
              <a:rPr lang="en-US" sz="2400" dirty="0" err="1" smtClean="0"/>
              <a:t>arial</a:t>
            </a:r>
            <a:r>
              <a:rPr lang="en-US" sz="2400" dirty="0" smtClean="0"/>
              <a:t>” color=“blue”&gt; &lt;I&gt;PowerPoint             </a:t>
            </a:r>
          </a:p>
          <a:p>
            <a:r>
              <a:rPr lang="en-US" sz="2400" dirty="0" smtClean="0"/>
              <a:t>                        is &lt;/I&gt; designed to give your &lt;I&gt; slide presentations </a:t>
            </a:r>
          </a:p>
          <a:p>
            <a:r>
              <a:rPr lang="en-US" sz="2400" dirty="0" smtClean="0"/>
              <a:t>                       &lt;/I&gt; a &lt;b&gt;consistent  appearance&lt;/b&gt;.There are &lt;U&gt; </a:t>
            </a:r>
          </a:p>
          <a:p>
            <a:r>
              <a:rPr lang="en-US" sz="2400" dirty="0" smtClean="0"/>
              <a:t>                       four ways &lt;/U&gt; that PowerPoint  helps you control the </a:t>
            </a:r>
          </a:p>
          <a:p>
            <a:r>
              <a:rPr lang="en-US" sz="2400" dirty="0" smtClean="0"/>
              <a:t>                       look of your &lt;b&gt; slides &lt;/b&gt; with design templates,  </a:t>
            </a:r>
          </a:p>
          <a:p>
            <a:r>
              <a:rPr lang="en-US" sz="2400" dirty="0" smtClean="0"/>
              <a:t>                       masters, color schemes and slide layouts. &lt;/font&gt; </a:t>
            </a:r>
          </a:p>
          <a:p>
            <a:r>
              <a:rPr lang="en-US" sz="2400" dirty="0" smtClean="0"/>
              <a:t>	&lt;/BODY&gt;</a:t>
            </a:r>
          </a:p>
          <a:p>
            <a:r>
              <a:rPr lang="en-US" sz="2400" dirty="0" smtClean="0"/>
              <a:t>&lt;/HTML&gt;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8298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334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Margin with &lt;BODY&gt; Tag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752600"/>
            <a:ext cx="815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Margin</a:t>
            </a:r>
            <a:r>
              <a:rPr lang="en-US" sz="2400" dirty="0" smtClean="0"/>
              <a:t> : This attribute allows the user to set the top, left hand margin of the document.</a:t>
            </a:r>
          </a:p>
          <a:p>
            <a:endParaRPr lang="en-US" sz="2400" dirty="0" smtClean="0"/>
          </a:p>
          <a:p>
            <a:r>
              <a:rPr lang="en-US" sz="2400" b="1" dirty="0" smtClean="0"/>
              <a:t>Example</a:t>
            </a:r>
            <a:r>
              <a:rPr lang="en-US" sz="2400" dirty="0" smtClean="0"/>
              <a:t> : </a:t>
            </a:r>
          </a:p>
          <a:p>
            <a:endParaRPr lang="en-US" sz="2400" dirty="0" smtClean="0"/>
          </a:p>
          <a:p>
            <a:r>
              <a:rPr lang="en-US" sz="2400" dirty="0" smtClean="0"/>
              <a:t>&lt;BODY </a:t>
            </a:r>
            <a:r>
              <a:rPr lang="en-US" sz="2400" dirty="0" err="1" smtClean="0"/>
              <a:t>topmargin</a:t>
            </a:r>
            <a:r>
              <a:rPr lang="en-US" sz="2400" dirty="0" smtClean="0"/>
              <a:t>=“10” </a:t>
            </a:r>
            <a:r>
              <a:rPr lang="en-US" sz="2400" dirty="0" err="1" smtClean="0"/>
              <a:t>leftmargin</a:t>
            </a:r>
            <a:r>
              <a:rPr lang="en-US" sz="2400" dirty="0" smtClean="0"/>
              <a:t>=“15”&gt;</a:t>
            </a:r>
          </a:p>
          <a:p>
            <a:endParaRPr lang="en-US" sz="2400" dirty="0" smtClean="0"/>
          </a:p>
          <a:p>
            <a:r>
              <a:rPr lang="en-US" sz="2400" dirty="0" smtClean="0"/>
              <a:t>This will leave 10 pixels for top margin and 15 pixels for left margin.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8100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Background and Text color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447800"/>
            <a:ext cx="8610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&lt;HTML&gt;</a:t>
            </a:r>
          </a:p>
          <a:p>
            <a:r>
              <a:rPr lang="en-US" sz="2400" dirty="0" smtClean="0"/>
              <a:t>	&lt;HEAD&gt;</a:t>
            </a:r>
          </a:p>
          <a:p>
            <a:r>
              <a:rPr lang="en-US" sz="2400" dirty="0" smtClean="0"/>
              <a:t>		&lt;TITLE&gt; HTML Basic &lt;/TITLE&gt;</a:t>
            </a:r>
          </a:p>
          <a:p>
            <a:r>
              <a:rPr lang="en-US" sz="2400" dirty="0" smtClean="0"/>
              <a:t>	&lt;/HEAD&gt;</a:t>
            </a:r>
          </a:p>
          <a:p>
            <a:endParaRPr lang="en-US" sz="2400" dirty="0" smtClean="0"/>
          </a:p>
          <a:p>
            <a:r>
              <a:rPr lang="en-US" sz="2400" dirty="0" smtClean="0"/>
              <a:t>	&lt;BODY background=“nature.gif”&gt;</a:t>
            </a:r>
          </a:p>
          <a:p>
            <a:r>
              <a:rPr lang="en-US" sz="2400" dirty="0" smtClean="0"/>
              <a:t>	           &lt;font size=5 face=“</a:t>
            </a:r>
            <a:r>
              <a:rPr lang="en-US" sz="2400" dirty="0" err="1" smtClean="0"/>
              <a:t>arial</a:t>
            </a:r>
            <a:r>
              <a:rPr lang="en-US" sz="2400" dirty="0" smtClean="0"/>
              <a:t>” color=“blue”&gt; &lt;I&gt;PowerPoint             </a:t>
            </a:r>
          </a:p>
          <a:p>
            <a:r>
              <a:rPr lang="en-US" sz="2400" dirty="0" smtClean="0"/>
              <a:t>                        is &lt;/I&gt; designed to give your &lt;I&gt; slide presentations </a:t>
            </a:r>
          </a:p>
          <a:p>
            <a:r>
              <a:rPr lang="en-US" sz="2400" dirty="0" smtClean="0"/>
              <a:t>                       &lt;/I&gt; a &lt;b&gt;consistent  appearance&lt;/b&gt;.There are &lt;U&gt; </a:t>
            </a:r>
          </a:p>
          <a:p>
            <a:r>
              <a:rPr lang="en-US" sz="2400" dirty="0" smtClean="0"/>
              <a:t>                       four ways &lt;/U&gt; that PowerPoint  helps you control the </a:t>
            </a:r>
          </a:p>
          <a:p>
            <a:r>
              <a:rPr lang="en-US" sz="2400" dirty="0" smtClean="0"/>
              <a:t>                       look of your &lt;b&gt; slides &lt;/b&gt; with design templates,  </a:t>
            </a:r>
          </a:p>
          <a:p>
            <a:r>
              <a:rPr lang="en-US" sz="2400" dirty="0" smtClean="0"/>
              <a:t>                       masters, color schemes and slide layouts. &lt;/font&gt; </a:t>
            </a:r>
          </a:p>
          <a:p>
            <a:r>
              <a:rPr lang="en-US" sz="2400" dirty="0" smtClean="0"/>
              <a:t>	&lt;/BODY&gt;</a:t>
            </a:r>
          </a:p>
          <a:p>
            <a:r>
              <a:rPr lang="en-US" sz="2400" dirty="0" smtClean="0"/>
              <a:t>&lt;/HTML&gt;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6096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Hyper Text Markup Language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         (HTML)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254514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It is a developed tool for the internet based information.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It is a set of markup symbols or codes inserted in a file intended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for display on a world wide web browser page.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72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3048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&lt;BR&gt; Tag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&lt;HTML&gt;</a:t>
            </a:r>
          </a:p>
          <a:p>
            <a:r>
              <a:rPr lang="en-US" sz="2400" dirty="0" smtClean="0"/>
              <a:t>	&lt;HEAD&gt;</a:t>
            </a:r>
          </a:p>
          <a:p>
            <a:r>
              <a:rPr lang="en-US" sz="2400" dirty="0" smtClean="0"/>
              <a:t>		&lt;TITLE&gt; HTML Basic &lt;/TITLE&gt;</a:t>
            </a:r>
          </a:p>
          <a:p>
            <a:r>
              <a:rPr lang="en-US" sz="2400" dirty="0" smtClean="0"/>
              <a:t>	&lt;/HEAD&gt;</a:t>
            </a:r>
          </a:p>
          <a:p>
            <a:endParaRPr lang="en-US" sz="2400" dirty="0" smtClean="0"/>
          </a:p>
          <a:p>
            <a:r>
              <a:rPr lang="en-US" sz="2400" dirty="0" smtClean="0"/>
              <a:t>	&lt;BODY </a:t>
            </a:r>
            <a:r>
              <a:rPr lang="en-US" sz="2400" dirty="0" err="1" smtClean="0"/>
              <a:t>bgcolor</a:t>
            </a:r>
            <a:r>
              <a:rPr lang="en-US" sz="2400" dirty="0" smtClean="0"/>
              <a:t>=“#</a:t>
            </a:r>
            <a:r>
              <a:rPr lang="en-US" sz="2400" dirty="0" err="1" smtClean="0"/>
              <a:t>ffffff</a:t>
            </a:r>
            <a:r>
              <a:rPr lang="en-US" sz="2400" dirty="0" smtClean="0"/>
              <a:t>”&gt;</a:t>
            </a:r>
          </a:p>
          <a:p>
            <a:r>
              <a:rPr lang="en-US" sz="2400" dirty="0" smtClean="0"/>
              <a:t>	           &lt;font size=5 face=“</a:t>
            </a:r>
            <a:r>
              <a:rPr lang="en-US" sz="2400" dirty="0" err="1" smtClean="0"/>
              <a:t>arial</a:t>
            </a:r>
            <a:r>
              <a:rPr lang="en-US" sz="2400" dirty="0" smtClean="0"/>
              <a:t>” color=“blue”&gt; &lt;I&gt;PowerPoint </a:t>
            </a:r>
          </a:p>
          <a:p>
            <a:r>
              <a:rPr lang="en-US" sz="2400" dirty="0" smtClean="0"/>
              <a:t>                        is &lt;/I&gt; designed to give your &lt;I&gt; slide presentations </a:t>
            </a:r>
          </a:p>
          <a:p>
            <a:r>
              <a:rPr lang="en-US" sz="2400" dirty="0" smtClean="0"/>
              <a:t>                        &lt;/I&gt; a &lt;b&gt;consistent  appearance&lt;/b&gt;.There are &lt;U&gt; </a:t>
            </a:r>
          </a:p>
          <a:p>
            <a:r>
              <a:rPr lang="en-US" sz="2400" dirty="0" smtClean="0"/>
              <a:t>                        four ways &lt;/U&gt; that PowerPoint helps you control the </a:t>
            </a:r>
          </a:p>
          <a:p>
            <a:r>
              <a:rPr lang="en-US" sz="2400" dirty="0" smtClean="0"/>
              <a:t>                        look of your slides: &lt;br&gt; &lt;br&gt; Design templates &lt;br&gt; </a:t>
            </a:r>
          </a:p>
          <a:p>
            <a:r>
              <a:rPr lang="en-US" sz="2400" dirty="0" smtClean="0"/>
              <a:t>                        Masters &lt;br&gt; Color schemes and &lt;br&gt; Slide layouts.                                </a:t>
            </a:r>
          </a:p>
          <a:p>
            <a:r>
              <a:rPr lang="en-US" sz="2400" dirty="0" smtClean="0"/>
              <a:t>                       &lt;/font&gt; </a:t>
            </a:r>
          </a:p>
          <a:p>
            <a:r>
              <a:rPr lang="en-US" sz="2400" dirty="0" smtClean="0"/>
              <a:t>	&lt;/BODY&gt;</a:t>
            </a:r>
          </a:p>
          <a:p>
            <a:r>
              <a:rPr lang="en-US" sz="2400" dirty="0" smtClean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6012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4572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Special Characters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557278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&amp;nbsp;         </a:t>
            </a:r>
            <a:r>
              <a:rPr lang="en-US" sz="2400" dirty="0" smtClean="0"/>
              <a:t>:   non-breaking space</a:t>
            </a:r>
          </a:p>
          <a:p>
            <a:r>
              <a:rPr lang="en-US" sz="2400" b="1" dirty="0" smtClean="0"/>
              <a:t>&amp;</a:t>
            </a:r>
            <a:r>
              <a:rPr lang="en-US" sz="2400" b="1" dirty="0" err="1" smtClean="0"/>
              <a:t>lt</a:t>
            </a:r>
            <a:r>
              <a:rPr lang="en-US" sz="2400" b="1" dirty="0" smtClean="0"/>
              <a:t>                 </a:t>
            </a:r>
            <a:r>
              <a:rPr lang="en-US" sz="2400" dirty="0" smtClean="0"/>
              <a:t>:   &lt; less-than symbol</a:t>
            </a:r>
          </a:p>
          <a:p>
            <a:r>
              <a:rPr lang="en-US" sz="2400" b="1" dirty="0" smtClean="0"/>
              <a:t>&amp;</a:t>
            </a:r>
            <a:r>
              <a:rPr lang="en-US" sz="2400" b="1" dirty="0" err="1" smtClean="0"/>
              <a:t>gt</a:t>
            </a:r>
            <a:r>
              <a:rPr lang="en-US" sz="2400" dirty="0" smtClean="0"/>
              <a:t>	         :   &gt; greater-than symbol</a:t>
            </a:r>
          </a:p>
          <a:p>
            <a:r>
              <a:rPr lang="en-US" sz="2400" b="1" dirty="0" smtClean="0"/>
              <a:t>&amp;amp</a:t>
            </a:r>
            <a:r>
              <a:rPr lang="en-US" sz="2400" dirty="0" smtClean="0"/>
              <a:t>	         :   &amp; ampersand</a:t>
            </a:r>
          </a:p>
          <a:p>
            <a:r>
              <a:rPr lang="en-US" sz="2400" b="1" dirty="0" smtClean="0"/>
              <a:t>&amp;</a:t>
            </a:r>
            <a:r>
              <a:rPr lang="en-US" sz="2400" b="1" dirty="0" err="1" smtClean="0"/>
              <a:t>quot</a:t>
            </a:r>
            <a:r>
              <a:rPr lang="en-US" sz="2400" b="1" dirty="0" smtClean="0"/>
              <a:t>         </a:t>
            </a:r>
            <a:r>
              <a:rPr lang="en-US" sz="2400" dirty="0" smtClean="0"/>
              <a:t> :   “ quotation mark</a:t>
            </a:r>
          </a:p>
          <a:p>
            <a:endParaRPr lang="en-US" sz="2400" dirty="0" smtClean="0"/>
          </a:p>
          <a:p>
            <a:r>
              <a:rPr lang="en-US" sz="2400" dirty="0" smtClean="0"/>
              <a:t>The &amp; means we are beginning a special character the ; means ending a special character and the letters in between are sort of an abbreviation for what it’s for.        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286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&amp;nbsp; Special Character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5344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 smtClean="0"/>
          </a:p>
          <a:p>
            <a:r>
              <a:rPr lang="en-US" sz="2200" dirty="0" smtClean="0"/>
              <a:t>&lt;HTML&gt;</a:t>
            </a:r>
          </a:p>
          <a:p>
            <a:r>
              <a:rPr lang="en-US" sz="2200" dirty="0" smtClean="0"/>
              <a:t>	&lt;HEAD&gt;</a:t>
            </a:r>
          </a:p>
          <a:p>
            <a:r>
              <a:rPr lang="en-US" sz="2200" dirty="0" smtClean="0"/>
              <a:t>		&lt;TITLE&gt; HTML Basic &lt;/TITLE&gt;</a:t>
            </a:r>
          </a:p>
          <a:p>
            <a:r>
              <a:rPr lang="en-US" sz="2200" dirty="0" smtClean="0"/>
              <a:t>	&lt;/HEAD&gt;</a:t>
            </a:r>
          </a:p>
          <a:p>
            <a:endParaRPr lang="en-US" sz="2200" dirty="0" smtClean="0"/>
          </a:p>
          <a:p>
            <a:r>
              <a:rPr lang="en-US" sz="2200" dirty="0" smtClean="0"/>
              <a:t>	&lt;BODY </a:t>
            </a:r>
            <a:r>
              <a:rPr lang="en-US" sz="2200" dirty="0" err="1" smtClean="0"/>
              <a:t>bgcolor</a:t>
            </a:r>
            <a:r>
              <a:rPr lang="en-US" sz="2200" dirty="0" smtClean="0"/>
              <a:t>=“#</a:t>
            </a:r>
            <a:r>
              <a:rPr lang="en-US" sz="2200" dirty="0" err="1" smtClean="0"/>
              <a:t>ffffff</a:t>
            </a:r>
            <a:r>
              <a:rPr lang="en-US" sz="2200" dirty="0" smtClean="0"/>
              <a:t>”&gt;</a:t>
            </a:r>
          </a:p>
          <a:p>
            <a:r>
              <a:rPr lang="en-US" sz="2200" dirty="0" smtClean="0"/>
              <a:t>	           &lt;font size=5 face=“</a:t>
            </a:r>
            <a:r>
              <a:rPr lang="en-US" sz="2200" dirty="0" err="1" smtClean="0"/>
              <a:t>arial</a:t>
            </a:r>
            <a:r>
              <a:rPr lang="en-US" sz="2200" dirty="0" smtClean="0"/>
              <a:t>” color=“blue”&gt; &lt;I&gt;PowerPoint is </a:t>
            </a:r>
          </a:p>
          <a:p>
            <a:r>
              <a:rPr lang="en-US" sz="2200" dirty="0" smtClean="0"/>
              <a:t>                         &lt;/I&gt; designed to give your &lt;I&gt; slide presentations &lt;/I&gt; a </a:t>
            </a:r>
          </a:p>
          <a:p>
            <a:r>
              <a:rPr lang="en-US" sz="2200" dirty="0" smtClean="0"/>
              <a:t>                         &lt;b&gt;consistent appearance&lt;/b&gt;.There are &lt;U&gt; four ways </a:t>
            </a:r>
          </a:p>
          <a:p>
            <a:r>
              <a:rPr lang="en-US" sz="2200" dirty="0" smtClean="0"/>
              <a:t>                         &lt;/U&gt; that PowerPoint helps you control the look of your </a:t>
            </a:r>
          </a:p>
          <a:p>
            <a:r>
              <a:rPr lang="en-US" sz="2200" dirty="0" smtClean="0"/>
              <a:t>                         slides: &lt;br&gt; &lt;br&gt; &amp;nbsp  &amp;nbsp  &amp;nbsp Design templates </a:t>
            </a:r>
          </a:p>
          <a:p>
            <a:r>
              <a:rPr lang="en-US" sz="2200" dirty="0" smtClean="0"/>
              <a:t>                         &lt;br&gt; &amp;nbsp  &amp;nbsp  &amp;nbsp  Masters &lt;br&gt; &amp;nbsp  &amp;nbsp  </a:t>
            </a:r>
          </a:p>
          <a:p>
            <a:r>
              <a:rPr lang="en-US" sz="2200" dirty="0" smtClean="0"/>
              <a:t>                          &amp;nbsp Color schemes and &lt;br&gt; &amp;nbsp  &amp;nbsp  &amp;nbsp         </a:t>
            </a:r>
          </a:p>
          <a:p>
            <a:r>
              <a:rPr lang="en-US" sz="2200" dirty="0" smtClean="0"/>
              <a:t>                         Slide  layouts. &lt;/font&gt; </a:t>
            </a:r>
          </a:p>
          <a:p>
            <a:r>
              <a:rPr lang="en-US" sz="2200" dirty="0" smtClean="0"/>
              <a:t>	&lt;/BODY&gt;</a:t>
            </a:r>
          </a:p>
          <a:p>
            <a:r>
              <a:rPr lang="en-US" sz="2200" dirty="0" smtClean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810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Pre-Defined Heading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38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&lt;H1&gt; ….. &lt;/H1&gt; , &lt;H2&gt; ….. &lt;/H2&gt;, &lt;H3&gt; ….. &lt;/H3&gt;, </a:t>
            </a:r>
          </a:p>
          <a:p>
            <a:r>
              <a:rPr lang="en-US" sz="2200" dirty="0" smtClean="0"/>
              <a:t>&lt;H4&gt; ….. &lt;/H4&gt;, &lt;H5&gt; ….. &lt;/H5&gt;, &lt;H6&gt; ….. &lt;/H6&gt;</a:t>
            </a:r>
          </a:p>
          <a:p>
            <a:endParaRPr lang="en-US" sz="2200" dirty="0" smtClean="0"/>
          </a:p>
          <a:p>
            <a:r>
              <a:rPr lang="en-US" sz="2200" dirty="0" smtClean="0"/>
              <a:t>The highest level of heading is &lt;H1&gt; followed by &lt;H2&gt; and so on till &lt;H6&gt; which is the smallest level.</a:t>
            </a:r>
          </a:p>
          <a:p>
            <a:endParaRPr lang="en-US" sz="2200" dirty="0" smtClean="0"/>
          </a:p>
          <a:p>
            <a:r>
              <a:rPr lang="en-US" sz="2200" dirty="0" smtClean="0"/>
              <a:t>These headings give or display all the font changes, paragraph breaks before and after, and white apace necessary for heading. We can add alignment to the headings.</a:t>
            </a:r>
          </a:p>
          <a:p>
            <a:endParaRPr lang="en-US" sz="2200" dirty="0" smtClean="0"/>
          </a:p>
          <a:p>
            <a:r>
              <a:rPr lang="en-US" sz="2200" dirty="0" smtClean="0"/>
              <a:t>The Align=left/center/right attribute can be added to the &lt;H1&gt; through to &lt;H6&gt; elements to get the desired aligning.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334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Pre-Defined Heading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371600"/>
            <a:ext cx="86868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&lt;HTML&gt;</a:t>
            </a:r>
          </a:p>
          <a:p>
            <a:r>
              <a:rPr lang="en-US" sz="2200" dirty="0" smtClean="0"/>
              <a:t>	&lt;HEAD&gt;</a:t>
            </a:r>
          </a:p>
          <a:p>
            <a:r>
              <a:rPr lang="en-US" sz="2200" dirty="0" smtClean="0"/>
              <a:t>		&lt;TITLE&gt; HTML Basic &lt;/TITLE&gt;</a:t>
            </a:r>
          </a:p>
          <a:p>
            <a:r>
              <a:rPr lang="en-US" sz="2200" dirty="0" smtClean="0"/>
              <a:t>	&lt;/HEAD&gt;</a:t>
            </a:r>
          </a:p>
          <a:p>
            <a:r>
              <a:rPr lang="en-US" sz="2200" dirty="0" smtClean="0"/>
              <a:t>	&lt;BODY&gt;</a:t>
            </a:r>
          </a:p>
          <a:p>
            <a:r>
              <a:rPr lang="en-US" sz="2200" dirty="0" smtClean="0"/>
              <a:t>		&lt;font face=“</a:t>
            </a:r>
            <a:r>
              <a:rPr lang="en-US" sz="2200" dirty="0" err="1" smtClean="0"/>
              <a:t>arial</a:t>
            </a:r>
            <a:r>
              <a:rPr lang="en-US" sz="2200" dirty="0" smtClean="0"/>
              <a:t>” color=“blue”&gt;</a:t>
            </a:r>
          </a:p>
          <a:p>
            <a:r>
              <a:rPr lang="en-US" sz="2200" dirty="0" smtClean="0"/>
              <a:t>                             &lt;h1 align=“center”&gt; </a:t>
            </a:r>
            <a:r>
              <a:rPr lang="en-US" sz="2200" dirty="0" err="1" smtClean="0"/>
              <a:t>Powerpoint</a:t>
            </a:r>
            <a:r>
              <a:rPr lang="en-US" sz="2200" dirty="0" smtClean="0"/>
              <a:t> Presentation &lt;/h1&gt;</a:t>
            </a:r>
          </a:p>
          <a:p>
            <a:r>
              <a:rPr lang="en-US" sz="2200" dirty="0" smtClean="0"/>
              <a:t>		&lt;h2&gt; </a:t>
            </a:r>
            <a:r>
              <a:rPr lang="en-US" sz="2200" dirty="0" err="1" smtClean="0"/>
              <a:t>Powerpoint</a:t>
            </a:r>
            <a:r>
              <a:rPr lang="en-US" sz="2200" dirty="0" smtClean="0"/>
              <a:t> Presentation &lt;/h2&gt;</a:t>
            </a:r>
          </a:p>
          <a:p>
            <a:r>
              <a:rPr lang="en-US" sz="2200" dirty="0" smtClean="0"/>
              <a:t>		&lt;h3&gt; </a:t>
            </a:r>
            <a:r>
              <a:rPr lang="en-US" sz="2200" dirty="0" err="1" smtClean="0"/>
              <a:t>Powerpoint</a:t>
            </a:r>
            <a:r>
              <a:rPr lang="en-US" sz="2200" dirty="0" smtClean="0"/>
              <a:t> Presentation &lt;/h3&gt;</a:t>
            </a:r>
          </a:p>
          <a:p>
            <a:r>
              <a:rPr lang="en-US" sz="2200" dirty="0" smtClean="0"/>
              <a:t>		&lt;h4&gt; </a:t>
            </a:r>
            <a:r>
              <a:rPr lang="en-US" sz="2200" dirty="0" err="1" smtClean="0"/>
              <a:t>Powerpoint</a:t>
            </a:r>
            <a:r>
              <a:rPr lang="en-US" sz="2200" dirty="0" smtClean="0"/>
              <a:t> Presentation &lt;/h4&gt;</a:t>
            </a:r>
          </a:p>
          <a:p>
            <a:r>
              <a:rPr lang="en-US" sz="2200" dirty="0" smtClean="0"/>
              <a:t>		&lt;h5 align=“right”&gt; </a:t>
            </a:r>
            <a:r>
              <a:rPr lang="en-US" sz="2200" dirty="0" err="1" smtClean="0"/>
              <a:t>Powerpoint</a:t>
            </a:r>
            <a:r>
              <a:rPr lang="en-US" sz="2200" dirty="0" smtClean="0"/>
              <a:t> Presentation &lt;/h5&gt;</a:t>
            </a:r>
          </a:p>
          <a:p>
            <a:r>
              <a:rPr lang="en-US" sz="2200" dirty="0" smtClean="0"/>
              <a:t>		&lt;h6 align=“right”&gt; </a:t>
            </a:r>
            <a:r>
              <a:rPr lang="en-US" sz="2200" dirty="0" err="1" smtClean="0"/>
              <a:t>Powerpoint</a:t>
            </a:r>
            <a:r>
              <a:rPr lang="en-US" sz="2200" dirty="0" smtClean="0"/>
              <a:t> Presentation &lt;/h6&gt;</a:t>
            </a:r>
          </a:p>
          <a:p>
            <a:r>
              <a:rPr lang="en-US" sz="2200" dirty="0" smtClean="0"/>
              <a:t>		&lt;/font&gt;</a:t>
            </a:r>
          </a:p>
          <a:p>
            <a:r>
              <a:rPr lang="en-US" sz="2200" dirty="0" smtClean="0"/>
              <a:t>	&lt;/BODY&gt;</a:t>
            </a:r>
          </a:p>
          <a:p>
            <a:r>
              <a:rPr lang="en-US" sz="2200" dirty="0" smtClean="0"/>
              <a:t>&lt;/HTML&gt;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6012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&lt;P&gt; …… &lt;/P&gt; Paragraph Tag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524000"/>
            <a:ext cx="8458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On encountering &lt;P&gt; tag, the browser moves onto a new line skipping one line between the previous line and the new line.</a:t>
            </a:r>
          </a:p>
          <a:p>
            <a:endParaRPr lang="en-US" sz="2200" dirty="0" smtClean="0"/>
          </a:p>
          <a:p>
            <a:r>
              <a:rPr lang="en-US" sz="2200" dirty="0" smtClean="0"/>
              <a:t>The Align=left/center/right attribute can be added to the &lt;P&gt; to get the desired aligning.</a:t>
            </a:r>
          </a:p>
          <a:p>
            <a:endParaRPr lang="en-US" sz="2200" dirty="0" smtClean="0"/>
          </a:p>
          <a:p>
            <a:r>
              <a:rPr lang="en-US" sz="2200" dirty="0" smtClean="0"/>
              <a:t>Closing tag (&lt;/P&gt;), is not entirely necessary . Nearly all browsers will assume that when a new &lt;P&gt; Paragraph has begun, the old one must have ended.</a:t>
            </a: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381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dirty="0" smtClean="0"/>
              <a:t>Hyper Text Markup Language (HTML)</a:t>
            </a:r>
            <a:endParaRPr lang="en-US" sz="28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828800"/>
          <a:ext cx="7315200" cy="437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752600"/>
                <a:gridCol w="1828800"/>
                <a:gridCol w="1600200"/>
              </a:tblGrid>
              <a:tr h="5994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Hyper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Text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Markup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Language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No longer does the reader have to read things in order.</a:t>
                      </a:r>
                      <a:r>
                        <a:rPr lang="en-US" sz="2200" baseline="0" dirty="0" smtClean="0"/>
                        <a:t> This enables then to skip around between sections. This “loss of order” is what makes HTML hyper.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This is what you will use to convey your ideas to the reader as</a:t>
                      </a:r>
                      <a:r>
                        <a:rPr lang="en-US" sz="2200" baseline="0" dirty="0" smtClean="0"/>
                        <a:t> good as English letters.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In a web page, HTML marks up the text. This is what HTML is all about.</a:t>
                      </a:r>
                      <a:r>
                        <a:rPr lang="en-US" sz="2200" baseline="0" dirty="0" smtClean="0"/>
                        <a:t>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It’s the language used to create web pages.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381000"/>
            <a:ext cx="4286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&lt;P&gt; …… &lt;/P&gt; Paragraph Tag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228600" y="1183481"/>
            <a:ext cx="8610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&lt;HTML&gt;</a:t>
            </a:r>
          </a:p>
          <a:p>
            <a:r>
              <a:rPr lang="en-US" sz="2200" dirty="0" smtClean="0"/>
              <a:t>	&lt;HEAD&gt;</a:t>
            </a:r>
          </a:p>
          <a:p>
            <a:r>
              <a:rPr lang="en-US" sz="2200" dirty="0" smtClean="0"/>
              <a:t>		&lt;TITLE&gt; HTML Basic &lt;/TITLE&gt;</a:t>
            </a:r>
          </a:p>
          <a:p>
            <a:r>
              <a:rPr lang="en-US" sz="2200" dirty="0" smtClean="0"/>
              <a:t>	&lt;/HEAD&gt;</a:t>
            </a:r>
          </a:p>
          <a:p>
            <a:endParaRPr lang="en-US" sz="2200" dirty="0" smtClean="0"/>
          </a:p>
          <a:p>
            <a:r>
              <a:rPr lang="en-US" sz="2200" dirty="0" smtClean="0"/>
              <a:t>	&lt;BODY&gt;</a:t>
            </a:r>
          </a:p>
          <a:p>
            <a:r>
              <a:rPr lang="en-US" sz="2200" dirty="0" smtClean="0"/>
              <a:t>	           &lt;font size=5 face=“</a:t>
            </a:r>
            <a:r>
              <a:rPr lang="en-US" sz="2200" dirty="0" err="1" smtClean="0"/>
              <a:t>arial</a:t>
            </a:r>
            <a:r>
              <a:rPr lang="en-US" sz="2200" dirty="0" smtClean="0"/>
              <a:t>”&gt; PowerPoint is designed to give  </a:t>
            </a:r>
          </a:p>
          <a:p>
            <a:r>
              <a:rPr lang="en-US" sz="2200" dirty="0" smtClean="0"/>
              <a:t>                         your slide  </a:t>
            </a:r>
          </a:p>
          <a:p>
            <a:r>
              <a:rPr lang="en-US" sz="2200" dirty="0" smtClean="0"/>
              <a:t>                         presentations a consistent  appearance. &lt;P&gt; There    </a:t>
            </a:r>
          </a:p>
          <a:p>
            <a:r>
              <a:rPr lang="en-US" sz="2200" dirty="0" smtClean="0"/>
              <a:t>                         are four ways that PowerPoint helps you control the </a:t>
            </a:r>
          </a:p>
          <a:p>
            <a:r>
              <a:rPr lang="en-US" sz="2200" dirty="0" smtClean="0"/>
              <a:t>                         look of your slides: &lt;P Align=“centre”&gt; Design templates </a:t>
            </a:r>
          </a:p>
          <a:p>
            <a:r>
              <a:rPr lang="en-US" sz="2200" dirty="0" smtClean="0"/>
              <a:t>                        &lt;br&gt; Masters &lt;br&gt; Color schemes &lt;br&gt; Slide layouts &lt;/P&gt;</a:t>
            </a:r>
          </a:p>
          <a:p>
            <a:r>
              <a:rPr lang="en-US" sz="2200" dirty="0" smtClean="0"/>
              <a:t>                        &lt;/font&gt; </a:t>
            </a:r>
          </a:p>
          <a:p>
            <a:r>
              <a:rPr lang="en-US" sz="2200" dirty="0" smtClean="0"/>
              <a:t>	&lt;/BODY&gt;</a:t>
            </a:r>
          </a:p>
          <a:p>
            <a:r>
              <a:rPr lang="en-US" sz="2200" dirty="0" smtClean="0"/>
              <a:t>&lt;/HTML&gt;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810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Comment Tag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524000"/>
            <a:ext cx="8382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Comment Tag :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  Comments in HTML document is a diagnostic tool .</a:t>
            </a:r>
          </a:p>
          <a:p>
            <a:pPr>
              <a:buFont typeface="Wingdings" pitchFamily="2" charset="2"/>
              <a:buChar char="Ø"/>
            </a:pPr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  Comments do not appear on the web page – invisible to the user.</a:t>
            </a:r>
          </a:p>
          <a:p>
            <a:pPr>
              <a:buFont typeface="Wingdings" pitchFamily="2" charset="2"/>
              <a:buChar char="Ø"/>
            </a:pPr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  Comment begins with “&lt;!–”  and ends with “--&gt;” .</a:t>
            </a:r>
          </a:p>
          <a:p>
            <a:endParaRPr lang="en-US" sz="2200" dirty="0" smtClean="0"/>
          </a:p>
          <a:p>
            <a:r>
              <a:rPr lang="en-US" sz="2200" dirty="0" smtClean="0"/>
              <a:t>Example :</a:t>
            </a:r>
          </a:p>
          <a:p>
            <a:endParaRPr lang="en-US" sz="2200" dirty="0" smtClean="0"/>
          </a:p>
          <a:p>
            <a:r>
              <a:rPr lang="en-US" sz="2200" b="1" dirty="0" smtClean="0"/>
              <a:t>&lt;!– your comment goes here --&gt;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7211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LIST IN HTML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3810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LIST IN HTML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219200"/>
            <a:ext cx="845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TYPES</a:t>
            </a:r>
            <a:r>
              <a:rPr lang="en-US" sz="2200" dirty="0" smtClean="0"/>
              <a:t> :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    &lt;OL&gt; …… &lt;/OL&gt; : Ordered list and list item starts with &lt;LI&gt;</a:t>
            </a:r>
          </a:p>
          <a:p>
            <a:endParaRPr lang="en-US" sz="2200" dirty="0" smtClean="0"/>
          </a:p>
          <a:p>
            <a:r>
              <a:rPr lang="en-US" sz="2200" dirty="0" smtClean="0"/>
              <a:t>       Attribute Type : Defines the kind of numbering to be used in an   </a:t>
            </a:r>
          </a:p>
          <a:p>
            <a:r>
              <a:rPr lang="en-US" sz="2200" dirty="0" smtClean="0"/>
              <a:t>       ordered list.</a:t>
            </a:r>
          </a:p>
          <a:p>
            <a:endParaRPr lang="en-US" sz="2200" dirty="0" smtClean="0"/>
          </a:p>
          <a:p>
            <a:r>
              <a:rPr lang="en-US" sz="2200" dirty="0" smtClean="0"/>
              <a:t>        START : Used to specify the number from which the list is to begin.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    &lt;UL&gt; ….. &lt;/UL&gt; : Unordered list and list items starts with &lt;LI&gt;.</a:t>
            </a:r>
          </a:p>
          <a:p>
            <a:endParaRPr lang="en-US" sz="2200" dirty="0" smtClean="0"/>
          </a:p>
          <a:p>
            <a:r>
              <a:rPr lang="en-US" sz="2200" dirty="0" smtClean="0"/>
              <a:t>        Attribute Type : Defines the kind of bullet to be used in unordered </a:t>
            </a:r>
          </a:p>
          <a:p>
            <a:r>
              <a:rPr lang="en-US" sz="2200" dirty="0" smtClean="0"/>
              <a:t>        list.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    &lt;DT&gt; : The item part in the definition/glossary list.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0" y="457200"/>
            <a:ext cx="2144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LIST IN HTML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38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LIST ITEMS USED </a:t>
            </a:r>
            <a:r>
              <a:rPr lang="en-US" sz="2200" dirty="0" smtClean="0"/>
              <a:t>:</a:t>
            </a:r>
          </a:p>
          <a:p>
            <a:endParaRPr lang="en-US" sz="2200" dirty="0" smtClean="0"/>
          </a:p>
          <a:p>
            <a:r>
              <a:rPr lang="en-US" sz="2200" dirty="0" smtClean="0"/>
              <a:t>&lt;LI&gt; ….. &lt;/LI&gt; : It defines the individual items in any list.</a:t>
            </a:r>
          </a:p>
          <a:p>
            <a:endParaRPr lang="en-US" sz="2200" dirty="0" smtClean="0"/>
          </a:p>
          <a:p>
            <a:r>
              <a:rPr lang="en-US" sz="2200" dirty="0" smtClean="0"/>
              <a:t>Attributes Type : Applies only to &lt;OL&gt; and &lt;UL&gt;  list value :</a:t>
            </a:r>
          </a:p>
          <a:p>
            <a:r>
              <a:rPr lang="en-US" sz="2200" dirty="0" smtClean="0"/>
              <a:t>                              Allow resetting the numbering system in an &lt;OL&gt; list</a:t>
            </a:r>
          </a:p>
          <a:p>
            <a:endParaRPr lang="en-US" sz="2200" dirty="0" smtClean="0"/>
          </a:p>
          <a:p>
            <a:r>
              <a:rPr lang="en-US" sz="2200" dirty="0" smtClean="0"/>
              <a:t>&lt;DL&gt; …… &lt;/DL&gt; : A definition/glossary list consisting of an item and it’s        </a:t>
            </a:r>
          </a:p>
          <a:p>
            <a:r>
              <a:rPr lang="en-US" sz="2200" dirty="0" smtClean="0"/>
              <a:t>                              definition.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457200"/>
            <a:ext cx="2144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LIST IN HTML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1219200"/>
          <a:ext cx="6629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370"/>
                <a:gridCol w="34190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This is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an ordered list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This is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an unordered list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2200" dirty="0" smtClean="0"/>
                        <a:t>Something big 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   Something red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None/>
                      </a:pPr>
                      <a:r>
                        <a:rPr lang="en-US" sz="2200" dirty="0" smtClean="0"/>
                        <a:t>2.   Something small	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   Something blue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None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Something short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   Something old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None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4.   Something tall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   Something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new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3810000"/>
            <a:ext cx="7391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</a:t>
            </a:r>
            <a:r>
              <a:rPr lang="en-US" sz="2200" dirty="0" smtClean="0"/>
              <a:t>This is a definition / glossary list </a:t>
            </a:r>
          </a:p>
          <a:p>
            <a:r>
              <a:rPr lang="en-US" sz="2200" dirty="0" smtClean="0"/>
              <a:t>Scripting Language</a:t>
            </a:r>
          </a:p>
          <a:p>
            <a:endParaRPr lang="en-US" sz="2200" dirty="0" smtClean="0"/>
          </a:p>
          <a:p>
            <a:r>
              <a:rPr lang="en-US" sz="2200" dirty="0" smtClean="0"/>
              <a:t>A Scripting language is a particular syntax used to execute commands on a computer. A program composed of commands from a particular scripting language is referred to as a script.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467380"/>
            <a:ext cx="5658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LIST IN HTML – Ordered List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3820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&lt;BODY&gt;</a:t>
            </a:r>
          </a:p>
          <a:p>
            <a:endParaRPr lang="en-US" sz="2200" dirty="0" smtClean="0"/>
          </a:p>
          <a:p>
            <a:r>
              <a:rPr lang="en-US" sz="2200" dirty="0" smtClean="0"/>
              <a:t>          What I want for Classroom		</a:t>
            </a:r>
            <a:r>
              <a:rPr lang="en-US" sz="2200" b="1" dirty="0" smtClean="0"/>
              <a:t>OUTPUT :</a:t>
            </a:r>
          </a:p>
          <a:p>
            <a:r>
              <a:rPr lang="en-US" sz="2200" dirty="0" smtClean="0"/>
              <a:t>          &lt;OL&gt;          </a:t>
            </a:r>
          </a:p>
          <a:p>
            <a:r>
              <a:rPr lang="en-US" sz="2200" dirty="0" smtClean="0"/>
              <a:t>          				            What I want for Classroom</a:t>
            </a:r>
          </a:p>
          <a:p>
            <a:r>
              <a:rPr lang="en-US" sz="2200" dirty="0" smtClean="0"/>
              <a:t>                &lt;LI&gt; A Pentium Computer</a:t>
            </a:r>
          </a:p>
          <a:p>
            <a:r>
              <a:rPr lang="en-US" sz="2200" dirty="0" smtClean="0"/>
              <a:t>                &lt;LI&gt; Over Head Projector		</a:t>
            </a:r>
          </a:p>
          <a:p>
            <a:r>
              <a:rPr lang="en-US" sz="2200" dirty="0" smtClean="0"/>
              <a:t>                &lt;LI&gt; OHP Pen Set</a:t>
            </a:r>
          </a:p>
          <a:p>
            <a:r>
              <a:rPr lang="en-US" sz="2200" dirty="0" smtClean="0"/>
              <a:t>                &lt;LI&gt; LCD Projection System</a:t>
            </a:r>
          </a:p>
          <a:p>
            <a:r>
              <a:rPr lang="en-US" sz="2200" dirty="0" smtClean="0"/>
              <a:t>                &lt;LI&gt; A Laser Pointer</a:t>
            </a:r>
          </a:p>
          <a:p>
            <a:endParaRPr lang="en-US" sz="2200" dirty="0" smtClean="0"/>
          </a:p>
          <a:p>
            <a:r>
              <a:rPr lang="en-US" sz="2200" dirty="0" smtClean="0"/>
              <a:t>        &lt;/OL&gt;</a:t>
            </a:r>
          </a:p>
          <a:p>
            <a:endParaRPr lang="en-US" sz="2200" dirty="0" smtClean="0"/>
          </a:p>
          <a:p>
            <a:r>
              <a:rPr lang="en-US" sz="2200" dirty="0" smtClean="0"/>
              <a:t>&lt;/BODY&gt; 			</a:t>
            </a:r>
          </a:p>
          <a:p>
            <a:endParaRPr lang="en-US" dirty="0" smtClean="0"/>
          </a:p>
          <a:p>
            <a:r>
              <a:rPr lang="en-US" dirty="0" smtClean="0"/>
              <a:t>					     </a:t>
            </a:r>
          </a:p>
          <a:p>
            <a:r>
              <a:rPr lang="en-US" dirty="0" smtClean="0"/>
              <a:t>     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2667000" y="4191000"/>
            <a:ext cx="4038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53000" y="3352800"/>
          <a:ext cx="3810000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1.   A Pentium Computer 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2.   Over Head Projector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3.   OHP Pen Set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4.    LCD Projection System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5.    A Laser Pointer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381000"/>
            <a:ext cx="5658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LIST IN HTML – Ordered List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86106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&lt;BODY&gt;</a:t>
            </a:r>
          </a:p>
          <a:p>
            <a:endParaRPr lang="en-US" sz="2200" dirty="0" smtClean="0"/>
          </a:p>
          <a:p>
            <a:r>
              <a:rPr lang="en-US" sz="2200" dirty="0" smtClean="0"/>
              <a:t>          What I want for Classroom		</a:t>
            </a:r>
            <a:r>
              <a:rPr lang="en-US" sz="2200" b="1" dirty="0" smtClean="0"/>
              <a:t>OUTPUT :</a:t>
            </a:r>
          </a:p>
          <a:p>
            <a:r>
              <a:rPr lang="en-US" sz="2200" dirty="0" smtClean="0"/>
              <a:t>          &lt;OL&gt;   </a:t>
            </a:r>
          </a:p>
          <a:p>
            <a:r>
              <a:rPr lang="en-US" dirty="0" smtClean="0"/>
              <a:t>                 					 </a:t>
            </a:r>
            <a:r>
              <a:rPr lang="en-US" sz="2200" dirty="0" smtClean="0"/>
              <a:t>What I want for Classroom</a:t>
            </a:r>
          </a:p>
          <a:p>
            <a:r>
              <a:rPr lang="en-US" dirty="0" smtClean="0"/>
              <a:t>                </a:t>
            </a:r>
            <a:r>
              <a:rPr lang="en-US" sz="2200" dirty="0" smtClean="0"/>
              <a:t>&lt;LI&gt; A Pentium Computer		</a:t>
            </a:r>
          </a:p>
          <a:p>
            <a:r>
              <a:rPr lang="en-US" sz="2200" dirty="0" smtClean="0"/>
              <a:t>             &lt;LI&gt; Over Head Projector</a:t>
            </a:r>
            <a:r>
              <a:rPr lang="en-US" dirty="0" smtClean="0"/>
              <a:t>		</a:t>
            </a:r>
            <a:endParaRPr lang="en-US" sz="2200" dirty="0" smtClean="0"/>
          </a:p>
          <a:p>
            <a:r>
              <a:rPr lang="en-US" dirty="0" smtClean="0"/>
              <a:t>                </a:t>
            </a:r>
            <a:r>
              <a:rPr lang="en-US" sz="2200" dirty="0" smtClean="0"/>
              <a:t>&lt;LI&gt; OHP Pen Set</a:t>
            </a:r>
          </a:p>
          <a:p>
            <a:r>
              <a:rPr lang="en-US" sz="2200" dirty="0" smtClean="0"/>
              <a:t>             &lt;LI&gt; LCD Projection System</a:t>
            </a:r>
          </a:p>
          <a:p>
            <a:pPr fontAlgn="t"/>
            <a:r>
              <a:rPr lang="en-US" dirty="0" smtClean="0"/>
              <a:t>                </a:t>
            </a:r>
            <a:r>
              <a:rPr lang="en-US" sz="2200" dirty="0" smtClean="0"/>
              <a:t>&lt;LI&gt; A Laser Pointer </a:t>
            </a:r>
          </a:p>
          <a:p>
            <a:pPr fontAlgn="t"/>
            <a:endParaRPr lang="en-US" dirty="0" smtClean="0"/>
          </a:p>
          <a:p>
            <a:r>
              <a:rPr lang="en-US" sz="2200" dirty="0" smtClean="0"/>
              <a:t>        &lt;/OL&gt;</a:t>
            </a:r>
          </a:p>
          <a:p>
            <a:endParaRPr lang="en-US" sz="2200" dirty="0" smtClean="0"/>
          </a:p>
          <a:p>
            <a:r>
              <a:rPr lang="en-US" sz="2200" dirty="0" smtClean="0"/>
              <a:t>&lt;/BODY&gt; 	</a:t>
            </a:r>
            <a:r>
              <a:rPr lang="en-US" dirty="0" smtClean="0"/>
              <a:t>				     </a:t>
            </a:r>
          </a:p>
          <a:p>
            <a:r>
              <a:rPr lang="en-US" dirty="0" smtClean="0"/>
              <a:t>     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rot="16200000" flipH="1">
            <a:off x="2590800" y="3810000"/>
            <a:ext cx="4038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53000" y="3505200"/>
          <a:ext cx="3810000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0"/>
              </a:tblGrid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Wingdings" pitchFamily="2" charset="2"/>
                        <a:buChar char="§"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A Pentium Computer 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Wingdings" pitchFamily="2" charset="2"/>
                        <a:buChar char="§"/>
                      </a:pPr>
                      <a:r>
                        <a:rPr lang="en-US" sz="2200" dirty="0" smtClean="0"/>
                        <a:t>Over Head Projector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Wingdings" pitchFamily="2" charset="2"/>
                        <a:buChar char="§"/>
                      </a:pPr>
                      <a:r>
                        <a:rPr lang="en-US" sz="2200" dirty="0" smtClean="0"/>
                        <a:t>OHP Pen Set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Wingdings" pitchFamily="2" charset="2"/>
                        <a:buChar char="§"/>
                      </a:pPr>
                      <a:r>
                        <a:rPr lang="en-US" sz="2200" dirty="0" smtClean="0"/>
                        <a:t>LCD Projection System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Wingdings" pitchFamily="2" charset="2"/>
                        <a:buChar char="§"/>
                      </a:pPr>
                      <a:r>
                        <a:rPr lang="en-US" sz="2200" dirty="0" smtClean="0"/>
                        <a:t>A Laser Pointer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873514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IMAGES IN WEB PAGES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381000"/>
            <a:ext cx="464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Hyper Text Markup Language</a:t>
            </a:r>
          </a:p>
          <a:p>
            <a:r>
              <a:rPr lang="en-US" sz="2400" b="1" dirty="0" smtClean="0"/>
              <a:t>                      (HTML)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905000"/>
            <a:ext cx="8229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To learn HTML you will need 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  </a:t>
            </a:r>
            <a:r>
              <a:rPr lang="en-US" sz="2400" dirty="0" smtClean="0"/>
              <a:t>A web browser.</a:t>
            </a:r>
          </a:p>
          <a:p>
            <a:r>
              <a:rPr lang="en-US" sz="2400" dirty="0" smtClean="0"/>
              <a:t>     Anything from Microsoft Internet Explorer and Netscape’s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Navigator to NCSA Mosaic  will be fine. If you’re looking at this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page, then you obviously have  one of these.</a:t>
            </a:r>
          </a:p>
          <a:p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An ASCII text editor.</a:t>
            </a:r>
          </a:p>
          <a:p>
            <a:r>
              <a:rPr lang="en-US" sz="2400" dirty="0" smtClean="0"/>
              <a:t>     This includes windows Notepad, Macintosh Simple text, or a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word processor.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IMAGES IN WEB PAGES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447800"/>
            <a:ext cx="8458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&lt;IMG SRC=“Image file name” Attributes &gt;</a:t>
            </a:r>
          </a:p>
          <a:p>
            <a:r>
              <a:rPr lang="en-US" sz="2200" dirty="0" smtClean="0"/>
              <a:t>Tags will use JPEG(.JPG) or GIF(.Gif) file formats attributes.</a:t>
            </a:r>
          </a:p>
          <a:p>
            <a:endParaRPr lang="en-US" sz="2200" dirty="0" smtClean="0"/>
          </a:p>
          <a:p>
            <a:r>
              <a:rPr lang="en-US" sz="2200" dirty="0" smtClean="0"/>
              <a:t>Border           :   Set border size, 0 will hide the border.</a:t>
            </a:r>
          </a:p>
          <a:p>
            <a:r>
              <a:rPr lang="en-US" sz="2200" dirty="0" err="1" smtClean="0"/>
              <a:t>Vspace</a:t>
            </a:r>
            <a:r>
              <a:rPr lang="en-US" sz="2200" dirty="0" smtClean="0"/>
              <a:t>           :  Adjusting space above and blow the image.</a:t>
            </a:r>
          </a:p>
          <a:p>
            <a:r>
              <a:rPr lang="en-US" sz="2200" dirty="0" err="1" smtClean="0"/>
              <a:t>Hspace</a:t>
            </a:r>
            <a:r>
              <a:rPr lang="en-US" sz="2200" dirty="0" smtClean="0"/>
              <a:t>           :  Adjusting space to the left and right of the image.</a:t>
            </a:r>
          </a:p>
          <a:p>
            <a:r>
              <a:rPr lang="en-US" sz="2200" dirty="0" smtClean="0"/>
              <a:t>Align               :  Top, bottom, middle, left, right, center.</a:t>
            </a:r>
          </a:p>
          <a:p>
            <a:r>
              <a:rPr lang="en-US" sz="2200" dirty="0" smtClean="0"/>
              <a:t>Alt                   :  Text displays in the absence of graphics.</a:t>
            </a:r>
          </a:p>
          <a:p>
            <a:r>
              <a:rPr lang="en-US" sz="2200" dirty="0" smtClean="0"/>
              <a:t>Height             :  Sets the height of image.</a:t>
            </a:r>
          </a:p>
          <a:p>
            <a:r>
              <a:rPr lang="en-US" sz="2200" dirty="0" smtClean="0"/>
              <a:t>Width              :  Sets the width of the image.</a:t>
            </a:r>
          </a:p>
          <a:p>
            <a:r>
              <a:rPr lang="en-US" sz="2200" dirty="0" smtClean="0"/>
              <a:t>Background   :  Background image for the web page.  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304800"/>
            <a:ext cx="36102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IMAGES IN WEB PAGES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95600" y="914400"/>
            <a:ext cx="4038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&lt;IMG&gt; Tag some Examples</a:t>
            </a:r>
            <a:endParaRPr lang="en-US" sz="2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676400"/>
            <a:ext cx="8763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&lt;IMG SRC=“soft.gif” height=“250” width=“45”&gt;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&lt;IMG SRC=“soft.gif” height=“250” width=“45” border=0&gt;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&lt;IMG SRC=“soft.gif” </a:t>
            </a:r>
            <a:r>
              <a:rPr lang="en-US" sz="2200" dirty="0" err="1" smtClean="0"/>
              <a:t>vspace</a:t>
            </a:r>
            <a:r>
              <a:rPr lang="en-US" sz="2200" dirty="0" smtClean="0"/>
              <a:t>=15 </a:t>
            </a:r>
            <a:r>
              <a:rPr lang="en-US" sz="2200" dirty="0" err="1" smtClean="0"/>
              <a:t>hspace</a:t>
            </a:r>
            <a:r>
              <a:rPr lang="en-US" sz="2200" dirty="0" smtClean="0"/>
              <a:t>=35 align=left&gt;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&lt;P&gt; Web Based Graphics &lt;IMG SRC=“soft.gif” height=“250” width=“45”&gt;Is here &lt;/P&gt;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&lt;A HREF=“softimage.html”&gt;&lt;IMG SRC=“soft.gif”&gt; &lt;/A&gt;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&lt;IMG SRC=“soft.gif” </a:t>
            </a:r>
            <a:r>
              <a:rPr lang="en-US" sz="2200" dirty="0" err="1" smtClean="0"/>
              <a:t>AlT</a:t>
            </a:r>
            <a:r>
              <a:rPr lang="en-US" sz="2200" dirty="0" smtClean="0"/>
              <a:t>=“Web Page Design”&gt;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&lt;Body Background=“soft.gif”&gt;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304800"/>
            <a:ext cx="36102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IMAGES IN WEB PAGES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2800" y="990600"/>
            <a:ext cx="2209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Simple Examples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828800"/>
            <a:ext cx="8610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&lt;body&gt;</a:t>
            </a:r>
          </a:p>
          <a:p>
            <a:endParaRPr lang="en-US" sz="2200" dirty="0" smtClean="0"/>
          </a:p>
          <a:p>
            <a:r>
              <a:rPr lang="en-US" sz="2200" dirty="0" smtClean="0"/>
              <a:t>	&lt;font face=“Arial” color=“#ff0000” size=“4”&gt; Image in the Web   </a:t>
            </a:r>
          </a:p>
          <a:p>
            <a:r>
              <a:rPr lang="en-US" sz="2200" dirty="0" smtClean="0"/>
              <a:t>               Page &lt;/font&gt;</a:t>
            </a:r>
          </a:p>
          <a:p>
            <a:endParaRPr lang="en-US" sz="2200" dirty="0" smtClean="0"/>
          </a:p>
          <a:p>
            <a:r>
              <a:rPr lang="en-US" sz="2200" dirty="0" smtClean="0"/>
              <a:t>	&lt;p align=“center”&gt;</a:t>
            </a:r>
          </a:p>
          <a:p>
            <a:endParaRPr lang="en-US" sz="2200" dirty="0" smtClean="0"/>
          </a:p>
          <a:p>
            <a:r>
              <a:rPr lang="en-US" sz="2200" dirty="0" smtClean="0"/>
              <a:t>	&lt;</a:t>
            </a:r>
            <a:r>
              <a:rPr lang="en-US" sz="2200" dirty="0" err="1" smtClean="0"/>
              <a:t>img</a:t>
            </a:r>
            <a:r>
              <a:rPr lang="en-US" sz="2200" dirty="0" smtClean="0"/>
              <a:t> </a:t>
            </a:r>
            <a:r>
              <a:rPr lang="en-US" sz="2200" dirty="0" err="1" smtClean="0"/>
              <a:t>src</a:t>
            </a:r>
            <a:r>
              <a:rPr lang="en-US" sz="2200" dirty="0" smtClean="0"/>
              <a:t>=“cartoon.gif” border=“0” width=320 height=240&gt;</a:t>
            </a:r>
          </a:p>
          <a:p>
            <a:endParaRPr lang="en-US" sz="2200" dirty="0" smtClean="0"/>
          </a:p>
          <a:p>
            <a:r>
              <a:rPr lang="en-US" sz="2200" dirty="0" smtClean="0"/>
              <a:t>&lt;/body&gt;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304800"/>
            <a:ext cx="5149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IMAGES IN WEB PAGES - Example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295400"/>
            <a:ext cx="8763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&lt;body&gt;</a:t>
            </a:r>
          </a:p>
          <a:p>
            <a:endParaRPr lang="en-US" sz="2200" dirty="0" smtClean="0"/>
          </a:p>
          <a:p>
            <a:r>
              <a:rPr lang="en-US" sz="2200" dirty="0" smtClean="0"/>
              <a:t>	&lt;p align=“center”&gt; &lt;b&gt; &lt;font face=“</a:t>
            </a:r>
            <a:r>
              <a:rPr lang="en-US" sz="2200" dirty="0" err="1" smtClean="0"/>
              <a:t>arial</a:t>
            </a:r>
            <a:r>
              <a:rPr lang="en-US" sz="2200" dirty="0" smtClean="0"/>
              <a:t>” color=“#ff0000”   </a:t>
            </a:r>
          </a:p>
          <a:p>
            <a:r>
              <a:rPr lang="en-US" sz="2200" dirty="0" smtClean="0"/>
              <a:t>              size=“4”&gt;This is an example of inserting  image in the web page. </a:t>
            </a:r>
          </a:p>
          <a:p>
            <a:r>
              <a:rPr lang="en-US" sz="2200" dirty="0" smtClean="0"/>
              <a:t>              &lt;/font&gt; &lt;/b&gt;&lt;/p&gt;</a:t>
            </a:r>
          </a:p>
          <a:p>
            <a:endParaRPr lang="en-US" sz="2200" dirty="0" smtClean="0"/>
          </a:p>
          <a:p>
            <a:r>
              <a:rPr lang="en-US" sz="2200" dirty="0" smtClean="0"/>
              <a:t>               &lt;p align=“center”&gt; &lt;b&gt; &lt;font face=“</a:t>
            </a:r>
            <a:r>
              <a:rPr lang="en-US" sz="2200" dirty="0" err="1" smtClean="0"/>
              <a:t>arial</a:t>
            </a:r>
            <a:r>
              <a:rPr lang="en-US" sz="2200" dirty="0" smtClean="0"/>
              <a:t>” color=“#008000”  </a:t>
            </a:r>
          </a:p>
          <a:p>
            <a:r>
              <a:rPr lang="en-US" sz="2200" dirty="0" smtClean="0"/>
              <a:t>               size=“3”&gt; You can write any size of the image &lt;/font&gt; &lt;/b&gt; &lt;/p&gt;</a:t>
            </a:r>
          </a:p>
          <a:p>
            <a:endParaRPr lang="en-US" sz="2200" dirty="0" smtClean="0"/>
          </a:p>
          <a:p>
            <a:r>
              <a:rPr lang="en-US" sz="2200" dirty="0" smtClean="0"/>
              <a:t>               &lt;p align=“center”&gt; &lt;b&gt; &lt;font face=“</a:t>
            </a:r>
            <a:r>
              <a:rPr lang="en-US" sz="2200" dirty="0" err="1" smtClean="0"/>
              <a:t>arial</a:t>
            </a:r>
            <a:r>
              <a:rPr lang="en-US" sz="2200" dirty="0" smtClean="0"/>
              <a:t>” color=“#008000”  </a:t>
            </a:r>
          </a:p>
          <a:p>
            <a:r>
              <a:rPr lang="en-US" sz="2200" dirty="0" smtClean="0"/>
              <a:t>               size=“3”&gt; or can Define the position of the text &lt;/font&gt; &lt;/b&gt; &lt;/p&gt;</a:t>
            </a:r>
          </a:p>
          <a:p>
            <a:endParaRPr lang="en-US" sz="2200" dirty="0" smtClean="0"/>
          </a:p>
          <a:p>
            <a:r>
              <a:rPr lang="en-US" sz="2200" dirty="0" smtClean="0"/>
              <a:t>&lt;/body&gt;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721114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TYPES OF LINKING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228600"/>
            <a:ext cx="28966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TYPES OF LINKING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524000"/>
            <a:ext cx="7162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200" dirty="0" smtClean="0"/>
              <a:t>Linking two or more web pages.</a:t>
            </a:r>
          </a:p>
          <a:p>
            <a:pPr marL="514350" indent="-514350">
              <a:buFont typeface="+mj-lt"/>
              <a:buAutoNum type="romanUcPeriod"/>
            </a:pPr>
            <a:endParaRPr lang="en-US" sz="2200" dirty="0" smtClean="0"/>
          </a:p>
          <a:p>
            <a:pPr marL="514350" indent="-514350">
              <a:buFont typeface="+mj-lt"/>
              <a:buAutoNum type="romanUcPeriod"/>
            </a:pPr>
            <a:r>
              <a:rPr lang="en-US" sz="2200" dirty="0" smtClean="0"/>
              <a:t>Linking within a web page.</a:t>
            </a:r>
          </a:p>
          <a:p>
            <a:pPr marL="514350" indent="-514350">
              <a:buFont typeface="+mj-lt"/>
              <a:buAutoNum type="romanUcPeriod"/>
            </a:pPr>
            <a:endParaRPr lang="en-US" sz="2200" dirty="0" smtClean="0"/>
          </a:p>
          <a:p>
            <a:pPr marL="514350" indent="-514350">
              <a:buFont typeface="+mj-lt"/>
              <a:buAutoNum type="romanUcPeriod"/>
            </a:pPr>
            <a:r>
              <a:rPr lang="en-US" sz="2200" dirty="0" smtClean="0"/>
              <a:t>Linking to external web page.</a:t>
            </a:r>
          </a:p>
          <a:p>
            <a:pPr marL="514350" indent="-514350">
              <a:buFont typeface="+mj-lt"/>
              <a:buAutoNum type="romanUcPeriod"/>
            </a:pPr>
            <a:endParaRPr lang="en-US" sz="2200" dirty="0" smtClean="0"/>
          </a:p>
          <a:p>
            <a:pPr marL="514350" indent="-514350">
              <a:buFont typeface="+mj-lt"/>
              <a:buAutoNum type="romanUcPeriod"/>
            </a:pPr>
            <a:r>
              <a:rPr lang="en-US" sz="2200" dirty="0" smtClean="0"/>
              <a:t>Linking to a specific point in another web page.</a:t>
            </a:r>
          </a:p>
          <a:p>
            <a:pPr marL="514350" indent="-514350">
              <a:buFont typeface="+mj-lt"/>
              <a:buAutoNum type="romanUcPeriod"/>
            </a:pPr>
            <a:endParaRPr lang="en-US" sz="2200" dirty="0" smtClean="0"/>
          </a:p>
          <a:p>
            <a:pPr marL="514350" indent="-514350">
              <a:buFont typeface="+mj-lt"/>
              <a:buAutoNum type="romanUcPeriod"/>
            </a:pPr>
            <a:r>
              <a:rPr lang="en-US" sz="2200" dirty="0" smtClean="0"/>
              <a:t>Mailto.</a:t>
            </a:r>
          </a:p>
          <a:p>
            <a:pPr marL="514350" indent="-514350">
              <a:buFont typeface="+mj-lt"/>
              <a:buAutoNum type="romanUcPeriod"/>
            </a:pPr>
            <a:endParaRPr lang="en-US" sz="2200" dirty="0" smtClean="0"/>
          </a:p>
          <a:p>
            <a:pPr marL="514350" indent="-514350">
              <a:buFont typeface="+mj-lt"/>
              <a:buAutoNum type="romanUcPeriod"/>
            </a:pPr>
            <a:r>
              <a:rPr lang="en-US" sz="2200" dirty="0" smtClean="0"/>
              <a:t>Linking with image file.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810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Linking two or more web pages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61279"/>
            <a:ext cx="861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Linking Tag :  &lt;A&gt; …….. &lt;/A&gt;</a:t>
            </a:r>
          </a:p>
          <a:p>
            <a:endParaRPr lang="en-US" sz="2200" dirty="0" smtClean="0"/>
          </a:p>
          <a:p>
            <a:r>
              <a:rPr lang="en-US" sz="2200" dirty="0" smtClean="0"/>
              <a:t>&lt;A HREF=“market.html”&gt; Training Institute &lt;/A&gt;</a:t>
            </a:r>
          </a:p>
          <a:p>
            <a:endParaRPr lang="en-US" sz="2200" dirty="0" smtClean="0"/>
          </a:p>
          <a:p>
            <a:r>
              <a:rPr lang="en-US" sz="2200" dirty="0" smtClean="0"/>
              <a:t>Example :</a:t>
            </a:r>
          </a:p>
          <a:p>
            <a:endParaRPr lang="en-US" sz="2200" dirty="0" smtClean="0"/>
          </a:p>
          <a:p>
            <a:r>
              <a:rPr lang="en-US" sz="2200" dirty="0" smtClean="0"/>
              <a:t>               </a:t>
            </a:r>
            <a:r>
              <a:rPr lang="en-US" sz="2200" b="1" u="sng" dirty="0" smtClean="0"/>
              <a:t>First file</a:t>
            </a:r>
          </a:p>
          <a:p>
            <a:endParaRPr lang="en-US" sz="2200" b="1" u="sng" dirty="0" smtClean="0"/>
          </a:p>
          <a:p>
            <a:r>
              <a:rPr lang="en-US" sz="2200" dirty="0" smtClean="0"/>
              <a:t>               </a:t>
            </a:r>
            <a:r>
              <a:rPr lang="en-US" sz="2200" b="1" u="sng" dirty="0" smtClean="0"/>
              <a:t>Second file</a:t>
            </a:r>
            <a:endParaRPr lang="en-US" sz="22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Linking two or more web pages – first file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447800"/>
            <a:ext cx="86868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&lt;body&gt;</a:t>
            </a:r>
          </a:p>
          <a:p>
            <a:endParaRPr lang="en-US" sz="2200" dirty="0" smtClean="0"/>
          </a:p>
          <a:p>
            <a:r>
              <a:rPr lang="en-US" sz="2200" dirty="0" smtClean="0"/>
              <a:t>	&lt;font face=“</a:t>
            </a:r>
            <a:r>
              <a:rPr lang="en-US" sz="2200" dirty="0" err="1" smtClean="0"/>
              <a:t>arial</a:t>
            </a:r>
            <a:r>
              <a:rPr lang="en-US" sz="2200" dirty="0" smtClean="0"/>
              <a:t>”&gt; &lt;CENTER&gt; &lt;H2&gt; Software Development House               </a:t>
            </a:r>
          </a:p>
          <a:p>
            <a:r>
              <a:rPr lang="en-US" sz="2200" dirty="0" smtClean="0"/>
              <a:t>               &lt;/H2&gt;&lt;/CENTER&gt;</a:t>
            </a:r>
          </a:p>
          <a:p>
            <a:r>
              <a:rPr lang="en-US" sz="2200" dirty="0" smtClean="0"/>
              <a:t>              &lt;UL TYPE=“SQUARE”&gt;</a:t>
            </a:r>
          </a:p>
          <a:p>
            <a:r>
              <a:rPr lang="en-US" sz="2200" dirty="0" smtClean="0"/>
              <a:t>                     &lt;LI&gt; &lt;A HREF=“SOFTWARE.HTML”&gt; SOFTWARE DEVELOPMENT             </a:t>
            </a:r>
          </a:p>
          <a:p>
            <a:r>
              <a:rPr lang="en-US" sz="2200" dirty="0" smtClean="0"/>
              <a:t>                     &lt;/A&gt;</a:t>
            </a:r>
          </a:p>
          <a:p>
            <a:r>
              <a:rPr lang="en-US" sz="2200" dirty="0" smtClean="0"/>
              <a:t>                     &lt;LI&gt; &lt;A HREF=“MARKETING.HTML”&gt; MARKETING &lt;/A&gt;</a:t>
            </a:r>
          </a:p>
          <a:p>
            <a:r>
              <a:rPr lang="en-US" sz="2200" dirty="0" smtClean="0"/>
              <a:t>                     &lt;LI&gt; &lt;A HREF=“CUSTOMER.HTML”&gt; CUSTOMER SUPPORT &lt;/A&gt;</a:t>
            </a:r>
          </a:p>
          <a:p>
            <a:r>
              <a:rPr lang="en-US" sz="2200" dirty="0" smtClean="0"/>
              <a:t>              &lt;/UL&gt; &lt;/font&gt;</a:t>
            </a:r>
          </a:p>
          <a:p>
            <a:endParaRPr lang="en-US" sz="2200" dirty="0" smtClean="0"/>
          </a:p>
          <a:p>
            <a:r>
              <a:rPr lang="en-US" sz="2200" dirty="0" smtClean="0"/>
              <a:t>&lt;/body&gt; </a:t>
            </a:r>
          </a:p>
          <a:p>
            <a:r>
              <a:rPr lang="en-US" sz="2200" dirty="0" smtClean="0"/>
              <a:t>                    </a:t>
            </a:r>
            <a:endParaRPr lang="en-US" sz="22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3048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Linking within a web page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371600"/>
            <a:ext cx="868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LINKING Tag </a:t>
            </a:r>
            <a:r>
              <a:rPr lang="en-US" sz="2200" dirty="0" smtClean="0"/>
              <a:t>: &lt;A Name&gt; ……… &lt;/A&gt;</a:t>
            </a:r>
          </a:p>
          <a:p>
            <a:endParaRPr lang="en-US" sz="2200" dirty="0" smtClean="0"/>
          </a:p>
          <a:p>
            <a:r>
              <a:rPr lang="en-US" sz="2200" dirty="0" smtClean="0"/>
              <a:t>Two Steps :</a:t>
            </a:r>
          </a:p>
          <a:p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Marking</a:t>
            </a:r>
          </a:p>
          <a:p>
            <a:r>
              <a:rPr lang="en-US" sz="2200" dirty="0" smtClean="0"/>
              <a:t>       &lt;A Name=“Software”&gt; &lt;B&gt; Software Development &lt;/B&gt; &lt;/A&gt;</a:t>
            </a:r>
          </a:p>
          <a:p>
            <a:endParaRPr lang="en-US" sz="2200" dirty="0" smtClean="0"/>
          </a:p>
          <a:p>
            <a:pPr marL="457200" indent="-457200"/>
            <a:r>
              <a:rPr lang="en-US" sz="2200" dirty="0" smtClean="0"/>
              <a:t>2.    Direct hyperlink to section </a:t>
            </a:r>
          </a:p>
          <a:p>
            <a:r>
              <a:rPr lang="en-US" sz="2200" dirty="0" smtClean="0"/>
              <a:t>       &lt;A </a:t>
            </a:r>
            <a:r>
              <a:rPr lang="en-US" sz="2200" dirty="0" err="1" smtClean="0"/>
              <a:t>href</a:t>
            </a:r>
            <a:r>
              <a:rPr lang="en-US" sz="2200" dirty="0" smtClean="0"/>
              <a:t>=“#software”&gt; software development &lt;/A&gt;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228600"/>
            <a:ext cx="4466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Linking to External web page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371600"/>
            <a:ext cx="8686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&lt;body&gt;</a:t>
            </a:r>
          </a:p>
          <a:p>
            <a:endParaRPr lang="en-US" sz="2200" dirty="0" smtClean="0"/>
          </a:p>
          <a:p>
            <a:r>
              <a:rPr lang="en-US" sz="2200" dirty="0" smtClean="0"/>
              <a:t>  	&lt;font face=“</a:t>
            </a:r>
            <a:r>
              <a:rPr lang="en-US" sz="2200" dirty="0" err="1" smtClean="0"/>
              <a:t>arial</a:t>
            </a:r>
            <a:r>
              <a:rPr lang="en-US" sz="2200" dirty="0" smtClean="0"/>
              <a:t>” size=7&gt;   </a:t>
            </a:r>
          </a:p>
          <a:p>
            <a:r>
              <a:rPr lang="en-US" sz="2200" dirty="0" smtClean="0"/>
              <a:t>	Go to TTTI, Bhopal ! &lt;br&gt;  </a:t>
            </a:r>
          </a:p>
          <a:p>
            <a:r>
              <a:rPr lang="en-US" sz="2200" dirty="0" smtClean="0"/>
              <a:t>	&lt;A </a:t>
            </a:r>
            <a:r>
              <a:rPr lang="en-US" sz="2200" dirty="0" err="1" smtClean="0"/>
              <a:t>href</a:t>
            </a:r>
            <a:r>
              <a:rPr lang="en-US" sz="2200" dirty="0" smtClean="0"/>
              <a:t>=“http://www.tttibhopal.com”&gt; A center of Excellence &lt;/A&gt;</a:t>
            </a:r>
          </a:p>
          <a:p>
            <a:r>
              <a:rPr lang="en-US" sz="2200" dirty="0" smtClean="0"/>
              <a:t>                &lt;/font&gt;</a:t>
            </a:r>
          </a:p>
          <a:p>
            <a:endParaRPr lang="en-US" sz="2200" dirty="0" smtClean="0"/>
          </a:p>
          <a:p>
            <a:r>
              <a:rPr lang="en-US" sz="2200" dirty="0" smtClean="0"/>
              <a:t>&lt;/body&gt; 	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399871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Hyper Text Markup Language</a:t>
            </a:r>
          </a:p>
          <a:p>
            <a:r>
              <a:rPr lang="en-US" sz="2400" b="1" dirty="0" smtClean="0"/>
              <a:t>                      (HTML)</a:t>
            </a:r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828800"/>
            <a:ext cx="838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How to name your HTML document 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sz="2400" dirty="0" smtClean="0"/>
              <a:t>You should name your HTML  document with the .html extension. An HTML document doesn’t deserve to have it’s extension truncated to .</a:t>
            </a:r>
            <a:r>
              <a:rPr lang="en-US" sz="2400" dirty="0" err="1" smtClean="0"/>
              <a:t>htm</a:t>
            </a:r>
            <a:r>
              <a:rPr lang="en-US" sz="2400" dirty="0" smtClean="0"/>
              <a:t> unless it’s absolutely necessary.</a:t>
            </a:r>
          </a:p>
          <a:p>
            <a:endParaRPr lang="en-US" sz="2400" dirty="0"/>
          </a:p>
          <a:p>
            <a:r>
              <a:rPr lang="en-US" sz="2400" dirty="0" smtClean="0"/>
              <a:t>If your operating system is…..</a:t>
            </a:r>
          </a:p>
          <a:p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Windows 95/98/NT, Macintosh. Save your files with the .html extension. Name your files whatever you want (avoid </a:t>
            </a:r>
            <a:r>
              <a:rPr lang="en-US" sz="2400" dirty="0"/>
              <a:t>t</a:t>
            </a:r>
            <a:r>
              <a:rPr lang="en-US" sz="2400" dirty="0" smtClean="0"/>
              <a:t>he space, Quotations, and any other weird characters) and add the suffix .html.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Linking To Specific Point In Another Web Page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304800" y="1295400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LINKING Tag </a:t>
            </a:r>
            <a:r>
              <a:rPr lang="en-US" sz="2200" dirty="0" smtClean="0"/>
              <a:t>: &lt;A Name&gt; ……… &lt;/A&gt;</a:t>
            </a:r>
          </a:p>
          <a:p>
            <a:endParaRPr lang="en-US" sz="2200" dirty="0" smtClean="0"/>
          </a:p>
          <a:p>
            <a:r>
              <a:rPr lang="en-US" sz="2200" dirty="0" smtClean="0"/>
              <a:t>Two Steps :</a:t>
            </a:r>
          </a:p>
          <a:p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Marking in first page</a:t>
            </a:r>
          </a:p>
          <a:p>
            <a:r>
              <a:rPr lang="en-US" sz="2200" dirty="0" smtClean="0"/>
              <a:t>       &lt;A Name=“office”&gt; &lt;B&gt; Office Address &lt;/B&gt; &lt;/A&gt;</a:t>
            </a:r>
          </a:p>
          <a:p>
            <a:endParaRPr lang="en-US" sz="2200" dirty="0" smtClean="0"/>
          </a:p>
          <a:p>
            <a:pPr marL="457200" indent="-457200"/>
            <a:r>
              <a:rPr lang="en-US" sz="2200" dirty="0" smtClean="0"/>
              <a:t>2.    Direct hyperlink to section in second page </a:t>
            </a:r>
          </a:p>
          <a:p>
            <a:r>
              <a:rPr lang="en-US" sz="2200" dirty="0" smtClean="0"/>
              <a:t>       &lt;A </a:t>
            </a:r>
            <a:r>
              <a:rPr lang="en-US" sz="2200" dirty="0" err="1" smtClean="0"/>
              <a:t>href</a:t>
            </a:r>
            <a:r>
              <a:rPr lang="en-US" sz="2200" dirty="0" smtClean="0"/>
              <a:t>=“</a:t>
            </a:r>
            <a:r>
              <a:rPr lang="en-US" sz="2200" dirty="0" err="1" smtClean="0"/>
              <a:t>address.html#office</a:t>
            </a:r>
            <a:r>
              <a:rPr lang="en-US" sz="2200" dirty="0" smtClean="0"/>
              <a:t>”&gt; software development &lt;/A&gt;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3810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Linking with Image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7526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&lt;body&gt;</a:t>
            </a:r>
          </a:p>
          <a:p>
            <a:endParaRPr lang="en-US" sz="2200" dirty="0" smtClean="0"/>
          </a:p>
          <a:p>
            <a:r>
              <a:rPr lang="en-US" sz="2200" dirty="0" smtClean="0"/>
              <a:t>	&lt;font face=“</a:t>
            </a:r>
            <a:r>
              <a:rPr lang="en-US" sz="2200" dirty="0" err="1" smtClean="0"/>
              <a:t>arial</a:t>
            </a:r>
            <a:r>
              <a:rPr lang="en-US" sz="2200" dirty="0" smtClean="0"/>
              <a:t>” size=7&gt;</a:t>
            </a:r>
          </a:p>
          <a:p>
            <a:r>
              <a:rPr lang="en-US" sz="2200" dirty="0" smtClean="0"/>
              <a:t>	Go to Customer Support &lt;br&gt;</a:t>
            </a:r>
          </a:p>
          <a:p>
            <a:r>
              <a:rPr lang="en-US" sz="2200" dirty="0" smtClean="0"/>
              <a:t>	&lt;A HREF=“customer.html”&gt; &lt;IMG SRC=“cartoon.gif” width=320   </a:t>
            </a:r>
          </a:p>
          <a:p>
            <a:r>
              <a:rPr lang="en-US" sz="2200" dirty="0" smtClean="0"/>
              <a:t>              height=240&gt;  &lt;/A&gt; </a:t>
            </a:r>
          </a:p>
          <a:p>
            <a:r>
              <a:rPr lang="en-US" sz="2200" dirty="0" smtClean="0"/>
              <a:t>              &lt;/font&gt;</a:t>
            </a:r>
          </a:p>
          <a:p>
            <a:endParaRPr lang="en-US" sz="2200" dirty="0" smtClean="0"/>
          </a:p>
          <a:p>
            <a:r>
              <a:rPr lang="en-US" sz="2200" dirty="0" smtClean="0"/>
              <a:t>&lt;body&gt;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More HTML tags for Formatting / Linking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447800"/>
            <a:ext cx="86106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BGCOLOR , TEXT, LINK, VLINK and ALINK : These attributes allows control over the web page text and link text coloring.</a:t>
            </a:r>
          </a:p>
          <a:p>
            <a:endParaRPr lang="en-US" sz="2200" dirty="0" smtClean="0"/>
          </a:p>
          <a:p>
            <a:r>
              <a:rPr lang="en-US" sz="2200" dirty="0" smtClean="0"/>
              <a:t>BGCOLOR : Set the background color.</a:t>
            </a:r>
          </a:p>
          <a:p>
            <a:r>
              <a:rPr lang="en-US" sz="2200" dirty="0" smtClean="0"/>
              <a:t>TEXT          : Color for all the text in the document.</a:t>
            </a:r>
          </a:p>
          <a:p>
            <a:r>
              <a:rPr lang="en-US" sz="2200" dirty="0" smtClean="0"/>
              <a:t>LINK           : denotes the link.</a:t>
            </a:r>
          </a:p>
          <a:p>
            <a:r>
              <a:rPr lang="en-US" sz="2200" dirty="0" smtClean="0"/>
              <a:t>VLINK         : Stands for visited link.</a:t>
            </a:r>
          </a:p>
          <a:p>
            <a:r>
              <a:rPr lang="en-US" sz="2200" dirty="0" smtClean="0"/>
              <a:t>ALINK         : Stands for active link.</a:t>
            </a:r>
          </a:p>
          <a:p>
            <a:endParaRPr lang="en-US" sz="2200" dirty="0" smtClean="0"/>
          </a:p>
          <a:p>
            <a:r>
              <a:rPr lang="en-US" sz="2200" b="1" dirty="0" smtClean="0"/>
              <a:t>Example</a:t>
            </a:r>
            <a:r>
              <a:rPr lang="en-US" sz="2200" dirty="0" smtClean="0"/>
              <a:t> :</a:t>
            </a:r>
          </a:p>
          <a:p>
            <a:endParaRPr lang="en-US" sz="2200" dirty="0" smtClean="0"/>
          </a:p>
          <a:p>
            <a:r>
              <a:rPr lang="en-US" sz="2200" dirty="0" smtClean="0"/>
              <a:t>&lt;body </a:t>
            </a:r>
            <a:r>
              <a:rPr lang="en-US" sz="2200" dirty="0" err="1" smtClean="0"/>
              <a:t>bgcolor</a:t>
            </a:r>
            <a:r>
              <a:rPr lang="en-US" sz="2200" dirty="0" smtClean="0"/>
              <a:t>=“#0000ff” text=“000000” link=“blue” </a:t>
            </a:r>
            <a:r>
              <a:rPr lang="en-US" sz="2200" dirty="0" err="1" smtClean="0"/>
              <a:t>vlink</a:t>
            </a:r>
            <a:r>
              <a:rPr lang="en-US" sz="2200" dirty="0" smtClean="0"/>
              <a:t>=“#400040” </a:t>
            </a:r>
            <a:r>
              <a:rPr lang="en-US" sz="2200" dirty="0" err="1" smtClean="0"/>
              <a:t>alink</a:t>
            </a:r>
            <a:r>
              <a:rPr lang="en-US" sz="2200" dirty="0" smtClean="0"/>
              <a:t>=“#red”&gt; Some Text &lt;/body&gt;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2721114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TABLES IN HTML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Basic Structure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398925"/>
            <a:ext cx="8534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&lt;TABLE BORDER=“1”&gt;</a:t>
            </a:r>
          </a:p>
          <a:p>
            <a:r>
              <a:rPr lang="en-US" sz="2200" dirty="0" smtClean="0"/>
              <a:t>      &lt;TR&gt;</a:t>
            </a:r>
          </a:p>
          <a:p>
            <a:r>
              <a:rPr lang="en-US" sz="2200" dirty="0" smtClean="0"/>
              <a:t>	&lt;TH&gt; TABLE EXAMPLE &lt;/TH&gt;</a:t>
            </a:r>
          </a:p>
          <a:p>
            <a:r>
              <a:rPr lang="en-US" sz="2200" dirty="0" smtClean="0"/>
              <a:t>	&lt;TD&gt; 1234 &lt;/TD&gt;</a:t>
            </a:r>
          </a:p>
          <a:p>
            <a:r>
              <a:rPr lang="en-US" sz="2200" dirty="0" smtClean="0"/>
              <a:t>     &lt;/TR&gt;</a:t>
            </a:r>
          </a:p>
          <a:p>
            <a:r>
              <a:rPr lang="en-US" sz="2200" dirty="0" smtClean="0"/>
              <a:t>     &lt;TR&gt;</a:t>
            </a:r>
          </a:p>
          <a:p>
            <a:r>
              <a:rPr lang="en-US" sz="2200" dirty="0" smtClean="0"/>
              <a:t>	&lt;TH&gt; TABLE EXAMPLE &lt;/TH&gt;</a:t>
            </a:r>
          </a:p>
          <a:p>
            <a:r>
              <a:rPr lang="en-US" sz="2200" dirty="0" smtClean="0"/>
              <a:t>	&lt;TD&gt; 123 &lt;/TD&gt;</a:t>
            </a:r>
          </a:p>
          <a:p>
            <a:r>
              <a:rPr lang="en-US" sz="2200" dirty="0" smtClean="0"/>
              <a:t>   &lt;/TR&gt;</a:t>
            </a:r>
          </a:p>
          <a:p>
            <a:r>
              <a:rPr lang="en-US" sz="2200" dirty="0" smtClean="0"/>
              <a:t>&lt;/TABLE&gt;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2286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Tables in HTML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95400"/>
            <a:ext cx="845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&lt;TABLE&gt; Elements</a:t>
            </a:r>
          </a:p>
          <a:p>
            <a:endParaRPr lang="en-US" sz="2200" dirty="0" smtClean="0"/>
          </a:p>
          <a:p>
            <a:r>
              <a:rPr lang="en-US" sz="2200" dirty="0" smtClean="0"/>
              <a:t>Border            : Sets the border size.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Cellpadding</a:t>
            </a:r>
            <a:r>
              <a:rPr lang="en-US" sz="2200" dirty="0" smtClean="0"/>
              <a:t>   : Pixels between the cell data and cell wall.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Cellspacing</a:t>
            </a:r>
            <a:r>
              <a:rPr lang="en-US" sz="2200" dirty="0" smtClean="0"/>
              <a:t>     : Pixel between cells.</a:t>
            </a:r>
          </a:p>
          <a:p>
            <a:endParaRPr lang="en-US" sz="2200" dirty="0" smtClean="0"/>
          </a:p>
          <a:p>
            <a:r>
              <a:rPr lang="en-US" sz="2200" dirty="0" smtClean="0"/>
              <a:t>Width              : Width the overall table in pixels or percent.</a:t>
            </a:r>
          </a:p>
          <a:p>
            <a:endParaRPr lang="en-US" sz="2200" dirty="0" smtClean="0"/>
          </a:p>
          <a:p>
            <a:r>
              <a:rPr lang="en-US" sz="2200" dirty="0" smtClean="0"/>
              <a:t>Caption            : Placed centered text above the table.</a:t>
            </a:r>
          </a:p>
          <a:p>
            <a:endParaRPr lang="en-US" sz="2200" dirty="0" smtClean="0"/>
          </a:p>
          <a:p>
            <a:r>
              <a:rPr lang="en-US" sz="2200" dirty="0" smtClean="0"/>
              <a:t>Align                 : Align table left, right or center.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Bgcolor</a:t>
            </a:r>
            <a:r>
              <a:rPr lang="en-US" sz="2200" dirty="0" smtClean="0"/>
              <a:t>             : Background color of the table.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22860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Tables in </a:t>
            </a:r>
            <a:r>
              <a:rPr lang="en-US" sz="2800" b="1" dirty="0" smtClean="0"/>
              <a:t>HTML</a:t>
            </a:r>
            <a:endParaRPr lang="en-US" sz="28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28600" y="1500187"/>
            <a:ext cx="8610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&lt;TR&gt; Table Row Elements</a:t>
            </a:r>
          </a:p>
          <a:p>
            <a:endParaRPr lang="en-US" sz="2200" dirty="0" smtClean="0"/>
          </a:p>
          <a:p>
            <a:r>
              <a:rPr lang="en-US" sz="2200" dirty="0" smtClean="0"/>
              <a:t>Align         :  Aligns the row to the left, right or center.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Valign</a:t>
            </a:r>
            <a:r>
              <a:rPr lang="en-US" sz="2200" dirty="0" smtClean="0"/>
              <a:t>       :  Vertically aligns the row to </a:t>
            </a:r>
            <a:r>
              <a:rPr lang="en-US" sz="2200" dirty="0" err="1" smtClean="0"/>
              <a:t>thetop</a:t>
            </a:r>
            <a:r>
              <a:rPr lang="en-US" sz="2200" dirty="0" smtClean="0"/>
              <a:t>, bottom or center.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Bgcolor</a:t>
            </a:r>
            <a:r>
              <a:rPr lang="en-US" sz="2200" dirty="0" smtClean="0"/>
              <a:t>    :  Background color of the table.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304800"/>
            <a:ext cx="24321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Tables in HTML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686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&lt;TD&gt; OR &lt;TH&gt; Table Cell Elements</a:t>
            </a:r>
          </a:p>
          <a:p>
            <a:endParaRPr lang="en-US" sz="2200" dirty="0" smtClean="0"/>
          </a:p>
          <a:p>
            <a:r>
              <a:rPr lang="en-US" sz="2200" dirty="0" smtClean="0"/>
              <a:t>Align         :  Aligns the </a:t>
            </a:r>
            <a:r>
              <a:rPr lang="en-US" sz="2200" dirty="0" smtClean="0"/>
              <a:t>cell </a:t>
            </a:r>
            <a:r>
              <a:rPr lang="en-US" sz="2200" dirty="0" smtClean="0"/>
              <a:t>to the left, right or center.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Valign</a:t>
            </a:r>
            <a:r>
              <a:rPr lang="en-US" sz="2200" dirty="0" smtClean="0"/>
              <a:t>       :  Vertically aligns the </a:t>
            </a:r>
            <a:r>
              <a:rPr lang="en-US" sz="2200" dirty="0" smtClean="0"/>
              <a:t>cell </a:t>
            </a:r>
            <a:r>
              <a:rPr lang="en-US" sz="2200" dirty="0" smtClean="0"/>
              <a:t>to </a:t>
            </a:r>
            <a:r>
              <a:rPr lang="en-US" sz="2200" dirty="0" smtClean="0"/>
              <a:t>the top</a:t>
            </a:r>
            <a:r>
              <a:rPr lang="en-US" sz="2200" dirty="0" smtClean="0"/>
              <a:t>, bottom or center.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Bgcolor</a:t>
            </a:r>
            <a:r>
              <a:rPr lang="en-US" sz="2200" dirty="0" smtClean="0"/>
              <a:t>    :  Background color of the </a:t>
            </a:r>
            <a:r>
              <a:rPr lang="en-US" sz="2200" dirty="0" smtClean="0"/>
              <a:t>cell.</a:t>
            </a:r>
          </a:p>
          <a:p>
            <a:endParaRPr lang="en-US" sz="2200" dirty="0" smtClean="0"/>
          </a:p>
          <a:p>
            <a:r>
              <a:rPr lang="en-US" sz="2200" dirty="0" smtClean="0"/>
              <a:t>Width       :  Width of the cell in pixel or percent.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Colspan</a:t>
            </a:r>
            <a:r>
              <a:rPr lang="en-US" sz="2200" dirty="0" smtClean="0"/>
              <a:t>   :  Spans cell columns.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Rowspan</a:t>
            </a:r>
            <a:r>
              <a:rPr lang="en-US" sz="2200" dirty="0" smtClean="0"/>
              <a:t> :  Span cell rows. </a:t>
            </a:r>
            <a:endParaRPr lang="en-US" sz="2200" dirty="0" smtClean="0"/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Tables in HTML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371600"/>
            <a:ext cx="8458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	</a:t>
            </a:r>
            <a:r>
              <a:rPr lang="en-US" dirty="0" smtClean="0"/>
              <a:t>&lt;HEAD&gt;</a:t>
            </a:r>
          </a:p>
          <a:p>
            <a:r>
              <a:rPr lang="en-US" dirty="0" smtClean="0"/>
              <a:t>	</a:t>
            </a:r>
            <a:r>
              <a:rPr lang="en-US" dirty="0" smtClean="0"/>
              <a:t>	&lt;TILTE&gt; TABLE &lt;/TITLE&gt;</a:t>
            </a:r>
          </a:p>
          <a:p>
            <a:r>
              <a:rPr lang="en-US" dirty="0" smtClean="0"/>
              <a:t>	</a:t>
            </a:r>
            <a:r>
              <a:rPr lang="en-US" dirty="0" smtClean="0"/>
              <a:t>&lt;/HEAD&gt;</a:t>
            </a:r>
          </a:p>
          <a:p>
            <a:r>
              <a:rPr lang="en-US" dirty="0" smtClean="0"/>
              <a:t>	</a:t>
            </a:r>
            <a:r>
              <a:rPr lang="en-US" dirty="0" smtClean="0"/>
              <a:t>&lt;BODY&gt;</a:t>
            </a:r>
          </a:p>
          <a:p>
            <a:r>
              <a:rPr lang="en-US" dirty="0" smtClean="0"/>
              <a:t>	</a:t>
            </a:r>
            <a:r>
              <a:rPr lang="en-US" dirty="0" smtClean="0"/>
              <a:t>          &lt;TABLE BORDER=“2” BORDER COLOR=“green” BGCOLOR=“yellow”&gt;</a:t>
            </a:r>
          </a:p>
          <a:p>
            <a:r>
              <a:rPr lang="en-US" dirty="0" smtClean="0"/>
              <a:t>	 </a:t>
            </a:r>
            <a:r>
              <a:rPr lang="en-US" dirty="0" smtClean="0"/>
              <a:t>          &lt;TR&gt; &lt;TH ROWSPAN=“4”&gt; DATA &lt;/TH&gt;</a:t>
            </a:r>
          </a:p>
          <a:p>
            <a:r>
              <a:rPr lang="en-US" dirty="0" smtClean="0"/>
              <a:t>	</a:t>
            </a:r>
            <a:r>
              <a:rPr lang="en-US" dirty="0" smtClean="0"/>
              <a:t>          &lt;TH COLSPAN=“2”&gt; DETAILS &lt;/TH&gt; &lt;/TR&gt;</a:t>
            </a:r>
          </a:p>
          <a:p>
            <a:r>
              <a:rPr lang="en-US" dirty="0" smtClean="0"/>
              <a:t>	</a:t>
            </a:r>
            <a:r>
              <a:rPr lang="en-US" dirty="0" smtClean="0"/>
              <a:t>          &lt;TR&gt; &lt;TH&gt; NAMES &lt;/TH&gt;</a:t>
            </a:r>
          </a:p>
          <a:p>
            <a:r>
              <a:rPr lang="en-US" dirty="0" smtClean="0"/>
              <a:t>	</a:t>
            </a:r>
            <a:r>
              <a:rPr lang="en-US" dirty="0" smtClean="0"/>
              <a:t>          &lt;TH&gt; MARKS &lt;/TH&gt; &lt;/TR&gt;</a:t>
            </a:r>
          </a:p>
          <a:p>
            <a:r>
              <a:rPr lang="en-US" dirty="0" smtClean="0"/>
              <a:t>	</a:t>
            </a:r>
            <a:r>
              <a:rPr lang="en-US" dirty="0" smtClean="0"/>
              <a:t>          &lt;TR&gt; &lt;TD&gt; Sanjay </a:t>
            </a:r>
            <a:r>
              <a:rPr lang="en-US" dirty="0" err="1" smtClean="0"/>
              <a:t>Agrawal</a:t>
            </a:r>
            <a:r>
              <a:rPr lang="en-US" dirty="0" smtClean="0"/>
              <a:t> &lt;/TD&gt;</a:t>
            </a:r>
          </a:p>
          <a:p>
            <a:r>
              <a:rPr lang="en-US" dirty="0" smtClean="0"/>
              <a:t>	</a:t>
            </a:r>
            <a:r>
              <a:rPr lang="en-US" dirty="0" smtClean="0"/>
              <a:t>          &lt;TD&gt; 75 &lt;/TD&gt; &lt;/TR&gt;</a:t>
            </a:r>
          </a:p>
          <a:p>
            <a:r>
              <a:rPr lang="en-US" dirty="0" smtClean="0"/>
              <a:t>	</a:t>
            </a:r>
            <a:r>
              <a:rPr lang="en-US" dirty="0" smtClean="0"/>
              <a:t>          &lt;TR&gt; &lt;TD&gt; Ravi </a:t>
            </a:r>
            <a:r>
              <a:rPr lang="en-US" dirty="0" err="1" smtClean="0"/>
              <a:t>Kapoor</a:t>
            </a:r>
            <a:r>
              <a:rPr lang="en-US" dirty="0" smtClean="0"/>
              <a:t> &lt;/TD&gt;</a:t>
            </a:r>
          </a:p>
          <a:p>
            <a:r>
              <a:rPr lang="en-US" dirty="0" smtClean="0"/>
              <a:t>	</a:t>
            </a:r>
            <a:r>
              <a:rPr lang="en-US" dirty="0" smtClean="0"/>
              <a:t>          &lt;TD&gt; 69 &lt;/TD&gt; &lt;/TR&gt;</a:t>
            </a:r>
          </a:p>
          <a:p>
            <a:r>
              <a:rPr lang="en-US" dirty="0" smtClean="0"/>
              <a:t>	</a:t>
            </a:r>
            <a:r>
              <a:rPr lang="en-US" dirty="0" smtClean="0"/>
              <a:t>          &lt;/TABLE&gt;</a:t>
            </a:r>
          </a:p>
          <a:p>
            <a:r>
              <a:rPr lang="en-US" dirty="0" smtClean="0"/>
              <a:t>	</a:t>
            </a:r>
            <a:r>
              <a:rPr lang="en-US" dirty="0" smtClean="0"/>
              <a:t>&lt;/BODY&gt;</a:t>
            </a:r>
          </a:p>
          <a:p>
            <a:r>
              <a:rPr lang="en-US" dirty="0" smtClean="0"/>
              <a:t>&lt;/HTML&gt;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381000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Hyper Text Markup Language</a:t>
            </a:r>
          </a:p>
          <a:p>
            <a:r>
              <a:rPr lang="en-US" sz="2400" b="1" dirty="0" smtClean="0"/>
              <a:t>                      (HTML)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98120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Here are some legal examples of file names 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smtClean="0"/>
              <a:t>Dogs.html</a:t>
            </a:r>
          </a:p>
          <a:p>
            <a:r>
              <a:rPr lang="en-US" sz="2400" dirty="0" smtClean="0"/>
              <a:t>Myfirstpage.html</a:t>
            </a:r>
          </a:p>
          <a:p>
            <a:r>
              <a:rPr lang="en-US" sz="2400" dirty="0" smtClean="0"/>
              <a:t>Htmlrules.html</a:t>
            </a:r>
          </a:p>
          <a:p>
            <a:r>
              <a:rPr lang="en-US" sz="2400" dirty="0" smtClean="0"/>
              <a:t>A_really_long_but_legal_filename.html.</a:t>
            </a:r>
          </a:p>
          <a:p>
            <a:endParaRPr lang="en-US" sz="2400" dirty="0"/>
          </a:p>
          <a:p>
            <a:r>
              <a:rPr lang="en-US" sz="2400" dirty="0" smtClean="0"/>
              <a:t>It is suggested that you stay away from capital letters to reduce confusion.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2721114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BASIC STRUCTURE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45720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Basic Structure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788855"/>
            <a:ext cx="5715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&lt;HTML&gt;</a:t>
            </a:r>
          </a:p>
          <a:p>
            <a:r>
              <a:rPr lang="en-US" sz="2400" b="1" dirty="0" smtClean="0"/>
              <a:t>	&lt;HEAD&gt;</a:t>
            </a:r>
          </a:p>
          <a:p>
            <a:r>
              <a:rPr lang="en-US" sz="2400" dirty="0" smtClean="0"/>
              <a:t>		</a:t>
            </a:r>
            <a:r>
              <a:rPr lang="en-US" sz="2400" b="1" dirty="0" smtClean="0"/>
              <a:t>&lt;TITLE&gt; </a:t>
            </a:r>
            <a:r>
              <a:rPr lang="en-US" sz="2400" dirty="0" smtClean="0"/>
              <a:t>HTML Basic </a:t>
            </a:r>
            <a:r>
              <a:rPr lang="en-US" sz="2400" b="1" dirty="0" smtClean="0"/>
              <a:t>&lt;/TITLE&gt;</a:t>
            </a:r>
          </a:p>
          <a:p>
            <a:r>
              <a:rPr lang="en-US" sz="2400" dirty="0" smtClean="0"/>
              <a:t>	</a:t>
            </a:r>
            <a:r>
              <a:rPr lang="en-US" sz="2400" b="1" dirty="0" smtClean="0"/>
              <a:t>&lt;/HEAD&gt;</a:t>
            </a:r>
          </a:p>
          <a:p>
            <a:r>
              <a:rPr lang="en-US" sz="2400" b="1" dirty="0" smtClean="0"/>
              <a:t>	&lt;BODY&gt;</a:t>
            </a:r>
          </a:p>
          <a:p>
            <a:r>
              <a:rPr lang="en-US" sz="2400" dirty="0" smtClean="0"/>
              <a:t>		Hi, This is my first web page.</a:t>
            </a:r>
          </a:p>
          <a:p>
            <a:r>
              <a:rPr lang="en-US" sz="2400" b="1" dirty="0" smtClean="0"/>
              <a:t>	&lt;/BODY&gt;</a:t>
            </a:r>
          </a:p>
          <a:p>
            <a:r>
              <a:rPr lang="en-US" sz="2400" b="1" dirty="0" smtClean="0"/>
              <a:t>&lt;/HTML&gt;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2482</Words>
  <Application>Microsoft Office PowerPoint</Application>
  <PresentationFormat>On-screen Show (4:3)</PresentationFormat>
  <Paragraphs>629</Paragraphs>
  <Slides>68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YOGI</cp:lastModifiedBy>
  <cp:revision>237</cp:revision>
  <dcterms:created xsi:type="dcterms:W3CDTF">2006-08-16T00:00:00Z</dcterms:created>
  <dcterms:modified xsi:type="dcterms:W3CDTF">2012-08-07T08:49:53Z</dcterms:modified>
</cp:coreProperties>
</file>