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1.xml" ContentType="application/vnd.openxmlformats-officedocument.drawingml.chartshape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4" r:id="rId9"/>
    <p:sldId id="285" r:id="rId10"/>
    <p:sldId id="286" r:id="rId11"/>
    <p:sldId id="287" r:id="rId12"/>
    <p:sldId id="288" r:id="rId13"/>
    <p:sldId id="289" r:id="rId14"/>
    <p:sldId id="279" r:id="rId15"/>
    <p:sldId id="280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2F"/>
    <a:srgbClr val="045F8B"/>
    <a:srgbClr val="010166"/>
    <a:srgbClr val="174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food%20survey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food%20survey%20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food%20survey%20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food%20survey%20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food%20survey%201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food%20survey%201.xlsx" TargetMode="Externa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1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food%20survey%201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food%20survey%201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food%20survey%2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food%20survey%20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food%20survey%20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food%20survey%20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food%20survey%20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food%20survey%20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food%20survey%20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food%20survey%20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1.xlsx]Analysis 1!PivotTable11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'Analysis 1'!$B$3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'Analysis 1'!$A$4:$A$16</c:f>
              <c:strCache>
                <c:ptCount val="12"/>
                <c:pt idx="0">
                  <c:v> EAST INDIA  -</c:v>
                </c:pt>
                <c:pt idx="1">
                  <c:v> NORTH EAST INDIA  +</c:v>
                </c:pt>
                <c:pt idx="2">
                  <c:v> NORTH INDIA  -</c:v>
                </c:pt>
                <c:pt idx="3">
                  <c:v> NORTH INDIA  +</c:v>
                </c:pt>
                <c:pt idx="4">
                  <c:v> NOTH EAST INDIA  -</c:v>
                </c:pt>
                <c:pt idx="5">
                  <c:v> SOUTH INDIA  -</c:v>
                </c:pt>
                <c:pt idx="6">
                  <c:v> SUTH INDIA  +</c:v>
                </c:pt>
                <c:pt idx="7">
                  <c:v> WEST INDIA  -</c:v>
                </c:pt>
                <c:pt idx="8">
                  <c:v> WEST INDIA  +</c:v>
                </c:pt>
                <c:pt idx="9">
                  <c:v>CENTRAL INDIA  -</c:v>
                </c:pt>
                <c:pt idx="10">
                  <c:v>CENTRAL INDIA +</c:v>
                </c:pt>
                <c:pt idx="11">
                  <c:v>EAST INDIA +</c:v>
                </c:pt>
              </c:strCache>
            </c:strRef>
          </c:cat>
          <c:val>
            <c:numRef>
              <c:f>'Analysis 1'!$B$4:$B$16</c:f>
              <c:numCache>
                <c:formatCode>General</c:formatCode>
                <c:ptCount val="12"/>
                <c:pt idx="0">
                  <c:v>22</c:v>
                </c:pt>
                <c:pt idx="1">
                  <c:v>1</c:v>
                </c:pt>
                <c:pt idx="2">
                  <c:v>10</c:v>
                </c:pt>
                <c:pt idx="3">
                  <c:v>0</c:v>
                </c:pt>
                <c:pt idx="4">
                  <c:v>4</c:v>
                </c:pt>
                <c:pt idx="5">
                  <c:v>8</c:v>
                </c:pt>
                <c:pt idx="6">
                  <c:v>3</c:v>
                </c:pt>
                <c:pt idx="7">
                  <c:v>4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F1-465F-8E0F-FF522F4867C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03248000"/>
        <c:axId val="503249968"/>
      </c:barChart>
      <c:catAx>
        <c:axId val="503248000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249968"/>
        <c:crosses val="autoZero"/>
        <c:auto val="1"/>
        <c:lblAlgn val="ctr"/>
        <c:lblOffset val="100"/>
        <c:noMultiLvlLbl val="0"/>
      </c:catAx>
      <c:valAx>
        <c:axId val="503249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u="sng" dirty="0">
                    <a:solidFill>
                      <a:schemeClr val="bg1"/>
                    </a:solidFill>
                  </a:rPr>
                  <a:t>REGION</a:t>
                </a:r>
                <a:r>
                  <a:rPr lang="en-US" sz="1400" b="1" u="sng" baseline="0" dirty="0">
                    <a:solidFill>
                      <a:schemeClr val="bg1"/>
                    </a:solidFill>
                  </a:rPr>
                  <a:t> WISE COVID-19 POSITIVE / NEGATIVE PEOPLE</a:t>
                </a:r>
                <a:endParaRPr lang="en-US" sz="1400" b="1" u="sng" dirty="0">
                  <a:solidFill>
                    <a:schemeClr val="bg1"/>
                  </a:solidFill>
                </a:endParaRPr>
              </a:p>
            </c:rich>
          </c:tx>
          <c:layout>
            <c:manualLayout>
              <c:xMode val="edge"/>
              <c:yMode val="edge"/>
              <c:x val="0.17769422430277737"/>
              <c:y val="0.909611569117314"/>
            </c:manualLayout>
          </c:layout>
          <c:overlay val="0"/>
          <c:spPr>
            <a:solidFill>
              <a:schemeClr val="tx1"/>
            </a:solidFill>
            <a:ln w="19050">
              <a:solidFill>
                <a:srgbClr val="FF0000"/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248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1.xlsx]DINNER ANALYSIS!PivotTable8</c:name>
    <c:fmtId val="3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'DINNER ANALYSIS'!$B$3:$B$4</c:f>
              <c:strCache>
                <c:ptCount val="1"/>
                <c:pt idx="0">
                  <c:v>Central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/>
          </c:spPr>
          <c:invertIfNegative val="0"/>
          <c:cat>
            <c:strRef>
              <c:f>'DINNER ANALYSIS'!$A$5:$A$13</c:f>
              <c:strCache>
                <c:ptCount val="8"/>
                <c:pt idx="0">
                  <c:v>Chapati with Paneer</c:v>
                </c:pt>
                <c:pt idx="1">
                  <c:v>Dal Kichdi with vegetables</c:v>
                </c:pt>
                <c:pt idx="2">
                  <c:v>Dal Kichdi with vegetables;Chapati with Paneer</c:v>
                </c:pt>
                <c:pt idx="3">
                  <c:v>Dal Kichdi with vegetables;Rice with Egg/Chicken Curry/Fish</c:v>
                </c:pt>
                <c:pt idx="4">
                  <c:v>Dal Kichdi with vegetables;Rice with Egg/Chicken Curry/Fish;Chapati with Paneer</c:v>
                </c:pt>
                <c:pt idx="5">
                  <c:v>Rice with Egg/Chicken Curry</c:v>
                </c:pt>
                <c:pt idx="6">
                  <c:v>Rice with Egg/Chicken Curry/Fish</c:v>
                </c:pt>
                <c:pt idx="7">
                  <c:v>Rice with Egg/Chicken Curry/Fish;Chapati with Paneer</c:v>
                </c:pt>
              </c:strCache>
            </c:strRef>
          </c:cat>
          <c:val>
            <c:numRef>
              <c:f>'DINNER ANALYSIS'!$B$5:$B$13</c:f>
              <c:numCache>
                <c:formatCode>General</c:formatCode>
                <c:ptCount val="8"/>
                <c:pt idx="0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E0-474B-9DB3-08B45FCDAC2E}"/>
            </c:ext>
          </c:extLst>
        </c:ser>
        <c:ser>
          <c:idx val="1"/>
          <c:order val="1"/>
          <c:tx>
            <c:strRef>
              <c:f>'DINNER ANALYSIS'!$C$3:$C$4</c:f>
              <c:strCache>
                <c:ptCount val="1"/>
                <c:pt idx="0">
                  <c:v>East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/>
          </c:spPr>
          <c:invertIfNegative val="0"/>
          <c:cat>
            <c:strRef>
              <c:f>'DINNER ANALYSIS'!$A$5:$A$13</c:f>
              <c:strCache>
                <c:ptCount val="8"/>
                <c:pt idx="0">
                  <c:v>Chapati with Paneer</c:v>
                </c:pt>
                <c:pt idx="1">
                  <c:v>Dal Kichdi with vegetables</c:v>
                </c:pt>
                <c:pt idx="2">
                  <c:v>Dal Kichdi with vegetables;Chapati with Paneer</c:v>
                </c:pt>
                <c:pt idx="3">
                  <c:v>Dal Kichdi with vegetables;Rice with Egg/Chicken Curry/Fish</c:v>
                </c:pt>
                <c:pt idx="4">
                  <c:v>Dal Kichdi with vegetables;Rice with Egg/Chicken Curry/Fish;Chapati with Paneer</c:v>
                </c:pt>
                <c:pt idx="5">
                  <c:v>Rice with Egg/Chicken Curry</c:v>
                </c:pt>
                <c:pt idx="6">
                  <c:v>Rice with Egg/Chicken Curry/Fish</c:v>
                </c:pt>
                <c:pt idx="7">
                  <c:v>Rice with Egg/Chicken Curry/Fish;Chapati with Paneer</c:v>
                </c:pt>
              </c:strCache>
            </c:strRef>
          </c:cat>
          <c:val>
            <c:numRef>
              <c:f>'DINNER ANALYSIS'!$C$5:$C$13</c:f>
              <c:numCache>
                <c:formatCode>General</c:formatCode>
                <c:ptCount val="8"/>
                <c:pt idx="0">
                  <c:v>15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5">
                  <c:v>1</c:v>
                </c:pt>
                <c:pt idx="6">
                  <c:v>4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E0-474B-9DB3-08B45FCDAC2E}"/>
            </c:ext>
          </c:extLst>
        </c:ser>
        <c:ser>
          <c:idx val="2"/>
          <c:order val="2"/>
          <c:tx>
            <c:strRef>
              <c:f>'DINNER ANALYSIS'!$D$3:$D$4</c:f>
              <c:strCache>
                <c:ptCount val="1"/>
                <c:pt idx="0">
                  <c:v>North East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/>
          </c:spPr>
          <c:invertIfNegative val="0"/>
          <c:cat>
            <c:strRef>
              <c:f>'DINNER ANALYSIS'!$A$5:$A$13</c:f>
              <c:strCache>
                <c:ptCount val="8"/>
                <c:pt idx="0">
                  <c:v>Chapati with Paneer</c:v>
                </c:pt>
                <c:pt idx="1">
                  <c:v>Dal Kichdi with vegetables</c:v>
                </c:pt>
                <c:pt idx="2">
                  <c:v>Dal Kichdi with vegetables;Chapati with Paneer</c:v>
                </c:pt>
                <c:pt idx="3">
                  <c:v>Dal Kichdi with vegetables;Rice with Egg/Chicken Curry/Fish</c:v>
                </c:pt>
                <c:pt idx="4">
                  <c:v>Dal Kichdi with vegetables;Rice with Egg/Chicken Curry/Fish;Chapati with Paneer</c:v>
                </c:pt>
                <c:pt idx="5">
                  <c:v>Rice with Egg/Chicken Curry</c:v>
                </c:pt>
                <c:pt idx="6">
                  <c:v>Rice with Egg/Chicken Curry/Fish</c:v>
                </c:pt>
                <c:pt idx="7">
                  <c:v>Rice with Egg/Chicken Curry/Fish;Chapati with Paneer</c:v>
                </c:pt>
              </c:strCache>
            </c:strRef>
          </c:cat>
          <c:val>
            <c:numRef>
              <c:f>'DINNER ANALYSIS'!$D$5:$D$13</c:f>
              <c:numCache>
                <c:formatCode>General</c:formatCode>
                <c:ptCount val="8"/>
                <c:pt idx="0">
                  <c:v>2</c:v>
                </c:pt>
                <c:pt idx="1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E0-474B-9DB3-08B45FCDAC2E}"/>
            </c:ext>
          </c:extLst>
        </c:ser>
        <c:ser>
          <c:idx val="3"/>
          <c:order val="3"/>
          <c:tx>
            <c:strRef>
              <c:f>'DINNER ANALYSIS'!$E$3:$E$4</c:f>
              <c:strCache>
                <c:ptCount val="1"/>
                <c:pt idx="0">
                  <c:v>North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/>
          </c:spPr>
          <c:invertIfNegative val="0"/>
          <c:cat>
            <c:strRef>
              <c:f>'DINNER ANALYSIS'!$A$5:$A$13</c:f>
              <c:strCache>
                <c:ptCount val="8"/>
                <c:pt idx="0">
                  <c:v>Chapati with Paneer</c:v>
                </c:pt>
                <c:pt idx="1">
                  <c:v>Dal Kichdi with vegetables</c:v>
                </c:pt>
                <c:pt idx="2">
                  <c:v>Dal Kichdi with vegetables;Chapati with Paneer</c:v>
                </c:pt>
                <c:pt idx="3">
                  <c:v>Dal Kichdi with vegetables;Rice with Egg/Chicken Curry/Fish</c:v>
                </c:pt>
                <c:pt idx="4">
                  <c:v>Dal Kichdi with vegetables;Rice with Egg/Chicken Curry/Fish;Chapati with Paneer</c:v>
                </c:pt>
                <c:pt idx="5">
                  <c:v>Rice with Egg/Chicken Curry</c:v>
                </c:pt>
                <c:pt idx="6">
                  <c:v>Rice with Egg/Chicken Curry/Fish</c:v>
                </c:pt>
                <c:pt idx="7">
                  <c:v>Rice with Egg/Chicken Curry/Fish;Chapati with Paneer</c:v>
                </c:pt>
              </c:strCache>
            </c:strRef>
          </c:cat>
          <c:val>
            <c:numRef>
              <c:f>'DINNER ANALYSIS'!$E$5:$E$13</c:f>
              <c:numCache>
                <c:formatCode>General</c:formatCode>
                <c:ptCount val="8"/>
                <c:pt idx="0">
                  <c:v>7</c:v>
                </c:pt>
                <c:pt idx="1">
                  <c:v>1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6E0-474B-9DB3-08B45FCDAC2E}"/>
            </c:ext>
          </c:extLst>
        </c:ser>
        <c:ser>
          <c:idx val="4"/>
          <c:order val="4"/>
          <c:tx>
            <c:strRef>
              <c:f>'DINNER ANALYSIS'!$F$3:$F$4</c:f>
              <c:strCache>
                <c:ptCount val="1"/>
                <c:pt idx="0">
                  <c:v>South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/>
          </c:spPr>
          <c:invertIfNegative val="0"/>
          <c:cat>
            <c:strRef>
              <c:f>'DINNER ANALYSIS'!$A$5:$A$13</c:f>
              <c:strCache>
                <c:ptCount val="8"/>
                <c:pt idx="0">
                  <c:v>Chapati with Paneer</c:v>
                </c:pt>
                <c:pt idx="1">
                  <c:v>Dal Kichdi with vegetables</c:v>
                </c:pt>
                <c:pt idx="2">
                  <c:v>Dal Kichdi with vegetables;Chapati with Paneer</c:v>
                </c:pt>
                <c:pt idx="3">
                  <c:v>Dal Kichdi with vegetables;Rice with Egg/Chicken Curry/Fish</c:v>
                </c:pt>
                <c:pt idx="4">
                  <c:v>Dal Kichdi with vegetables;Rice with Egg/Chicken Curry/Fish;Chapati with Paneer</c:v>
                </c:pt>
                <c:pt idx="5">
                  <c:v>Rice with Egg/Chicken Curry</c:v>
                </c:pt>
                <c:pt idx="6">
                  <c:v>Rice with Egg/Chicken Curry/Fish</c:v>
                </c:pt>
                <c:pt idx="7">
                  <c:v>Rice with Egg/Chicken Curry/Fish;Chapati with Paneer</c:v>
                </c:pt>
              </c:strCache>
            </c:strRef>
          </c:cat>
          <c:val>
            <c:numRef>
              <c:f>'DINNER ANALYSIS'!$F$5:$F$13</c:f>
              <c:numCache>
                <c:formatCode>General</c:formatCode>
                <c:ptCount val="8"/>
                <c:pt idx="2">
                  <c:v>1</c:v>
                </c:pt>
                <c:pt idx="4">
                  <c:v>2</c:v>
                </c:pt>
                <c:pt idx="6">
                  <c:v>7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E0-474B-9DB3-08B45FCDAC2E}"/>
            </c:ext>
          </c:extLst>
        </c:ser>
        <c:ser>
          <c:idx val="5"/>
          <c:order val="5"/>
          <c:tx>
            <c:strRef>
              <c:f>'DINNER ANALYSIS'!$G$3:$G$4</c:f>
              <c:strCache>
                <c:ptCount val="1"/>
                <c:pt idx="0">
                  <c:v>West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/>
          </c:spPr>
          <c:invertIfNegative val="0"/>
          <c:cat>
            <c:strRef>
              <c:f>'DINNER ANALYSIS'!$A$5:$A$13</c:f>
              <c:strCache>
                <c:ptCount val="8"/>
                <c:pt idx="0">
                  <c:v>Chapati with Paneer</c:v>
                </c:pt>
                <c:pt idx="1">
                  <c:v>Dal Kichdi with vegetables</c:v>
                </c:pt>
                <c:pt idx="2">
                  <c:v>Dal Kichdi with vegetables;Chapati with Paneer</c:v>
                </c:pt>
                <c:pt idx="3">
                  <c:v>Dal Kichdi with vegetables;Rice with Egg/Chicken Curry/Fish</c:v>
                </c:pt>
                <c:pt idx="4">
                  <c:v>Dal Kichdi with vegetables;Rice with Egg/Chicken Curry/Fish;Chapati with Paneer</c:v>
                </c:pt>
                <c:pt idx="5">
                  <c:v>Rice with Egg/Chicken Curry</c:v>
                </c:pt>
                <c:pt idx="6">
                  <c:v>Rice with Egg/Chicken Curry/Fish</c:v>
                </c:pt>
                <c:pt idx="7">
                  <c:v>Rice with Egg/Chicken Curry/Fish;Chapati with Paneer</c:v>
                </c:pt>
              </c:strCache>
            </c:strRef>
          </c:cat>
          <c:val>
            <c:numRef>
              <c:f>'DINNER ANALYSIS'!$G$5:$G$13</c:f>
              <c:numCache>
                <c:formatCode>General</c:formatCode>
                <c:ptCount val="8"/>
                <c:pt idx="0">
                  <c:v>4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6E0-474B-9DB3-08B45FCDAC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23096136"/>
        <c:axId val="423091872"/>
        <c:axId val="0"/>
      </c:bar3DChart>
      <c:catAx>
        <c:axId val="423096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091872"/>
        <c:crosses val="autoZero"/>
        <c:auto val="1"/>
        <c:lblAlgn val="ctr"/>
        <c:lblOffset val="100"/>
        <c:noMultiLvlLbl val="0"/>
      </c:catAx>
      <c:valAx>
        <c:axId val="42309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096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1.xlsx]Sheet4!PivotTable2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u="sng">
                <a:solidFill>
                  <a:schemeClr val="bg1"/>
                </a:solidFill>
              </a:rPr>
              <a:t>REGION WISE LUNCH PREFERENCES</a:t>
            </a:r>
          </a:p>
        </c:rich>
      </c:tx>
      <c:layout>
        <c:manualLayout>
          <c:xMode val="edge"/>
          <c:yMode val="edge"/>
          <c:x val="6.7882978042380798E-4"/>
          <c:y val="0"/>
        </c:manualLayout>
      </c:layout>
      <c:overlay val="0"/>
      <c:spPr>
        <a:solidFill>
          <a:schemeClr val="tx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3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4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5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6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lumMod val="6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lumMod val="6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3">
                <a:lumMod val="6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4">
                <a:lumMod val="6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5">
                <a:lumMod val="6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6">
                <a:lumMod val="6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lumMod val="80000"/>
                <a:lumOff val="2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977773510018564"/>
          <c:y val="7.7770534601333735E-2"/>
          <c:w val="0.79861385347136171"/>
          <c:h val="0.53777620801216419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Sheet4!$I$16:$I$17</c:f>
              <c:strCache>
                <c:ptCount val="1"/>
                <c:pt idx="0">
                  <c:v>Chapati, Dal, Veg curry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Sheet4!$H$18:$H$24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East India</c:v>
                </c:pt>
                <c:pt idx="3">
                  <c:v>North India</c:v>
                </c:pt>
                <c:pt idx="4">
                  <c:v>South India</c:v>
                </c:pt>
                <c:pt idx="5">
                  <c:v>West India</c:v>
                </c:pt>
              </c:strCache>
            </c:strRef>
          </c:cat>
          <c:val>
            <c:numRef>
              <c:f>Sheet4!$I$18:$I$24</c:f>
              <c:numCache>
                <c:formatCode>General</c:formatCode>
                <c:ptCount val="6"/>
                <c:pt idx="1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1B-4A60-82AE-BB2DD9831C26}"/>
            </c:ext>
          </c:extLst>
        </c:ser>
        <c:ser>
          <c:idx val="1"/>
          <c:order val="1"/>
          <c:tx>
            <c:strRef>
              <c:f>Sheet4!$J$16:$J$17</c:f>
              <c:strCache>
                <c:ptCount val="1"/>
                <c:pt idx="0">
                  <c:v>Rice, Dal, Egg/Chicken/Fish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Sheet4!$H$18:$H$24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East India</c:v>
                </c:pt>
                <c:pt idx="3">
                  <c:v>North India</c:v>
                </c:pt>
                <c:pt idx="4">
                  <c:v>South India</c:v>
                </c:pt>
                <c:pt idx="5">
                  <c:v>West India</c:v>
                </c:pt>
              </c:strCache>
            </c:strRef>
          </c:cat>
          <c:val>
            <c:numRef>
              <c:f>Sheet4!$J$18:$J$24</c:f>
              <c:numCache>
                <c:formatCode>General</c:formatCode>
                <c:ptCount val="6"/>
                <c:pt idx="1">
                  <c:v>7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1B-4A60-82AE-BB2DD9831C26}"/>
            </c:ext>
          </c:extLst>
        </c:ser>
        <c:ser>
          <c:idx val="2"/>
          <c:order val="2"/>
          <c:tx>
            <c:strRef>
              <c:f>Sheet4!$K$16:$K$17</c:f>
              <c:strCache>
                <c:ptCount val="1"/>
                <c:pt idx="0">
                  <c:v>Rice, Dal, Egg/Chicken/Fish;Chapati, Dal, Veg curry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Sheet4!$H$18:$H$24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East India</c:v>
                </c:pt>
                <c:pt idx="3">
                  <c:v>North India</c:v>
                </c:pt>
                <c:pt idx="4">
                  <c:v>South India</c:v>
                </c:pt>
                <c:pt idx="5">
                  <c:v>West India</c:v>
                </c:pt>
              </c:strCache>
            </c:strRef>
          </c:cat>
          <c:val>
            <c:numRef>
              <c:f>Sheet4!$K$18:$K$24</c:f>
              <c:numCache>
                <c:formatCode>General</c:formatCode>
                <c:ptCount val="6"/>
                <c:pt idx="1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1B-4A60-82AE-BB2DD9831C26}"/>
            </c:ext>
          </c:extLst>
        </c:ser>
        <c:ser>
          <c:idx val="3"/>
          <c:order val="3"/>
          <c:tx>
            <c:strRef>
              <c:f>Sheet4!$L$16:$L$17</c:f>
              <c:strCache>
                <c:ptCount val="1"/>
                <c:pt idx="0">
                  <c:v>Rice, Dal, Egg/Chicken/Fish;Chapati, Egg/Chicken curry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Sheet4!$H$18:$H$24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East India</c:v>
                </c:pt>
                <c:pt idx="3">
                  <c:v>North India</c:v>
                </c:pt>
                <c:pt idx="4">
                  <c:v>South India</c:v>
                </c:pt>
                <c:pt idx="5">
                  <c:v>West India</c:v>
                </c:pt>
              </c:strCache>
            </c:strRef>
          </c:cat>
          <c:val>
            <c:numRef>
              <c:f>Sheet4!$L$18:$L$24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B1B-4A60-82AE-BB2DD9831C26}"/>
            </c:ext>
          </c:extLst>
        </c:ser>
        <c:ser>
          <c:idx val="4"/>
          <c:order val="4"/>
          <c:tx>
            <c:strRef>
              <c:f>Sheet4!$M$16:$M$17</c:f>
              <c:strCache>
                <c:ptCount val="1"/>
                <c:pt idx="0">
                  <c:v>Rice, Dal, Mixed veg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Sheet4!$H$18:$H$24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East India</c:v>
                </c:pt>
                <c:pt idx="3">
                  <c:v>North India</c:v>
                </c:pt>
                <c:pt idx="4">
                  <c:v>South India</c:v>
                </c:pt>
                <c:pt idx="5">
                  <c:v>West India</c:v>
                </c:pt>
              </c:strCache>
            </c:strRef>
          </c:cat>
          <c:val>
            <c:numRef>
              <c:f>Sheet4!$M$18:$M$24</c:f>
              <c:numCache>
                <c:formatCode>General</c:formatCode>
                <c:ptCount val="6"/>
                <c:pt idx="1">
                  <c:v>11</c:v>
                </c:pt>
                <c:pt idx="2">
                  <c:v>1</c:v>
                </c:pt>
                <c:pt idx="3">
                  <c:v>5</c:v>
                </c:pt>
                <c:pt idx="4">
                  <c:v>2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1B-4A60-82AE-BB2DD9831C26}"/>
            </c:ext>
          </c:extLst>
        </c:ser>
        <c:ser>
          <c:idx val="5"/>
          <c:order val="5"/>
          <c:tx>
            <c:strRef>
              <c:f>Sheet4!$N$16:$N$17</c:f>
              <c:strCache>
                <c:ptCount val="1"/>
                <c:pt idx="0">
                  <c:v>Rice, Dal, Mixed veg;Chapati, Dal, Veg curry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Sheet4!$H$18:$H$24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East India</c:v>
                </c:pt>
                <c:pt idx="3">
                  <c:v>North India</c:v>
                </c:pt>
                <c:pt idx="4">
                  <c:v>South India</c:v>
                </c:pt>
                <c:pt idx="5">
                  <c:v>West India</c:v>
                </c:pt>
              </c:strCache>
            </c:strRef>
          </c:cat>
          <c:val>
            <c:numRef>
              <c:f>Sheet4!$N$18:$N$24</c:f>
              <c:numCache>
                <c:formatCode>General</c:formatCode>
                <c:ptCount val="6"/>
                <c:pt idx="0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B1B-4A60-82AE-BB2DD9831C26}"/>
            </c:ext>
          </c:extLst>
        </c:ser>
        <c:ser>
          <c:idx val="6"/>
          <c:order val="6"/>
          <c:tx>
            <c:strRef>
              <c:f>Sheet4!$O$16:$O$17</c:f>
              <c:strCache>
                <c:ptCount val="1"/>
                <c:pt idx="0">
                  <c:v>Rice, Dal, Mixed veg;Chapati, Dal, Veg curry;Chapati, Egg/Chicken curry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Sheet4!$H$18:$H$24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East India</c:v>
                </c:pt>
                <c:pt idx="3">
                  <c:v>North India</c:v>
                </c:pt>
                <c:pt idx="4">
                  <c:v>South India</c:v>
                </c:pt>
                <c:pt idx="5">
                  <c:v>West India</c:v>
                </c:pt>
              </c:strCache>
            </c:strRef>
          </c:cat>
          <c:val>
            <c:numRef>
              <c:f>Sheet4!$O$18:$O$24</c:f>
              <c:numCache>
                <c:formatCode>General</c:formatCode>
                <c:ptCount val="6"/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B1B-4A60-82AE-BB2DD9831C26}"/>
            </c:ext>
          </c:extLst>
        </c:ser>
        <c:ser>
          <c:idx val="7"/>
          <c:order val="7"/>
          <c:tx>
            <c:strRef>
              <c:f>Sheet4!$P$16:$P$17</c:f>
              <c:strCache>
                <c:ptCount val="1"/>
                <c:pt idx="0">
                  <c:v>Rice, Dal, Mixed veg;Chapati, Egg/Chicken curry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Sheet4!$H$18:$H$24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East India</c:v>
                </c:pt>
                <c:pt idx="3">
                  <c:v>North India</c:v>
                </c:pt>
                <c:pt idx="4">
                  <c:v>South India</c:v>
                </c:pt>
                <c:pt idx="5">
                  <c:v>West India</c:v>
                </c:pt>
              </c:strCache>
            </c:strRef>
          </c:cat>
          <c:val>
            <c:numRef>
              <c:f>Sheet4!$P$18:$P$24</c:f>
              <c:numCache>
                <c:formatCode>General</c:formatCode>
                <c:ptCount val="6"/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B1B-4A60-82AE-BB2DD9831C26}"/>
            </c:ext>
          </c:extLst>
        </c:ser>
        <c:ser>
          <c:idx val="8"/>
          <c:order val="8"/>
          <c:tx>
            <c:strRef>
              <c:f>Sheet4!$Q$16:$Q$17</c:f>
              <c:strCache>
                <c:ptCount val="1"/>
                <c:pt idx="0">
                  <c:v>Rice, Dal, Mixed veg;Rice, Dal, Egg/Chicken/Fish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Sheet4!$H$18:$H$24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East India</c:v>
                </c:pt>
                <c:pt idx="3">
                  <c:v>North India</c:v>
                </c:pt>
                <c:pt idx="4">
                  <c:v>South India</c:v>
                </c:pt>
                <c:pt idx="5">
                  <c:v>West India</c:v>
                </c:pt>
              </c:strCache>
            </c:strRef>
          </c:cat>
          <c:val>
            <c:numRef>
              <c:f>Sheet4!$Q$18:$Q$24</c:f>
              <c:numCache>
                <c:formatCode>General</c:formatCode>
                <c:ptCount val="6"/>
                <c:pt idx="1">
                  <c:v>2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B1B-4A60-82AE-BB2DD9831C26}"/>
            </c:ext>
          </c:extLst>
        </c:ser>
        <c:ser>
          <c:idx val="9"/>
          <c:order val="9"/>
          <c:tx>
            <c:strRef>
              <c:f>Sheet4!$R$16:$R$17</c:f>
              <c:strCache>
                <c:ptCount val="1"/>
                <c:pt idx="0">
                  <c:v>Rice, Dal, Mixed veg;Rice, Dal, Egg/Chicken/Fish;Chapati, Dal, Veg curry;Chapati, Egg/Chicken curry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Sheet4!$H$18:$H$24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East India</c:v>
                </c:pt>
                <c:pt idx="3">
                  <c:v>North India</c:v>
                </c:pt>
                <c:pt idx="4">
                  <c:v>South India</c:v>
                </c:pt>
                <c:pt idx="5">
                  <c:v>West India</c:v>
                </c:pt>
              </c:strCache>
            </c:strRef>
          </c:cat>
          <c:val>
            <c:numRef>
              <c:f>Sheet4!$R$18:$R$24</c:f>
              <c:numCache>
                <c:formatCode>General</c:formatCode>
                <c:ptCount val="6"/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B1B-4A60-82AE-BB2DD9831C26}"/>
            </c:ext>
          </c:extLst>
        </c:ser>
        <c:ser>
          <c:idx val="10"/>
          <c:order val="10"/>
          <c:tx>
            <c:strRef>
              <c:f>Sheet4!$S$16:$S$17</c:f>
              <c:strCache>
                <c:ptCount val="1"/>
                <c:pt idx="0">
                  <c:v>Rice, Dal, Mixed veg;Rice, Dal, Egg/Chicken/Fish;Veg Dalia, Chick peas, Curd</c:v>
                </c:pt>
              </c:strCache>
            </c:strRef>
          </c:tx>
          <c:spPr>
            <a:solidFill>
              <a:schemeClr val="accent5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Sheet4!$H$18:$H$24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East India</c:v>
                </c:pt>
                <c:pt idx="3">
                  <c:v>North India</c:v>
                </c:pt>
                <c:pt idx="4">
                  <c:v>South India</c:v>
                </c:pt>
                <c:pt idx="5">
                  <c:v>West India</c:v>
                </c:pt>
              </c:strCache>
            </c:strRef>
          </c:cat>
          <c:val>
            <c:numRef>
              <c:f>Sheet4!$S$18:$S$24</c:f>
              <c:numCache>
                <c:formatCode>General</c:formatCode>
                <c:ptCount val="6"/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B1B-4A60-82AE-BB2DD9831C26}"/>
            </c:ext>
          </c:extLst>
        </c:ser>
        <c:ser>
          <c:idx val="11"/>
          <c:order val="11"/>
          <c:tx>
            <c:strRef>
              <c:f>Sheet4!$T$16:$T$17</c:f>
              <c:strCache>
                <c:ptCount val="1"/>
                <c:pt idx="0">
                  <c:v>Rice, Dal, Mixed veg;Rice, Dal, Egg/Chicken/Fish;Veg Dalia, Chick peas, Curd;Chapati, Dal, Veg curry;Chapati, Egg/Chicken curry</c:v>
                </c:pt>
              </c:strCache>
            </c:strRef>
          </c:tx>
          <c:spPr>
            <a:solidFill>
              <a:schemeClr val="accent6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Sheet4!$H$18:$H$24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East India</c:v>
                </c:pt>
                <c:pt idx="3">
                  <c:v>North India</c:v>
                </c:pt>
                <c:pt idx="4">
                  <c:v>South India</c:v>
                </c:pt>
                <c:pt idx="5">
                  <c:v>West India</c:v>
                </c:pt>
              </c:strCache>
            </c:strRef>
          </c:cat>
          <c:val>
            <c:numRef>
              <c:f>Sheet4!$T$18:$T$24</c:f>
              <c:numCache>
                <c:formatCode>General</c:formatCode>
                <c:ptCount val="6"/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B1B-4A60-82AE-BB2DD9831C26}"/>
            </c:ext>
          </c:extLst>
        </c:ser>
        <c:ser>
          <c:idx val="12"/>
          <c:order val="12"/>
          <c:tx>
            <c:strRef>
              <c:f>Sheet4!$U$16:$U$17</c:f>
              <c:strCache>
                <c:ptCount val="1"/>
                <c:pt idx="0">
                  <c:v>Veg Dalia, Chick peas, Curd;Chapati, Egg/Chicken curry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Sheet4!$H$18:$H$24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East India</c:v>
                </c:pt>
                <c:pt idx="3">
                  <c:v>North India</c:v>
                </c:pt>
                <c:pt idx="4">
                  <c:v>South India</c:v>
                </c:pt>
                <c:pt idx="5">
                  <c:v>West India</c:v>
                </c:pt>
              </c:strCache>
            </c:strRef>
          </c:cat>
          <c:val>
            <c:numRef>
              <c:f>Sheet4!$U$18:$U$24</c:f>
              <c:numCache>
                <c:formatCode>General</c:formatCode>
                <c:ptCount val="6"/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B1B-4A60-82AE-BB2DD9831C2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32310224"/>
        <c:axId val="532310880"/>
      </c:barChart>
      <c:catAx>
        <c:axId val="53231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310880"/>
        <c:crosses val="autoZero"/>
        <c:auto val="1"/>
        <c:lblAlgn val="ctr"/>
        <c:lblOffset val="100"/>
        <c:noMultiLvlLbl val="0"/>
      </c:catAx>
      <c:valAx>
        <c:axId val="53231088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532310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8462198322770625E-2"/>
          <c:y val="0.66649199367516421"/>
          <c:w val="0.9717631393636772"/>
          <c:h val="0.31690361267153189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u="sng"/>
              <a:t>DINNER PREFERENCES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'DINNER ANALYSIS'!$E$15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'DINNER ANALYSIS'!$D$16:$D$19</c:f>
              <c:strCache>
                <c:ptCount val="4"/>
                <c:pt idx="0">
                  <c:v>VEG</c:v>
                </c:pt>
                <c:pt idx="1">
                  <c:v>NON VEG </c:v>
                </c:pt>
                <c:pt idx="2">
                  <c:v>BOTH</c:v>
                </c:pt>
                <c:pt idx="3">
                  <c:v>GRAND TOTAL</c:v>
                </c:pt>
              </c:strCache>
            </c:strRef>
          </c:cat>
          <c:val>
            <c:numRef>
              <c:f>'DINNER ANALYSIS'!$E$16:$E$19</c:f>
              <c:numCache>
                <c:formatCode>General</c:formatCode>
                <c:ptCount val="4"/>
                <c:pt idx="0">
                  <c:v>6</c:v>
                </c:pt>
                <c:pt idx="1">
                  <c:v>1</c:v>
                </c:pt>
                <c:pt idx="2">
                  <c:v>4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25-4F59-B9D8-26D36CDA8CEE}"/>
            </c:ext>
          </c:extLst>
        </c:ser>
        <c:ser>
          <c:idx val="1"/>
          <c:order val="1"/>
          <c:tx>
            <c:strRef>
              <c:f>'DINNER ANALYSIS'!$F$15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'DINNER ANALYSIS'!$D$16:$D$19</c:f>
              <c:strCache>
                <c:ptCount val="4"/>
                <c:pt idx="0">
                  <c:v>VEG</c:v>
                </c:pt>
                <c:pt idx="1">
                  <c:v>NON VEG </c:v>
                </c:pt>
                <c:pt idx="2">
                  <c:v>BOTH</c:v>
                </c:pt>
                <c:pt idx="3">
                  <c:v>GRAND TOTAL</c:v>
                </c:pt>
              </c:strCache>
            </c:strRef>
          </c:cat>
          <c:val>
            <c:numRef>
              <c:f>'DINNER ANALYSIS'!$F$16:$F$19</c:f>
              <c:numCache>
                <c:formatCode>General</c:formatCode>
                <c:ptCount val="4"/>
                <c:pt idx="0">
                  <c:v>29</c:v>
                </c:pt>
                <c:pt idx="1">
                  <c:v>15</c:v>
                </c:pt>
                <c:pt idx="2">
                  <c:v>5</c:v>
                </c:pt>
                <c:pt idx="3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25-4F59-B9D8-26D36CDA8CE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96746152"/>
        <c:axId val="496745824"/>
      </c:barChart>
      <c:catAx>
        <c:axId val="496746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745824"/>
        <c:crosses val="autoZero"/>
        <c:auto val="1"/>
        <c:lblAlgn val="ctr"/>
        <c:lblOffset val="100"/>
        <c:noMultiLvlLbl val="0"/>
      </c:catAx>
      <c:valAx>
        <c:axId val="49674582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96746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1.xlsx]Sheet4!PivotTable16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MOST PREFERED FRUIT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Sheet4!$T$2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Sheet4!$S$3:$S$7</c:f>
              <c:strCache>
                <c:ptCount val="4"/>
                <c:pt idx="0">
                  <c:v>Apple</c:v>
                </c:pt>
                <c:pt idx="1">
                  <c:v>Banana</c:v>
                </c:pt>
                <c:pt idx="2">
                  <c:v>Orange/citrus Fruit</c:v>
                </c:pt>
                <c:pt idx="3">
                  <c:v>Papaya</c:v>
                </c:pt>
              </c:strCache>
            </c:strRef>
          </c:cat>
          <c:val>
            <c:numRef>
              <c:f>Sheet4!$T$3:$T$7</c:f>
              <c:numCache>
                <c:formatCode>0.00%</c:formatCode>
                <c:ptCount val="4"/>
                <c:pt idx="0">
                  <c:v>0.28333333333333333</c:v>
                </c:pt>
                <c:pt idx="1">
                  <c:v>0.28333333333333333</c:v>
                </c:pt>
                <c:pt idx="2">
                  <c:v>0.31666666666666665</c:v>
                </c:pt>
                <c:pt idx="3">
                  <c:v>0.11666666666666667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85-4A63-9EBF-FF25D8AB05C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96738608"/>
        <c:axId val="496743200"/>
      </c:lineChart>
      <c:catAx>
        <c:axId val="49673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743200"/>
        <c:crosses val="autoZero"/>
        <c:auto val="1"/>
        <c:lblAlgn val="ctr"/>
        <c:lblOffset val="100"/>
        <c:noMultiLvlLbl val="0"/>
      </c:catAx>
      <c:valAx>
        <c:axId val="496743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73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1.xlsx]Sheet4!PivotTable7</c:name>
    <c:fmtId val="8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676832720795587"/>
          <c:y val="1.4126289114090907E-2"/>
          <c:w val="0.88218115539527076"/>
          <c:h val="0.471209040211929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Sheet4!$B$24</c:f>
              <c:strCache>
                <c:ptCount val="1"/>
                <c:pt idx="0">
                  <c:v>FRUIT PREFERENCE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Sheet4!$A$25:$A$92</c:f>
              <c:multiLvlStrCache>
                <c:ptCount val="29"/>
                <c:lvl>
                  <c:pt idx="0">
                    <c:v>Negative</c:v>
                  </c:pt>
                  <c:pt idx="1">
                    <c:v>Negative</c:v>
                  </c:pt>
                  <c:pt idx="2">
                    <c:v>Negative</c:v>
                  </c:pt>
                  <c:pt idx="3">
                    <c:v>Positive</c:v>
                  </c:pt>
                  <c:pt idx="4">
                    <c:v>Negative</c:v>
                  </c:pt>
                  <c:pt idx="5">
                    <c:v>Positive</c:v>
                  </c:pt>
                  <c:pt idx="6">
                    <c:v>Negative</c:v>
                  </c:pt>
                  <c:pt idx="7">
                    <c:v>Positive</c:v>
                  </c:pt>
                  <c:pt idx="8">
                    <c:v>Negative</c:v>
                  </c:pt>
                  <c:pt idx="9">
                    <c:v>Negative</c:v>
                  </c:pt>
                  <c:pt idx="10">
                    <c:v>Negative</c:v>
                  </c:pt>
                  <c:pt idx="11">
                    <c:v>Negative</c:v>
                  </c:pt>
                  <c:pt idx="12">
                    <c:v>Negative</c:v>
                  </c:pt>
                  <c:pt idx="13">
                    <c:v>Negative</c:v>
                  </c:pt>
                  <c:pt idx="14">
                    <c:v>Negative</c:v>
                  </c:pt>
                  <c:pt idx="15">
                    <c:v>Negative</c:v>
                  </c:pt>
                  <c:pt idx="16">
                    <c:v>Positive</c:v>
                  </c:pt>
                  <c:pt idx="17">
                    <c:v>Negative</c:v>
                  </c:pt>
                  <c:pt idx="18">
                    <c:v>Positive</c:v>
                  </c:pt>
                  <c:pt idx="19">
                    <c:v>Positive</c:v>
                  </c:pt>
                  <c:pt idx="20">
                    <c:v>Negative</c:v>
                  </c:pt>
                  <c:pt idx="21">
                    <c:v>Positive</c:v>
                  </c:pt>
                  <c:pt idx="22">
                    <c:v>Negative</c:v>
                  </c:pt>
                  <c:pt idx="23">
                    <c:v>Negative</c:v>
                  </c:pt>
                  <c:pt idx="24">
                    <c:v>Negative</c:v>
                  </c:pt>
                  <c:pt idx="25">
                    <c:v>Positive</c:v>
                  </c:pt>
                  <c:pt idx="26">
                    <c:v>Negative</c:v>
                  </c:pt>
                  <c:pt idx="27">
                    <c:v>Positive</c:v>
                  </c:pt>
                  <c:pt idx="28">
                    <c:v>Negative</c:v>
                  </c:pt>
                </c:lvl>
                <c:lvl>
                  <c:pt idx="0">
                    <c:v>More than Two</c:v>
                  </c:pt>
                  <c:pt idx="1">
                    <c:v>Two</c:v>
                  </c:pt>
                  <c:pt idx="2">
                    <c:v>More than Two</c:v>
                  </c:pt>
                  <c:pt idx="4">
                    <c:v>One</c:v>
                  </c:pt>
                  <c:pt idx="6">
                    <c:v>Two</c:v>
                  </c:pt>
                  <c:pt idx="7">
                    <c:v>Two</c:v>
                  </c:pt>
                  <c:pt idx="8">
                    <c:v>More than Two</c:v>
                  </c:pt>
                  <c:pt idx="9">
                    <c:v>One</c:v>
                  </c:pt>
                  <c:pt idx="10">
                    <c:v>Two</c:v>
                  </c:pt>
                  <c:pt idx="11">
                    <c:v>One</c:v>
                  </c:pt>
                  <c:pt idx="12">
                    <c:v>Two</c:v>
                  </c:pt>
                  <c:pt idx="13">
                    <c:v>(blank)</c:v>
                  </c:pt>
                  <c:pt idx="14">
                    <c:v>More than Two</c:v>
                  </c:pt>
                  <c:pt idx="15">
                    <c:v>One</c:v>
                  </c:pt>
                  <c:pt idx="17">
                    <c:v>Two</c:v>
                  </c:pt>
                  <c:pt idx="19">
                    <c:v>One</c:v>
                  </c:pt>
                  <c:pt idx="20">
                    <c:v>Two</c:v>
                  </c:pt>
                  <c:pt idx="22">
                    <c:v>Two</c:v>
                  </c:pt>
                  <c:pt idx="23">
                    <c:v>(blank)</c:v>
                  </c:pt>
                  <c:pt idx="24">
                    <c:v>One</c:v>
                  </c:pt>
                  <c:pt idx="26">
                    <c:v>Two</c:v>
                  </c:pt>
                  <c:pt idx="28">
                    <c:v>(blank)</c:v>
                  </c:pt>
                </c:lvl>
                <c:lvl>
                  <c:pt idx="0">
                    <c:v>More than Two Glass</c:v>
                  </c:pt>
                  <c:pt idx="2">
                    <c:v>One Glass</c:v>
                  </c:pt>
                  <c:pt idx="7">
                    <c:v>Two Glass</c:v>
                  </c:pt>
                  <c:pt idx="8">
                    <c:v>One Glass</c:v>
                  </c:pt>
                  <c:pt idx="11">
                    <c:v>Two Glass</c:v>
                  </c:pt>
                  <c:pt idx="13">
                    <c:v>More than Two Glass</c:v>
                  </c:pt>
                  <c:pt idx="14">
                    <c:v>One Glass</c:v>
                  </c:pt>
                  <c:pt idx="19">
                    <c:v>Two Glass</c:v>
                  </c:pt>
                  <c:pt idx="22">
                    <c:v>(blank)</c:v>
                  </c:pt>
                  <c:pt idx="23">
                    <c:v>More than Two Glass</c:v>
                  </c:pt>
                  <c:pt idx="24">
                    <c:v>One Glass</c:v>
                  </c:pt>
                  <c:pt idx="28">
                    <c:v>(blank)</c:v>
                  </c:pt>
                </c:lvl>
                <c:lvl>
                  <c:pt idx="0">
                    <c:v>Apple</c:v>
                  </c:pt>
                  <c:pt idx="8">
                    <c:v>Banana</c:v>
                  </c:pt>
                  <c:pt idx="13">
                    <c:v>Orange/citrus Fruit</c:v>
                  </c:pt>
                  <c:pt idx="23">
                    <c:v>Papaya</c:v>
                  </c:pt>
                </c:lvl>
              </c:multiLvlStrCache>
            </c:multiLvlStrRef>
          </c:cat>
          <c:val>
            <c:numRef>
              <c:f>Sheet4!$B$25:$B$92</c:f>
              <c:numCache>
                <c:formatCode>General</c:formatCode>
                <c:ptCount val="2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6</c:v>
                </c:pt>
                <c:pt idx="5">
                  <c:v>2</c:v>
                </c:pt>
                <c:pt idx="6">
                  <c:v>3</c:v>
                </c:pt>
                <c:pt idx="7">
                  <c:v>1</c:v>
                </c:pt>
                <c:pt idx="8">
                  <c:v>1</c:v>
                </c:pt>
                <c:pt idx="9">
                  <c:v>10</c:v>
                </c:pt>
                <c:pt idx="10">
                  <c:v>4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4</c:v>
                </c:pt>
                <c:pt idx="16">
                  <c:v>1</c:v>
                </c:pt>
                <c:pt idx="17">
                  <c:v>2</c:v>
                </c:pt>
                <c:pt idx="18">
                  <c:v>1</c:v>
                </c:pt>
                <c:pt idx="19">
                  <c:v>1</c:v>
                </c:pt>
                <c:pt idx="20">
                  <c:v>5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3E-4A2E-BD33-8F7FD59257E3}"/>
            </c:ext>
          </c:extLst>
        </c:ser>
        <c:ser>
          <c:idx val="1"/>
          <c:order val="1"/>
          <c:tx>
            <c:strRef>
              <c:f>Sheet4!$C$24</c:f>
              <c:strCache>
                <c:ptCount val="1"/>
                <c:pt idx="0">
                  <c:v>MILK PREFERENCE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Sheet4!$A$25:$A$92</c:f>
              <c:multiLvlStrCache>
                <c:ptCount val="29"/>
                <c:lvl>
                  <c:pt idx="0">
                    <c:v>Negative</c:v>
                  </c:pt>
                  <c:pt idx="1">
                    <c:v>Negative</c:v>
                  </c:pt>
                  <c:pt idx="2">
                    <c:v>Negative</c:v>
                  </c:pt>
                  <c:pt idx="3">
                    <c:v>Positive</c:v>
                  </c:pt>
                  <c:pt idx="4">
                    <c:v>Negative</c:v>
                  </c:pt>
                  <c:pt idx="5">
                    <c:v>Positive</c:v>
                  </c:pt>
                  <c:pt idx="6">
                    <c:v>Negative</c:v>
                  </c:pt>
                  <c:pt idx="7">
                    <c:v>Positive</c:v>
                  </c:pt>
                  <c:pt idx="8">
                    <c:v>Negative</c:v>
                  </c:pt>
                  <c:pt idx="9">
                    <c:v>Negative</c:v>
                  </c:pt>
                  <c:pt idx="10">
                    <c:v>Negative</c:v>
                  </c:pt>
                  <c:pt idx="11">
                    <c:v>Negative</c:v>
                  </c:pt>
                  <c:pt idx="12">
                    <c:v>Negative</c:v>
                  </c:pt>
                  <c:pt idx="13">
                    <c:v>Negative</c:v>
                  </c:pt>
                  <c:pt idx="14">
                    <c:v>Negative</c:v>
                  </c:pt>
                  <c:pt idx="15">
                    <c:v>Negative</c:v>
                  </c:pt>
                  <c:pt idx="16">
                    <c:v>Positive</c:v>
                  </c:pt>
                  <c:pt idx="17">
                    <c:v>Negative</c:v>
                  </c:pt>
                  <c:pt idx="18">
                    <c:v>Positive</c:v>
                  </c:pt>
                  <c:pt idx="19">
                    <c:v>Positive</c:v>
                  </c:pt>
                  <c:pt idx="20">
                    <c:v>Negative</c:v>
                  </c:pt>
                  <c:pt idx="21">
                    <c:v>Positive</c:v>
                  </c:pt>
                  <c:pt idx="22">
                    <c:v>Negative</c:v>
                  </c:pt>
                  <c:pt idx="23">
                    <c:v>Negative</c:v>
                  </c:pt>
                  <c:pt idx="24">
                    <c:v>Negative</c:v>
                  </c:pt>
                  <c:pt idx="25">
                    <c:v>Positive</c:v>
                  </c:pt>
                  <c:pt idx="26">
                    <c:v>Negative</c:v>
                  </c:pt>
                  <c:pt idx="27">
                    <c:v>Positive</c:v>
                  </c:pt>
                  <c:pt idx="28">
                    <c:v>Negative</c:v>
                  </c:pt>
                </c:lvl>
                <c:lvl>
                  <c:pt idx="0">
                    <c:v>More than Two</c:v>
                  </c:pt>
                  <c:pt idx="1">
                    <c:v>Two</c:v>
                  </c:pt>
                  <c:pt idx="2">
                    <c:v>More than Two</c:v>
                  </c:pt>
                  <c:pt idx="4">
                    <c:v>One</c:v>
                  </c:pt>
                  <c:pt idx="6">
                    <c:v>Two</c:v>
                  </c:pt>
                  <c:pt idx="7">
                    <c:v>Two</c:v>
                  </c:pt>
                  <c:pt idx="8">
                    <c:v>More than Two</c:v>
                  </c:pt>
                  <c:pt idx="9">
                    <c:v>One</c:v>
                  </c:pt>
                  <c:pt idx="10">
                    <c:v>Two</c:v>
                  </c:pt>
                  <c:pt idx="11">
                    <c:v>One</c:v>
                  </c:pt>
                  <c:pt idx="12">
                    <c:v>Two</c:v>
                  </c:pt>
                  <c:pt idx="13">
                    <c:v>(blank)</c:v>
                  </c:pt>
                  <c:pt idx="14">
                    <c:v>More than Two</c:v>
                  </c:pt>
                  <c:pt idx="15">
                    <c:v>One</c:v>
                  </c:pt>
                  <c:pt idx="17">
                    <c:v>Two</c:v>
                  </c:pt>
                  <c:pt idx="19">
                    <c:v>One</c:v>
                  </c:pt>
                  <c:pt idx="20">
                    <c:v>Two</c:v>
                  </c:pt>
                  <c:pt idx="22">
                    <c:v>Two</c:v>
                  </c:pt>
                  <c:pt idx="23">
                    <c:v>(blank)</c:v>
                  </c:pt>
                  <c:pt idx="24">
                    <c:v>One</c:v>
                  </c:pt>
                  <c:pt idx="26">
                    <c:v>Two</c:v>
                  </c:pt>
                  <c:pt idx="28">
                    <c:v>(blank)</c:v>
                  </c:pt>
                </c:lvl>
                <c:lvl>
                  <c:pt idx="0">
                    <c:v>More than Two Glass</c:v>
                  </c:pt>
                  <c:pt idx="2">
                    <c:v>One Glass</c:v>
                  </c:pt>
                  <c:pt idx="7">
                    <c:v>Two Glass</c:v>
                  </c:pt>
                  <c:pt idx="8">
                    <c:v>One Glass</c:v>
                  </c:pt>
                  <c:pt idx="11">
                    <c:v>Two Glass</c:v>
                  </c:pt>
                  <c:pt idx="13">
                    <c:v>More than Two Glass</c:v>
                  </c:pt>
                  <c:pt idx="14">
                    <c:v>One Glass</c:v>
                  </c:pt>
                  <c:pt idx="19">
                    <c:v>Two Glass</c:v>
                  </c:pt>
                  <c:pt idx="22">
                    <c:v>(blank)</c:v>
                  </c:pt>
                  <c:pt idx="23">
                    <c:v>More than Two Glass</c:v>
                  </c:pt>
                  <c:pt idx="24">
                    <c:v>One Glass</c:v>
                  </c:pt>
                  <c:pt idx="28">
                    <c:v>(blank)</c:v>
                  </c:pt>
                </c:lvl>
                <c:lvl>
                  <c:pt idx="0">
                    <c:v>Apple</c:v>
                  </c:pt>
                  <c:pt idx="8">
                    <c:v>Banana</c:v>
                  </c:pt>
                  <c:pt idx="13">
                    <c:v>Orange/citrus Fruit</c:v>
                  </c:pt>
                  <c:pt idx="23">
                    <c:v>Papaya</c:v>
                  </c:pt>
                </c:lvl>
              </c:multiLvlStrCache>
            </c:multiLvlStrRef>
          </c:cat>
          <c:val>
            <c:numRef>
              <c:f>Sheet4!$C$25:$C$92</c:f>
              <c:numCache>
                <c:formatCode>General</c:formatCode>
                <c:ptCount val="2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6</c:v>
                </c:pt>
                <c:pt idx="5">
                  <c:v>2</c:v>
                </c:pt>
                <c:pt idx="6">
                  <c:v>3</c:v>
                </c:pt>
                <c:pt idx="7">
                  <c:v>1</c:v>
                </c:pt>
                <c:pt idx="8">
                  <c:v>1</c:v>
                </c:pt>
                <c:pt idx="9">
                  <c:v>10</c:v>
                </c:pt>
                <c:pt idx="10">
                  <c:v>4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4</c:v>
                </c:pt>
                <c:pt idx="16">
                  <c:v>1</c:v>
                </c:pt>
                <c:pt idx="17">
                  <c:v>2</c:v>
                </c:pt>
                <c:pt idx="18">
                  <c:v>1</c:v>
                </c:pt>
                <c:pt idx="19">
                  <c:v>1</c:v>
                </c:pt>
                <c:pt idx="20">
                  <c:v>5</c:v>
                </c:pt>
                <c:pt idx="21">
                  <c:v>2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3E-4A2E-BD33-8F7FD59257E3}"/>
            </c:ext>
          </c:extLst>
        </c:ser>
        <c:ser>
          <c:idx val="2"/>
          <c:order val="2"/>
          <c:tx>
            <c:strRef>
              <c:f>Sheet4!$D$24</c:f>
              <c:strCache>
                <c:ptCount val="1"/>
                <c:pt idx="0">
                  <c:v>NO. OF EGG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Sheet4!$A$25:$A$92</c:f>
              <c:multiLvlStrCache>
                <c:ptCount val="29"/>
                <c:lvl>
                  <c:pt idx="0">
                    <c:v>Negative</c:v>
                  </c:pt>
                  <c:pt idx="1">
                    <c:v>Negative</c:v>
                  </c:pt>
                  <c:pt idx="2">
                    <c:v>Negative</c:v>
                  </c:pt>
                  <c:pt idx="3">
                    <c:v>Positive</c:v>
                  </c:pt>
                  <c:pt idx="4">
                    <c:v>Negative</c:v>
                  </c:pt>
                  <c:pt idx="5">
                    <c:v>Positive</c:v>
                  </c:pt>
                  <c:pt idx="6">
                    <c:v>Negative</c:v>
                  </c:pt>
                  <c:pt idx="7">
                    <c:v>Positive</c:v>
                  </c:pt>
                  <c:pt idx="8">
                    <c:v>Negative</c:v>
                  </c:pt>
                  <c:pt idx="9">
                    <c:v>Negative</c:v>
                  </c:pt>
                  <c:pt idx="10">
                    <c:v>Negative</c:v>
                  </c:pt>
                  <c:pt idx="11">
                    <c:v>Negative</c:v>
                  </c:pt>
                  <c:pt idx="12">
                    <c:v>Negative</c:v>
                  </c:pt>
                  <c:pt idx="13">
                    <c:v>Negative</c:v>
                  </c:pt>
                  <c:pt idx="14">
                    <c:v>Negative</c:v>
                  </c:pt>
                  <c:pt idx="15">
                    <c:v>Negative</c:v>
                  </c:pt>
                  <c:pt idx="16">
                    <c:v>Positive</c:v>
                  </c:pt>
                  <c:pt idx="17">
                    <c:v>Negative</c:v>
                  </c:pt>
                  <c:pt idx="18">
                    <c:v>Positive</c:v>
                  </c:pt>
                  <c:pt idx="19">
                    <c:v>Positive</c:v>
                  </c:pt>
                  <c:pt idx="20">
                    <c:v>Negative</c:v>
                  </c:pt>
                  <c:pt idx="21">
                    <c:v>Positive</c:v>
                  </c:pt>
                  <c:pt idx="22">
                    <c:v>Negative</c:v>
                  </c:pt>
                  <c:pt idx="23">
                    <c:v>Negative</c:v>
                  </c:pt>
                  <c:pt idx="24">
                    <c:v>Negative</c:v>
                  </c:pt>
                  <c:pt idx="25">
                    <c:v>Positive</c:v>
                  </c:pt>
                  <c:pt idx="26">
                    <c:v>Negative</c:v>
                  </c:pt>
                  <c:pt idx="27">
                    <c:v>Positive</c:v>
                  </c:pt>
                  <c:pt idx="28">
                    <c:v>Negative</c:v>
                  </c:pt>
                </c:lvl>
                <c:lvl>
                  <c:pt idx="0">
                    <c:v>More than Two</c:v>
                  </c:pt>
                  <c:pt idx="1">
                    <c:v>Two</c:v>
                  </c:pt>
                  <c:pt idx="2">
                    <c:v>More than Two</c:v>
                  </c:pt>
                  <c:pt idx="4">
                    <c:v>One</c:v>
                  </c:pt>
                  <c:pt idx="6">
                    <c:v>Two</c:v>
                  </c:pt>
                  <c:pt idx="7">
                    <c:v>Two</c:v>
                  </c:pt>
                  <c:pt idx="8">
                    <c:v>More than Two</c:v>
                  </c:pt>
                  <c:pt idx="9">
                    <c:v>One</c:v>
                  </c:pt>
                  <c:pt idx="10">
                    <c:v>Two</c:v>
                  </c:pt>
                  <c:pt idx="11">
                    <c:v>One</c:v>
                  </c:pt>
                  <c:pt idx="12">
                    <c:v>Two</c:v>
                  </c:pt>
                  <c:pt idx="13">
                    <c:v>(blank)</c:v>
                  </c:pt>
                  <c:pt idx="14">
                    <c:v>More than Two</c:v>
                  </c:pt>
                  <c:pt idx="15">
                    <c:v>One</c:v>
                  </c:pt>
                  <c:pt idx="17">
                    <c:v>Two</c:v>
                  </c:pt>
                  <c:pt idx="19">
                    <c:v>One</c:v>
                  </c:pt>
                  <c:pt idx="20">
                    <c:v>Two</c:v>
                  </c:pt>
                  <c:pt idx="22">
                    <c:v>Two</c:v>
                  </c:pt>
                  <c:pt idx="23">
                    <c:v>(blank)</c:v>
                  </c:pt>
                  <c:pt idx="24">
                    <c:v>One</c:v>
                  </c:pt>
                  <c:pt idx="26">
                    <c:v>Two</c:v>
                  </c:pt>
                  <c:pt idx="28">
                    <c:v>(blank)</c:v>
                  </c:pt>
                </c:lvl>
                <c:lvl>
                  <c:pt idx="0">
                    <c:v>More than Two Glass</c:v>
                  </c:pt>
                  <c:pt idx="2">
                    <c:v>One Glass</c:v>
                  </c:pt>
                  <c:pt idx="7">
                    <c:v>Two Glass</c:v>
                  </c:pt>
                  <c:pt idx="8">
                    <c:v>One Glass</c:v>
                  </c:pt>
                  <c:pt idx="11">
                    <c:v>Two Glass</c:v>
                  </c:pt>
                  <c:pt idx="13">
                    <c:v>More than Two Glass</c:v>
                  </c:pt>
                  <c:pt idx="14">
                    <c:v>One Glass</c:v>
                  </c:pt>
                  <c:pt idx="19">
                    <c:v>Two Glass</c:v>
                  </c:pt>
                  <c:pt idx="22">
                    <c:v>(blank)</c:v>
                  </c:pt>
                  <c:pt idx="23">
                    <c:v>More than Two Glass</c:v>
                  </c:pt>
                  <c:pt idx="24">
                    <c:v>One Glass</c:v>
                  </c:pt>
                  <c:pt idx="28">
                    <c:v>(blank)</c:v>
                  </c:pt>
                </c:lvl>
                <c:lvl>
                  <c:pt idx="0">
                    <c:v>Apple</c:v>
                  </c:pt>
                  <c:pt idx="8">
                    <c:v>Banana</c:v>
                  </c:pt>
                  <c:pt idx="13">
                    <c:v>Orange/citrus Fruit</c:v>
                  </c:pt>
                  <c:pt idx="23">
                    <c:v>Papaya</c:v>
                  </c:pt>
                </c:lvl>
              </c:multiLvlStrCache>
            </c:multiLvlStrRef>
          </c:cat>
          <c:val>
            <c:numRef>
              <c:f>Sheet4!$D$25:$D$92</c:f>
              <c:numCache>
                <c:formatCode>General</c:formatCode>
                <c:ptCount val="2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6</c:v>
                </c:pt>
                <c:pt idx="5">
                  <c:v>2</c:v>
                </c:pt>
                <c:pt idx="6">
                  <c:v>3</c:v>
                </c:pt>
                <c:pt idx="7">
                  <c:v>1</c:v>
                </c:pt>
                <c:pt idx="8">
                  <c:v>1</c:v>
                </c:pt>
                <c:pt idx="9">
                  <c:v>10</c:v>
                </c:pt>
                <c:pt idx="10">
                  <c:v>4</c:v>
                </c:pt>
                <c:pt idx="11">
                  <c:v>1</c:v>
                </c:pt>
                <c:pt idx="12">
                  <c:v>1</c:v>
                </c:pt>
                <c:pt idx="14">
                  <c:v>1</c:v>
                </c:pt>
                <c:pt idx="15">
                  <c:v>4</c:v>
                </c:pt>
                <c:pt idx="16">
                  <c:v>1</c:v>
                </c:pt>
                <c:pt idx="17">
                  <c:v>2</c:v>
                </c:pt>
                <c:pt idx="18">
                  <c:v>1</c:v>
                </c:pt>
                <c:pt idx="19">
                  <c:v>1</c:v>
                </c:pt>
                <c:pt idx="20">
                  <c:v>5</c:v>
                </c:pt>
                <c:pt idx="21">
                  <c:v>2</c:v>
                </c:pt>
                <c:pt idx="22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3E-4A2E-BD33-8F7FD59257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2875760"/>
        <c:axId val="512868544"/>
      </c:barChart>
      <c:catAx>
        <c:axId val="51287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868544"/>
        <c:crosses val="autoZero"/>
        <c:auto val="1"/>
        <c:lblAlgn val="ctr"/>
        <c:lblOffset val="100"/>
        <c:noMultiLvlLbl val="0"/>
      </c:catAx>
      <c:valAx>
        <c:axId val="512868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8757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725631154329024"/>
          <c:y val="0.82047001774694039"/>
          <c:w val="0.41060134552943717"/>
          <c:h val="7.66351769868174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1.xlsx]Sheet4!PivotTable19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Sheet4!$AG$11:$AG$12</c:f>
              <c:strCache>
                <c:ptCount val="1"/>
                <c:pt idx="0">
                  <c:v>Negative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Sheet4!$AF$13:$AF$18</c:f>
              <c:strCache>
                <c:ptCount val="5"/>
                <c:pt idx="0">
                  <c:v>Black Pepper water</c:v>
                </c:pt>
                <c:pt idx="1">
                  <c:v>Nothing as such</c:v>
                </c:pt>
                <c:pt idx="2">
                  <c:v>others</c:v>
                </c:pt>
                <c:pt idx="3">
                  <c:v>Turmeric Milk</c:v>
                </c:pt>
                <c:pt idx="4">
                  <c:v>(blank)</c:v>
                </c:pt>
              </c:strCache>
            </c:strRef>
          </c:cat>
          <c:val>
            <c:numRef>
              <c:f>Sheet4!$AG$13:$AG$18</c:f>
              <c:numCache>
                <c:formatCode>General</c:formatCode>
                <c:ptCount val="5"/>
                <c:pt idx="0">
                  <c:v>1</c:v>
                </c:pt>
                <c:pt idx="1">
                  <c:v>25</c:v>
                </c:pt>
                <c:pt idx="2">
                  <c:v>7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8A-404D-9866-C610DEEAA8C0}"/>
            </c:ext>
          </c:extLst>
        </c:ser>
        <c:ser>
          <c:idx val="1"/>
          <c:order val="1"/>
          <c:tx>
            <c:strRef>
              <c:f>Sheet4!$AH$11:$AH$12</c:f>
              <c:strCache>
                <c:ptCount val="1"/>
                <c:pt idx="0">
                  <c:v>Positive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Sheet4!$AF$13:$AF$18</c:f>
              <c:strCache>
                <c:ptCount val="5"/>
                <c:pt idx="0">
                  <c:v>Black Pepper water</c:v>
                </c:pt>
                <c:pt idx="1">
                  <c:v>Nothing as such</c:v>
                </c:pt>
                <c:pt idx="2">
                  <c:v>others</c:v>
                </c:pt>
                <c:pt idx="3">
                  <c:v>Turmeric Milk</c:v>
                </c:pt>
                <c:pt idx="4">
                  <c:v>(blank)</c:v>
                </c:pt>
              </c:strCache>
            </c:strRef>
          </c:cat>
          <c:val>
            <c:numRef>
              <c:f>Sheet4!$AH$13:$AH$18</c:f>
              <c:numCache>
                <c:formatCode>General</c:formatCode>
                <c:ptCount val="5"/>
                <c:pt idx="1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8A-404D-9866-C610DEEAA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65297704"/>
        <c:axId val="665293112"/>
      </c:barChart>
      <c:catAx>
        <c:axId val="665297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293112"/>
        <c:crosses val="autoZero"/>
        <c:auto val="1"/>
        <c:lblAlgn val="ctr"/>
        <c:lblOffset val="100"/>
        <c:noMultiLvlLbl val="0"/>
      </c:catAx>
      <c:valAx>
        <c:axId val="66529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2977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1.xlsx]Sheet4!PivotTable21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u="sng">
                <a:solidFill>
                  <a:schemeClr val="bg1"/>
                </a:solidFill>
              </a:rPr>
              <a:t>PRODUCT</a:t>
            </a:r>
            <a:r>
              <a:rPr lang="en-US" u="sng" baseline="0">
                <a:solidFill>
                  <a:schemeClr val="bg1"/>
                </a:solidFill>
              </a:rPr>
              <a:t> DIFFICULT TO FIND IN DIFFERENT REGIONS</a:t>
            </a:r>
            <a:endParaRPr lang="en-US" u="sng">
              <a:solidFill>
                <a:schemeClr val="bg1"/>
              </a:solidFill>
            </a:endParaRPr>
          </a:p>
        </c:rich>
      </c:tx>
      <c:overlay val="0"/>
      <c:spPr>
        <a:solidFill>
          <a:schemeClr val="tx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Sheet4!$AL$2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Sheet4!$AK$3:$AK$42</c:f>
              <c:multiLvlStrCache>
                <c:ptCount val="33"/>
                <c:lvl>
                  <c:pt idx="0">
                    <c:v>Dairy products;Egg/Chicken/Fish;Fruits/citrus fruits</c:v>
                  </c:pt>
                  <c:pt idx="1">
                    <c:v>Dairy products;Fruits/citrus fruits</c:v>
                  </c:pt>
                  <c:pt idx="2">
                    <c:v>Dairy products</c:v>
                  </c:pt>
                  <c:pt idx="3">
                    <c:v>Dairy products;Egg/Chicken/Fish</c:v>
                  </c:pt>
                  <c:pt idx="4">
                    <c:v>Dairy products;Fruits/citrus fruits</c:v>
                  </c:pt>
                  <c:pt idx="5">
                    <c:v>Dry Fruits</c:v>
                  </c:pt>
                  <c:pt idx="6">
                    <c:v>Egg/Chicken/Fish</c:v>
                  </c:pt>
                  <c:pt idx="7">
                    <c:v>Egg/Chicken/Fish;Fruits/citrus fruits</c:v>
                  </c:pt>
                  <c:pt idx="8">
                    <c:v>Fruits/citrus fruits</c:v>
                  </c:pt>
                  <c:pt idx="9">
                    <c:v>Fruits/citrus fruits;Dry Fruits</c:v>
                  </c:pt>
                  <c:pt idx="10">
                    <c:v>Rice/Wheat</c:v>
                  </c:pt>
                  <c:pt idx="11">
                    <c:v>Rice/Wheat;Dairy products;Dry Fruits</c:v>
                  </c:pt>
                  <c:pt idx="12">
                    <c:v>(blank)</c:v>
                  </c:pt>
                  <c:pt idx="13">
                    <c:v>Egg/Chicken/Fish;Fruits/citrus fruits</c:v>
                  </c:pt>
                  <c:pt idx="14">
                    <c:v>Fruits/citrus fruits</c:v>
                  </c:pt>
                  <c:pt idx="15">
                    <c:v>Rice/Wheat</c:v>
                  </c:pt>
                  <c:pt idx="16">
                    <c:v>(blank)</c:v>
                  </c:pt>
                  <c:pt idx="17">
                    <c:v>Dairy products</c:v>
                  </c:pt>
                  <c:pt idx="18">
                    <c:v>Dairy products;Fruits/citrus fruits</c:v>
                  </c:pt>
                  <c:pt idx="19">
                    <c:v>Dry Fruits</c:v>
                  </c:pt>
                  <c:pt idx="20">
                    <c:v>Egg/Chicken/Fish</c:v>
                  </c:pt>
                  <c:pt idx="21">
                    <c:v>Fruits/citrus fruits</c:v>
                  </c:pt>
                  <c:pt idx="22">
                    <c:v>(blank)</c:v>
                  </c:pt>
                  <c:pt idx="23">
                    <c:v>Dairy products;Fruits/citrus fruits</c:v>
                  </c:pt>
                  <c:pt idx="24">
                    <c:v>Egg/Chicken/Fish</c:v>
                  </c:pt>
                  <c:pt idx="25">
                    <c:v>Fruits/citrus fruits</c:v>
                  </c:pt>
                  <c:pt idx="26">
                    <c:v>Fruits/citrus fruits;Dry Fruits</c:v>
                  </c:pt>
                  <c:pt idx="27">
                    <c:v>Rice/Wheat</c:v>
                  </c:pt>
                  <c:pt idx="28">
                    <c:v>Rice/Wheat;Dairy products;Egg/Chicken/Fish</c:v>
                  </c:pt>
                  <c:pt idx="29">
                    <c:v>(blank)</c:v>
                  </c:pt>
                  <c:pt idx="30">
                    <c:v>Dairy products</c:v>
                  </c:pt>
                  <c:pt idx="31">
                    <c:v>Dry Fruits</c:v>
                  </c:pt>
                  <c:pt idx="32">
                    <c:v>Fruits/citrus fruits</c:v>
                  </c:pt>
                </c:lvl>
                <c:lvl>
                  <c:pt idx="0">
                    <c:v>Central India</c:v>
                  </c:pt>
                  <c:pt idx="2">
                    <c:v>East India</c:v>
                  </c:pt>
                  <c:pt idx="13">
                    <c:v>North East India</c:v>
                  </c:pt>
                  <c:pt idx="17">
                    <c:v>North India</c:v>
                  </c:pt>
                  <c:pt idx="23">
                    <c:v>South India</c:v>
                  </c:pt>
                  <c:pt idx="30">
                    <c:v>West India</c:v>
                  </c:pt>
                </c:lvl>
              </c:multiLvlStrCache>
            </c:multiLvlStrRef>
          </c:cat>
          <c:val>
            <c:numRef>
              <c:f>Sheet4!$AL$3:$AL$42</c:f>
              <c:numCache>
                <c:formatCode>General</c:formatCode>
                <c:ptCount val="33"/>
                <c:pt idx="0">
                  <c:v>1</c:v>
                </c:pt>
                <c:pt idx="1">
                  <c:v>1</c:v>
                </c:pt>
                <c:pt idx="2">
                  <c:v>6</c:v>
                </c:pt>
                <c:pt idx="3">
                  <c:v>2</c:v>
                </c:pt>
                <c:pt idx="4">
                  <c:v>1</c:v>
                </c:pt>
                <c:pt idx="5">
                  <c:v>4</c:v>
                </c:pt>
                <c:pt idx="6">
                  <c:v>1</c:v>
                </c:pt>
                <c:pt idx="7">
                  <c:v>2</c:v>
                </c:pt>
                <c:pt idx="8">
                  <c:v>6</c:v>
                </c:pt>
                <c:pt idx="9">
                  <c:v>1</c:v>
                </c:pt>
                <c:pt idx="10">
                  <c:v>2</c:v>
                </c:pt>
                <c:pt idx="11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2</c:v>
                </c:pt>
                <c:pt idx="23">
                  <c:v>2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2</c:v>
                </c:pt>
                <c:pt idx="28">
                  <c:v>2</c:v>
                </c:pt>
                <c:pt idx="30">
                  <c:v>2</c:v>
                </c:pt>
                <c:pt idx="31">
                  <c:v>1</c:v>
                </c:pt>
                <c:pt idx="3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75-4BAD-A6DB-34FD03E6E17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49459120"/>
        <c:axId val="549458792"/>
      </c:barChart>
      <c:catAx>
        <c:axId val="54945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458792"/>
        <c:crosses val="autoZero"/>
        <c:auto val="1"/>
        <c:lblAlgn val="ctr"/>
        <c:lblOffset val="100"/>
        <c:noMultiLvlLbl val="0"/>
      </c:catAx>
      <c:valAx>
        <c:axId val="54945879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9459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sng"/>
              <a:t>Age group response</a:t>
            </a:r>
          </a:p>
        </c:rich>
      </c:tx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95751790973078E-2"/>
          <c:y val="0.34799963437406151"/>
          <c:w val="0.62305422697494384"/>
          <c:h val="0.54927462425405782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72E6-47E2-9409-ECF0179B6D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72E6-47E2-9409-ECF0179B6D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72E6-47E2-9409-ECF0179B6D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72E6-47E2-9409-ECF0179B6D1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'Food survey'!$U$4:$U$7</c:f>
              <c:strCache>
                <c:ptCount val="4"/>
                <c:pt idx="0">
                  <c:v>19-45</c:v>
                </c:pt>
                <c:pt idx="1">
                  <c:v>below 18</c:v>
                </c:pt>
                <c:pt idx="2">
                  <c:v>46-60</c:v>
                </c:pt>
                <c:pt idx="3">
                  <c:v>Above 60</c:v>
                </c:pt>
              </c:strCache>
            </c:strRef>
          </c:cat>
          <c:val>
            <c:numRef>
              <c:f>'Food survey'!$T$4:$T$7</c:f>
              <c:numCache>
                <c:formatCode>General</c:formatCode>
                <c:ptCount val="4"/>
                <c:pt idx="0">
                  <c:v>47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2E6-47E2-9409-ECF0179B6D1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u="sng">
                <a:solidFill>
                  <a:schemeClr val="tx1"/>
                </a:solidFill>
              </a:rPr>
              <a:t>PERCENTAGE</a:t>
            </a:r>
            <a:r>
              <a:rPr lang="en-US" sz="1600" u="sng" baseline="0">
                <a:solidFill>
                  <a:schemeClr val="tx1"/>
                </a:solidFill>
              </a:rPr>
              <a:t> OF </a:t>
            </a:r>
            <a:r>
              <a:rPr lang="en-US" sz="1600" u="sng" baseline="0">
                <a:solidFill>
                  <a:srgbClr val="FF0000"/>
                </a:solidFill>
              </a:rPr>
              <a:t>POSITIVE</a:t>
            </a:r>
            <a:r>
              <a:rPr lang="en-US" sz="1600" u="sng" baseline="0">
                <a:solidFill>
                  <a:schemeClr val="tx1"/>
                </a:solidFill>
              </a:rPr>
              <a:t>/NEGATIVE PEOPLE</a:t>
            </a:r>
            <a:endParaRPr lang="en-US" sz="1600" u="sng">
              <a:solidFill>
                <a:schemeClr val="tx1"/>
              </a:solidFill>
            </a:endParaRPr>
          </a:p>
        </c:rich>
      </c:tx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957-413F-B644-980F4FEEF1D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957-413F-B644-980F4FEEF1D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'Food survey'!$U$1:$U$2</c:f>
              <c:strCache>
                <c:ptCount val="2"/>
                <c:pt idx="0">
                  <c:v>NEGATIVE</c:v>
                </c:pt>
                <c:pt idx="1">
                  <c:v>POSITIVE</c:v>
                </c:pt>
              </c:strCache>
            </c:strRef>
          </c:cat>
          <c:val>
            <c:numRef>
              <c:f>'Food survey'!$V$1:$V$2</c:f>
              <c:numCache>
                <c:formatCode>General</c:formatCode>
                <c:ptCount val="2"/>
                <c:pt idx="0">
                  <c:v>49</c:v>
                </c:pt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57-413F-B644-980F4FEEF1D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1.xlsx]Sheet4!PivotTable5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u="sng"/>
              <a:t>POSITIVE / NEGATIVE PEOPLE STARTED THEIR DAY WITH</a:t>
            </a:r>
          </a:p>
        </c:rich>
      </c:tx>
      <c:layout>
        <c:manualLayout>
          <c:xMode val="edge"/>
          <c:yMode val="edge"/>
          <c:x val="8.5614721303774607E-2"/>
          <c:y val="7.20720534808686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Sum of POSITIVE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Sheet4!$A$4:$A$6</c:f>
              <c:strCache>
                <c:ptCount val="2"/>
                <c:pt idx="0">
                  <c:v>Geloy juice</c:v>
                </c:pt>
                <c:pt idx="1">
                  <c:v>Only a Glass of Warm Water</c:v>
                </c:pt>
              </c:strCache>
            </c:strRef>
          </c:cat>
          <c:val>
            <c:numRef>
              <c:f>Sheet4!$B$4:$B$6</c:f>
              <c:numCache>
                <c:formatCode>General</c:formatCode>
                <c:ptCount val="2"/>
                <c:pt idx="0">
                  <c:v>2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F3-480B-A330-D9A424BEAFC4}"/>
            </c:ext>
          </c:extLst>
        </c:ser>
        <c:ser>
          <c:idx val="1"/>
          <c:order val="1"/>
          <c:tx>
            <c:strRef>
              <c:f>Sheet4!$C$3</c:f>
              <c:strCache>
                <c:ptCount val="1"/>
                <c:pt idx="0">
                  <c:v>Sum of NEGATIVE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Sheet4!$A$4:$A$6</c:f>
              <c:strCache>
                <c:ptCount val="2"/>
                <c:pt idx="0">
                  <c:v>Geloy juice</c:v>
                </c:pt>
                <c:pt idx="1">
                  <c:v>Only a Glass of Warm Water</c:v>
                </c:pt>
              </c:strCache>
            </c:strRef>
          </c:cat>
          <c:val>
            <c:numRef>
              <c:f>Sheet4!$C$4:$C$6</c:f>
              <c:numCache>
                <c:formatCode>General</c:formatCode>
                <c:ptCount val="2"/>
                <c:pt idx="0">
                  <c:v>5</c:v>
                </c:pt>
                <c:pt idx="1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F3-480B-A330-D9A424BEAFC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07976472"/>
        <c:axId val="607977128"/>
      </c:barChart>
      <c:catAx>
        <c:axId val="607976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977128"/>
        <c:crosses val="autoZero"/>
        <c:auto val="1"/>
        <c:lblAlgn val="ctr"/>
        <c:lblOffset val="100"/>
        <c:noMultiLvlLbl val="0"/>
      </c:catAx>
      <c:valAx>
        <c:axId val="607977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976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1.xlsx]Sheet4!PivotTable8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u="sng">
                <a:solidFill>
                  <a:schemeClr val="bg1"/>
                </a:solidFill>
              </a:rPr>
              <a:t>Age</a:t>
            </a:r>
            <a:r>
              <a:rPr lang="en-US" u="sng" baseline="0">
                <a:solidFill>
                  <a:schemeClr val="bg1"/>
                </a:solidFill>
              </a:rPr>
              <a:t> wise region wise breakfast preference</a:t>
            </a:r>
            <a:endParaRPr lang="en-US" u="sng">
              <a:solidFill>
                <a:schemeClr val="bg1"/>
              </a:solidFill>
            </a:endParaRPr>
          </a:p>
        </c:rich>
      </c:tx>
      <c:overlay val="0"/>
      <c:spPr>
        <a:solidFill>
          <a:schemeClr val="tx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100000">
                <a:schemeClr val="accent1">
                  <a:alpha val="0"/>
                </a:schemeClr>
              </a:gs>
              <a:gs pos="50000">
                <a:schemeClr val="accent1"/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100000">
                <a:schemeClr val="accent1">
                  <a:alpha val="0"/>
                </a:schemeClr>
              </a:gs>
              <a:gs pos="50000">
                <a:schemeClr val="accent1"/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100000">
                <a:schemeClr val="accent1">
                  <a:alpha val="0"/>
                </a:schemeClr>
              </a:gs>
              <a:gs pos="50000">
                <a:schemeClr val="accent1"/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Sheet4!$I$3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multiLvlStrRef>
              <c:f>Sheet4!$H$4:$H$10</c:f>
              <c:multiLvlStrCache>
                <c:ptCount val="3"/>
                <c:lvl>
                  <c:pt idx="0">
                    <c:v>Besan/Dal chilla with chutney</c:v>
                  </c:pt>
                  <c:pt idx="1">
                    <c:v>Besan/Dal chilla with chutney;Vegetable Poha;Idli and Sambar or Uttapam;Brown Bread with Omelette</c:v>
                  </c:pt>
                  <c:pt idx="2">
                    <c:v>Besan/Dal chilla with chutney</c:v>
                  </c:pt>
                </c:lvl>
                <c:lvl>
                  <c:pt idx="0">
                    <c:v>East India</c:v>
                  </c:pt>
                  <c:pt idx="1">
                    <c:v>North India</c:v>
                  </c:pt>
                  <c:pt idx="2">
                    <c:v>West India</c:v>
                  </c:pt>
                </c:lvl>
              </c:multiLvlStrCache>
            </c:multiLvlStrRef>
          </c:cat>
          <c:val>
            <c:numRef>
              <c:f>Sheet4!$I$4:$I$10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31-4B85-924D-9069833AE1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685051864"/>
        <c:axId val="685046616"/>
        <c:axId val="0"/>
      </c:bar3DChart>
      <c:catAx>
        <c:axId val="685051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046616"/>
        <c:crosses val="autoZero"/>
        <c:auto val="1"/>
        <c:lblAlgn val="ctr"/>
        <c:lblOffset val="100"/>
        <c:noMultiLvlLbl val="0"/>
      </c:catAx>
      <c:valAx>
        <c:axId val="685046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051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1.xlsx]Sheet4!PivotTable10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u="sng">
                <a:solidFill>
                  <a:schemeClr val="tx1"/>
                </a:solidFill>
              </a:rPr>
              <a:t>BREAKFAST</a:t>
            </a:r>
            <a:r>
              <a:rPr lang="en-US" u="sng" baseline="0">
                <a:solidFill>
                  <a:schemeClr val="tx1"/>
                </a:solidFill>
              </a:rPr>
              <a:t> PREFERENCE OF POSITIVE/NEGATIVE</a:t>
            </a:r>
            <a:endParaRPr lang="en-US" u="sng">
              <a:solidFill>
                <a:schemeClr val="tx1"/>
              </a:solidFill>
            </a:endParaRPr>
          </a:p>
        </c:rich>
      </c:tx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Sheet4!$I$11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multiLvlStrRef>
              <c:f>Sheet4!$H$12:$H$15</c:f>
              <c:multiLvlStrCache>
                <c:ptCount val="2"/>
                <c:lvl>
                  <c:pt idx="0">
                    <c:v>Negative</c:v>
                  </c:pt>
                  <c:pt idx="1">
                    <c:v>Positive</c:v>
                  </c:pt>
                </c:lvl>
                <c:lvl>
                  <c:pt idx="0">
                    <c:v>Besan/Dal chilla with chutney</c:v>
                  </c:pt>
                </c:lvl>
              </c:multiLvlStrCache>
            </c:multiLvlStrRef>
          </c:cat>
          <c:val>
            <c:numRef>
              <c:f>Sheet4!$I$12:$I$15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47-46FF-890F-5628DC8D99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607979096"/>
        <c:axId val="607980736"/>
      </c:barChart>
      <c:catAx>
        <c:axId val="607979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980736"/>
        <c:crosses val="autoZero"/>
        <c:auto val="1"/>
        <c:lblAlgn val="ctr"/>
        <c:lblOffset val="100"/>
        <c:noMultiLvlLbl val="0"/>
      </c:catAx>
      <c:valAx>
        <c:axId val="607980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979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1.xlsx]Sheet4!PivotTable17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REGION WISE ANALYSIS OF POST BREAKFAST DRINK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Sheet4!$B$14:$B$15</c:f>
              <c:strCache>
                <c:ptCount val="1"/>
                <c:pt idx="0">
                  <c:v>Amla/Fruit juice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Sheet4!$A$16:$A$22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East India</c:v>
                </c:pt>
                <c:pt idx="3">
                  <c:v>North India</c:v>
                </c:pt>
                <c:pt idx="4">
                  <c:v>South India</c:v>
                </c:pt>
                <c:pt idx="5">
                  <c:v>West India</c:v>
                </c:pt>
              </c:strCache>
            </c:strRef>
          </c:cat>
          <c:val>
            <c:numRef>
              <c:f>Sheet4!$B$16:$B$22</c:f>
              <c:numCache>
                <c:formatCode>General</c:formatCode>
                <c:ptCount val="6"/>
                <c:pt idx="1">
                  <c:v>7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07-4625-88E8-195957FDE6E3}"/>
            </c:ext>
          </c:extLst>
        </c:ser>
        <c:ser>
          <c:idx val="1"/>
          <c:order val="1"/>
          <c:tx>
            <c:strRef>
              <c:f>Sheet4!$C$14:$C$15</c:f>
              <c:strCache>
                <c:ptCount val="1"/>
                <c:pt idx="0">
                  <c:v>Coconut water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Sheet4!$A$16:$A$22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East India</c:v>
                </c:pt>
                <c:pt idx="3">
                  <c:v>North India</c:v>
                </c:pt>
                <c:pt idx="4">
                  <c:v>South India</c:v>
                </c:pt>
                <c:pt idx="5">
                  <c:v>West India</c:v>
                </c:pt>
              </c:strCache>
            </c:strRef>
          </c:cat>
          <c:val>
            <c:numRef>
              <c:f>Sheet4!$C$16:$C$22</c:f>
              <c:numCache>
                <c:formatCode>General</c:formatCode>
                <c:ptCount val="6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4</c:v>
                </c:pt>
                <c:pt idx="4">
                  <c:v>4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07-4625-88E8-195957FDE6E3}"/>
            </c:ext>
          </c:extLst>
        </c:ser>
        <c:ser>
          <c:idx val="2"/>
          <c:order val="2"/>
          <c:tx>
            <c:strRef>
              <c:f>Sheet4!$D$14:$D$15</c:f>
              <c:strCache>
                <c:ptCount val="1"/>
                <c:pt idx="0">
                  <c:v>Vegetable Juice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Sheet4!$A$16:$A$22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East India</c:v>
                </c:pt>
                <c:pt idx="3">
                  <c:v>North India</c:v>
                </c:pt>
                <c:pt idx="4">
                  <c:v>South India</c:v>
                </c:pt>
                <c:pt idx="5">
                  <c:v>West India</c:v>
                </c:pt>
              </c:strCache>
            </c:strRef>
          </c:cat>
          <c:val>
            <c:numRef>
              <c:f>Sheet4!$D$16:$D$22</c:f>
              <c:numCache>
                <c:formatCode>General</c:formatCode>
                <c:ptCount val="6"/>
                <c:pt idx="0">
                  <c:v>1</c:v>
                </c:pt>
                <c:pt idx="1">
                  <c:v>7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07-4625-88E8-195957FDE6E3}"/>
            </c:ext>
          </c:extLst>
        </c:ser>
        <c:ser>
          <c:idx val="3"/>
          <c:order val="3"/>
          <c:tx>
            <c:strRef>
              <c:f>Sheet4!$E$14:$E$15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Sheet4!$A$16:$A$22</c:f>
              <c:strCache>
                <c:ptCount val="6"/>
                <c:pt idx="0">
                  <c:v>Central India</c:v>
                </c:pt>
                <c:pt idx="1">
                  <c:v>East India</c:v>
                </c:pt>
                <c:pt idx="2">
                  <c:v>North East India</c:v>
                </c:pt>
                <c:pt idx="3">
                  <c:v>North India</c:v>
                </c:pt>
                <c:pt idx="4">
                  <c:v>South India</c:v>
                </c:pt>
                <c:pt idx="5">
                  <c:v>West India</c:v>
                </c:pt>
              </c:strCache>
            </c:strRef>
          </c:cat>
          <c:val>
            <c:numRef>
              <c:f>Sheet4!$E$16:$E$22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3-0E07-4625-88E8-195957FDE6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85045304"/>
        <c:axId val="685051864"/>
      </c:barChart>
      <c:catAx>
        <c:axId val="685045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051864"/>
        <c:crosses val="autoZero"/>
        <c:auto val="1"/>
        <c:lblAlgn val="ctr"/>
        <c:lblOffset val="100"/>
        <c:noMultiLvlLbl val="0"/>
      </c:catAx>
      <c:valAx>
        <c:axId val="6850518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85045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1.xlsx]Sheet4!PivotTable12</c:name>
    <c:fmtId val="8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Sheet4!$B$7:$B$8</c:f>
              <c:strCache>
                <c:ptCount val="1"/>
                <c:pt idx="0">
                  <c:v>Negative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dPt>
            <c:idx val="0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1"/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l"/>
                </a:scene3d>
                <a:sp3d prstMaterial="plastic">
                  <a:bevelT w="0" h="0"/>
                </a:sp3d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EA2-40C4-A450-56DBEEEA38F0}"/>
              </c:ext>
            </c:extLst>
          </c:dPt>
          <c:dPt>
            <c:idx val="1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1"/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l"/>
                </a:scene3d>
                <a:sp3d prstMaterial="plastic">
                  <a:bevelT w="0" h="0"/>
                </a:sp3d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EA2-40C4-A450-56DBEEEA38F0}"/>
              </c:ext>
            </c:extLst>
          </c:dPt>
          <c:dPt>
            <c:idx val="2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1"/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l"/>
                </a:scene3d>
                <a:sp3d prstMaterial="plastic">
                  <a:bevelT w="0" h="0"/>
                </a:sp3d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7EA2-40C4-A450-56DBEEEA38F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Sheet4!$A$9:$A$13</c:f>
              <c:strCache>
                <c:ptCount val="4"/>
                <c:pt idx="0">
                  <c:v>Amla/Fruit juice</c:v>
                </c:pt>
                <c:pt idx="1">
                  <c:v>Coconut water</c:v>
                </c:pt>
                <c:pt idx="2">
                  <c:v>Vegetable Juice</c:v>
                </c:pt>
                <c:pt idx="3">
                  <c:v>(blank)</c:v>
                </c:pt>
              </c:strCache>
            </c:strRef>
          </c:cat>
          <c:val>
            <c:numRef>
              <c:f>Sheet4!$B$9:$B$13</c:f>
              <c:numCache>
                <c:formatCode>General</c:formatCode>
                <c:ptCount val="4"/>
                <c:pt idx="0">
                  <c:v>16</c:v>
                </c:pt>
                <c:pt idx="1">
                  <c:v>22</c:v>
                </c:pt>
                <c:pt idx="2">
                  <c:v>9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EA2-40C4-A450-56DBEEEA38F0}"/>
            </c:ext>
          </c:extLst>
        </c:ser>
        <c:ser>
          <c:idx val="1"/>
          <c:order val="1"/>
          <c:tx>
            <c:strRef>
              <c:f>Sheet4!$C$7:$C$8</c:f>
              <c:strCache>
                <c:ptCount val="1"/>
                <c:pt idx="0">
                  <c:v>Positive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Sheet4!$A$9:$A$13</c:f>
              <c:strCache>
                <c:ptCount val="4"/>
                <c:pt idx="0">
                  <c:v>Amla/Fruit juice</c:v>
                </c:pt>
                <c:pt idx="1">
                  <c:v>Coconut water</c:v>
                </c:pt>
                <c:pt idx="2">
                  <c:v>Vegetable Juice</c:v>
                </c:pt>
                <c:pt idx="3">
                  <c:v>(blank)</c:v>
                </c:pt>
              </c:strCache>
            </c:strRef>
          </c:cat>
          <c:val>
            <c:numRef>
              <c:f>Sheet4!$C$9:$C$13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EA2-40C4-A450-56DBEEEA38F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95332456"/>
        <c:axId val="495325896"/>
      </c:lineChart>
      <c:catAx>
        <c:axId val="495332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325896"/>
        <c:crosses val="autoZero"/>
        <c:auto val="1"/>
        <c:lblAlgn val="ctr"/>
        <c:lblOffset val="100"/>
        <c:noMultiLvlLbl val="0"/>
      </c:catAx>
      <c:valAx>
        <c:axId val="495325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3324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u="sng">
                <a:solidFill>
                  <a:schemeClr val="bg1"/>
                </a:solidFill>
              </a:rPr>
              <a:t>LUNCH PREFERENECE</a:t>
            </a:r>
          </a:p>
        </c:rich>
      </c:tx>
      <c:overlay val="0"/>
      <c:spPr>
        <a:solidFill>
          <a:schemeClr val="tx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'Lunch preference'!$R$4</c:f>
              <c:strCache>
                <c:ptCount val="1"/>
                <c:pt idx="0">
                  <c:v>POSITIVE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'Lunch preference'!$Q$5:$Q$7</c:f>
              <c:strCache>
                <c:ptCount val="3"/>
                <c:pt idx="0">
                  <c:v>VEG</c:v>
                </c:pt>
                <c:pt idx="1">
                  <c:v>NONVEG</c:v>
                </c:pt>
                <c:pt idx="2">
                  <c:v>BOTH</c:v>
                </c:pt>
              </c:strCache>
            </c:strRef>
          </c:cat>
          <c:val>
            <c:numRef>
              <c:f>'Lunch preference'!$R$5:$R$7</c:f>
              <c:numCache>
                <c:formatCode>General</c:formatCode>
                <c:ptCount val="3"/>
                <c:pt idx="1">
                  <c:v>1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9F-4795-9B60-E6727FEBEDE8}"/>
            </c:ext>
          </c:extLst>
        </c:ser>
        <c:ser>
          <c:idx val="1"/>
          <c:order val="1"/>
          <c:tx>
            <c:strRef>
              <c:f>'Lunch preference'!$S$4</c:f>
              <c:strCache>
                <c:ptCount val="1"/>
                <c:pt idx="0">
                  <c:v>NEGATIVE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'Lunch preference'!$Q$5:$Q$7</c:f>
              <c:strCache>
                <c:ptCount val="3"/>
                <c:pt idx="0">
                  <c:v>VEG</c:v>
                </c:pt>
                <c:pt idx="1">
                  <c:v>NONVEG</c:v>
                </c:pt>
                <c:pt idx="2">
                  <c:v>BOTH</c:v>
                </c:pt>
              </c:strCache>
            </c:strRef>
          </c:cat>
          <c:val>
            <c:numRef>
              <c:f>'Lunch preference'!$S$5:$S$7</c:f>
              <c:numCache>
                <c:formatCode>General</c:formatCode>
                <c:ptCount val="3"/>
                <c:pt idx="0">
                  <c:v>19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9F-4795-9B60-E6727FEBEDE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88397496"/>
        <c:axId val="388398808"/>
      </c:lineChart>
      <c:catAx>
        <c:axId val="388397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398808"/>
        <c:crosses val="autoZero"/>
        <c:auto val="1"/>
        <c:lblAlgn val="ctr"/>
        <c:lblOffset val="100"/>
        <c:noMultiLvlLbl val="0"/>
      </c:catAx>
      <c:valAx>
        <c:axId val="38839880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88397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0.56206</cdr:x>
      <cdr:y>0</cdr:y>
    </cdr:from>
    <cdr:to>
      <cdr:x>0.9596</cdr:x>
      <cdr:y>0.15122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BC20B51C-0215-42B5-9D25-C9FCDA717E22}"/>
            </a:ext>
          </a:extLst>
        </cdr:cNvPr>
        <cdr:cNvSpPr/>
      </cdr:nvSpPr>
      <cdr:spPr>
        <a:xfrm xmlns:a="http://schemas.openxmlformats.org/drawingml/2006/main">
          <a:off x="6979026" y="0"/>
          <a:ext cx="4936243" cy="654320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sz="1400" b="1" u="sng" dirty="0">
              <a:solidFill>
                <a:schemeClr val="bg1"/>
              </a:solidFill>
            </a:rPr>
            <a:t>ANALYSIS OF FRUIT EGG AND MILK PREFERENCE OF POSITIVE AND NEGATIVE</a:t>
          </a:r>
          <a:r>
            <a:rPr lang="en-US" sz="1400" b="1" u="sng" baseline="0" dirty="0">
              <a:solidFill>
                <a:schemeClr val="bg1"/>
              </a:solidFill>
            </a:rPr>
            <a:t> RESPONSES</a:t>
          </a:r>
          <a:endParaRPr lang="en-US" sz="1400" b="1" u="sng" dirty="0">
            <a:solidFill>
              <a:schemeClr val="bg1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0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14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3943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27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18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839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237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04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63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86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50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91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6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25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7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552-DF16-438C-B151-26C794DE188C}" type="datetimeFigureOut">
              <a:rPr lang="en-IN" smtClean="0"/>
              <a:t>27-08-2021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6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7B552-DF16-438C-B151-26C794DE188C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82493A-E3AF-4D47-82C8-DAEBA50D8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76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chart" Target="../charts/char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DDC1F09-BBCA-4AA9-AA38-A9717FB56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174261"/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E4A500-78F6-4F5C-A640-B188DD630A0D}"/>
              </a:ext>
            </a:extLst>
          </p:cNvPr>
          <p:cNvSpPr/>
          <p:nvPr/>
        </p:nvSpPr>
        <p:spPr>
          <a:xfrm>
            <a:off x="844061" y="3798277"/>
            <a:ext cx="4037428" cy="1603717"/>
          </a:xfrm>
          <a:prstGeom prst="rect">
            <a:avLst/>
          </a:prstGeom>
          <a:solidFill>
            <a:srgbClr val="0000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FOOD CONSUMPTION SURVEY AND ANALYSIS BASED ON RESPONSES</a:t>
            </a:r>
          </a:p>
        </p:txBody>
      </p:sp>
    </p:spTree>
    <p:extLst>
      <p:ext uri="{BB962C8B-B14F-4D97-AF65-F5344CB8AC3E}">
        <p14:creationId xmlns:p14="http://schemas.microsoft.com/office/powerpoint/2010/main" val="217890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BEDD-0731-42D6-93CF-83D3CB91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753" y="146078"/>
            <a:ext cx="2853657" cy="670560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ANALYSIS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DE4AE83-F378-4B00-9BFE-1600A51F1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5" y="176140"/>
            <a:ext cx="1841109" cy="8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2078678-E7A3-4797-9B70-E55FF3D789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967320"/>
              </p:ext>
            </p:extLst>
          </p:nvPr>
        </p:nvGraphicFramePr>
        <p:xfrm>
          <a:off x="368374" y="1039691"/>
          <a:ext cx="7973768" cy="3110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5B7D72A-7927-4FEE-AE64-1DA751A73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582826"/>
              </p:ext>
            </p:extLst>
          </p:nvPr>
        </p:nvGraphicFramePr>
        <p:xfrm>
          <a:off x="368374" y="4149968"/>
          <a:ext cx="4470912" cy="2531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4E1B900-7011-45C0-9FED-782C57769731}"/>
              </a:ext>
            </a:extLst>
          </p:cNvPr>
          <p:cNvSpPr/>
          <p:nvPr/>
        </p:nvSpPr>
        <p:spPr>
          <a:xfrm>
            <a:off x="5100581" y="4187163"/>
            <a:ext cx="5809956" cy="249469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Persual</a:t>
            </a:r>
            <a:r>
              <a:rPr lang="en-US" sz="36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Coconut water and Amla juice was most preferred by the consumers of different regions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Those who consumed coconut water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amla juice were found COVID-19 NEGATIVE.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08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DE84-3B31-4E29-870B-350C86620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834" y="21395"/>
            <a:ext cx="2642641" cy="863551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ANALYSIS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55EB4-57BD-4079-8209-5C8C97E4B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5" y="176140"/>
            <a:ext cx="1841109" cy="8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561A2C4-BA99-4B8B-899E-36549A5D0F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5614264"/>
              </p:ext>
            </p:extLst>
          </p:nvPr>
        </p:nvGraphicFramePr>
        <p:xfrm>
          <a:off x="777766" y="1029441"/>
          <a:ext cx="3618712" cy="1728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8C6666D-D047-4FCC-AEEE-236D729665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5486045"/>
              </p:ext>
            </p:extLst>
          </p:nvPr>
        </p:nvGraphicFramePr>
        <p:xfrm>
          <a:off x="4885360" y="3427902"/>
          <a:ext cx="6429374" cy="3443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A012CFC0-4501-41CE-AA7B-33E75DCC97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52955"/>
              </p:ext>
            </p:extLst>
          </p:nvPr>
        </p:nvGraphicFramePr>
        <p:xfrm>
          <a:off x="4688413" y="-15387"/>
          <a:ext cx="7561943" cy="3658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AF99B057-E072-44A2-9F4E-CEF570AE2975}"/>
              </a:ext>
            </a:extLst>
          </p:cNvPr>
          <p:cNvSpPr/>
          <p:nvPr/>
        </p:nvSpPr>
        <p:spPr>
          <a:xfrm>
            <a:off x="8011921" y="3643532"/>
            <a:ext cx="3946498" cy="3821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u="sng" dirty="0">
                <a:solidFill>
                  <a:schemeClr val="bg1"/>
                </a:solidFill>
                <a:latin typeface="Arial Black" panose="020B0A04020102020204" pitchFamily="34" charset="0"/>
              </a:rPr>
              <a:t>REGION WISE DINNER PREFERENCE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202F55B4-3DFE-4681-AEE3-7E4AB5F9F4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526791"/>
              </p:ext>
            </p:extLst>
          </p:nvPr>
        </p:nvGraphicFramePr>
        <p:xfrm>
          <a:off x="777766" y="2902209"/>
          <a:ext cx="3603528" cy="1832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4199A0FF-0129-4695-A64C-B84B1CC21CB0}"/>
              </a:ext>
            </a:extLst>
          </p:cNvPr>
          <p:cNvSpPr/>
          <p:nvPr/>
        </p:nvSpPr>
        <p:spPr>
          <a:xfrm>
            <a:off x="0" y="4894989"/>
            <a:ext cx="5021943" cy="1941616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Persual</a:t>
            </a:r>
            <a:r>
              <a:rPr lang="en-US" sz="36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wise the most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preferred lunch was veg as well as non veg but in dinner they preferred veg meals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was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most of VEG preferred consumers were COVID-19 Negative</a:t>
            </a:r>
          </a:p>
        </p:txBody>
      </p:sp>
    </p:spTree>
    <p:extLst>
      <p:ext uri="{BB962C8B-B14F-4D97-AF65-F5344CB8AC3E}">
        <p14:creationId xmlns:p14="http://schemas.microsoft.com/office/powerpoint/2010/main" val="2629692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F1C2DF7-1573-41BA-9470-2748BACC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814" y="176139"/>
            <a:ext cx="2642641" cy="863551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ANALYSIS</a:t>
            </a:r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B7D7623-E080-4C0E-98BF-4E17B48E71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3331771"/>
              </p:ext>
            </p:extLst>
          </p:nvPr>
        </p:nvGraphicFramePr>
        <p:xfrm>
          <a:off x="3918857" y="4550230"/>
          <a:ext cx="3737427" cy="2131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44FA28B-1225-46A2-BFC3-3255F6F4A0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185043"/>
              </p:ext>
            </p:extLst>
          </p:nvPr>
        </p:nvGraphicFramePr>
        <p:xfrm>
          <a:off x="-224971" y="631489"/>
          <a:ext cx="12416971" cy="4326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145F611-86D4-4017-95A6-C8271DB4EE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083176"/>
              </p:ext>
            </p:extLst>
          </p:nvPr>
        </p:nvGraphicFramePr>
        <p:xfrm>
          <a:off x="181429" y="4318000"/>
          <a:ext cx="3737428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37565EBC-AD9D-43CD-873E-12E69C272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40"/>
            <a:ext cx="1255485" cy="59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0088C50-AEFB-425D-B112-AF91700765AE}"/>
              </a:ext>
            </a:extLst>
          </p:cNvPr>
          <p:cNvSpPr/>
          <p:nvPr/>
        </p:nvSpPr>
        <p:spPr>
          <a:xfrm>
            <a:off x="7757887" y="4318000"/>
            <a:ext cx="4434114" cy="254000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Persual</a:t>
            </a:r>
            <a:r>
              <a:rPr lang="en-US" sz="3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of Negative consumers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glass of milk , one egg and also apple and banana as fruit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preferred fruit was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CITRUS fruit apple and banana.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negative people eit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 preferred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turmeric milk or nothing as such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dinner.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504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975B8B-9FC5-47AB-A016-29DB464B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814" y="176139"/>
            <a:ext cx="2642641" cy="863551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ANALYSIS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D16C9-7A56-45B4-A706-73590E79D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5" y="176140"/>
            <a:ext cx="1841109" cy="8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292D1D3-10DE-4381-B2FE-6CDC3D71D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598077"/>
              </p:ext>
            </p:extLst>
          </p:nvPr>
        </p:nvGraphicFramePr>
        <p:xfrm>
          <a:off x="1540978" y="1260702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B9B7692-7F60-46E9-8576-C3CD40B643AD}"/>
              </a:ext>
            </a:extLst>
          </p:cNvPr>
          <p:cNvSpPr/>
          <p:nvPr/>
        </p:nvSpPr>
        <p:spPr>
          <a:xfrm>
            <a:off x="176725" y="5142138"/>
            <a:ext cx="12015276" cy="1715861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Persual</a:t>
            </a:r>
            <a:r>
              <a:rPr lang="en-US" sz="3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consumptions of fruit, dairy products and egg/chicken increased as per </a:t>
            </a:r>
            <a:r>
              <a:rPr lang="en-US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ususal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days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most region fruits </a:t>
            </a:r>
            <a:r>
              <a:rPr lang="en-US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dairy products were in shortage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prices of citrus fruits cooking oil and dry fruits increased.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99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1185"/>
            <a:ext cx="10058400" cy="911815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SOLUTION &amp; RESULTS…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654" y="985471"/>
            <a:ext cx="11444621" cy="5872529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food Survey and analysis helped us to identifies different food consumption pattern based on different parameters &amp; changes in food preferences during the covid-19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78%(47) responses were from age group (19-45) Out of this it was seen 30% people of this age group were adversely infected with the virus 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total responses 82% were found COVID-19 NEGATIVE. Region wise East India recorded the most (22) COVID-19 NEGATIVE consumers 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compared to all the region south India encountered maximum COVID-19 Positive cases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42% (33) COVID negative consumers had Glass of warm water in the morning and the most preferred breakfast was BESAN/DAL CHILLA and BROWN BREAD WITH OMLET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per the lunch and dinner analysis 40% and 60% consumers preferred VEG MEAL over nonveg meal which was found to be the healthy diet for this situation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38% of the total response preferred orange/ citrus fruit as it increases the immunity as it contains vitamin C specially the 19-45 age group consumers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54% of the consumers preferred one EGG per day as it increases the protein content.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prices of some items( fruits, cooking oil , dairy products , chicken/ meat) increased as the consumption increased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8FA7C-E2BE-47CF-844E-D96D21871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5" y="176140"/>
            <a:ext cx="1841109" cy="8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07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214912"/>
            <a:ext cx="10058400" cy="770455"/>
          </a:xfrm>
        </p:spPr>
        <p:txBody>
          <a:bodyPr>
            <a:normAutofit/>
          </a:bodyPr>
          <a:lstStyle/>
          <a:p>
            <a:r>
              <a:rPr lang="en-IN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Continued…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59280"/>
            <a:ext cx="10463106" cy="4998719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complete analysis following should be followed keeping in mind WHO guidelines to fight this pandemic and stay healthy and safe: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Dinking warm water specially in the morning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a balanced diet which included vitamin minerals and other essential fibers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Fruits and dry fruits and juice including coconut water should always be a part of meal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market should have fruits specially Citrus fruit. 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Grocery shop should keep enough amount of eggs bread and dairy products in order to satisfy the consumers demands.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should keep a check on the increased price of few items which were in demand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cleanliness and personal hygiene is the most important thing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89B82-A71F-4780-BE1C-22D7F0BDE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5" y="176140"/>
            <a:ext cx="1841109" cy="8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58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Different Ways to Say Thank-You — Emily Post">
            <a:extLst>
              <a:ext uri="{FF2B5EF4-FFF2-40B4-BE49-F238E27FC236}">
                <a16:creationId xmlns:a16="http://schemas.microsoft.com/office/drawing/2014/main" id="{19DE3D4A-332F-499D-9C86-7FC908D2F5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957898"/>
            <a:ext cx="7223760" cy="292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bbon: Tilted Up 1">
            <a:extLst>
              <a:ext uri="{FF2B5EF4-FFF2-40B4-BE49-F238E27FC236}">
                <a16:creationId xmlns:a16="http://schemas.microsoft.com/office/drawing/2014/main" id="{AF94768F-9639-45B7-8558-3CE65EF78874}"/>
              </a:ext>
            </a:extLst>
          </p:cNvPr>
          <p:cNvSpPr/>
          <p:nvPr/>
        </p:nvSpPr>
        <p:spPr>
          <a:xfrm>
            <a:off x="487680" y="5074920"/>
            <a:ext cx="8496300" cy="1783080"/>
          </a:xfrm>
          <a:prstGeom prst="ribbon2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u="sng" dirty="0">
                <a:solidFill>
                  <a:schemeClr val="tx1"/>
                </a:solidFill>
                <a:latin typeface="Bernard MT Condensed" panose="02050806060905020404" pitchFamily="18" charset="0"/>
              </a:rPr>
              <a:t>NITESH KUMAR SHARMA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24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132" y="1589955"/>
            <a:ext cx="6502982" cy="725379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AGENDA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132" y="231533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C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Introduction 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C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  <a:cs typeface="Times New Roman" pitchFamily="18" charset="0"/>
              </a:rPr>
              <a:t>Objective of the survey</a:t>
            </a:r>
            <a:endParaRPr lang="en-IN" sz="2000" dirty="0">
              <a:solidFill>
                <a:srgbClr val="C00000"/>
              </a:solidFill>
              <a:latin typeface="Arial Rounded MT Bold" panose="020F0704030504030204" pitchFamily="34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C00000"/>
                </a:solidFill>
                <a:latin typeface="Arial Rounded MT Bold" panose="020F0704030504030204" pitchFamily="34" charset="0"/>
                <a:cs typeface="Times New Roman" pitchFamily="18" charset="0"/>
              </a:rPr>
              <a:t>Research Design/Approach and Analysis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C00000"/>
                </a:solidFill>
                <a:latin typeface="Arial Rounded MT Bold" panose="020F0704030504030204" pitchFamily="34" charset="0"/>
                <a:cs typeface="Times New Roman" pitchFamily="18" charset="0"/>
              </a:rPr>
              <a:t>Data collecting source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  <a:cs typeface="Times New Roman" pitchFamily="18" charset="0"/>
              </a:rPr>
              <a:t>Analysis</a:t>
            </a:r>
            <a:endParaRPr lang="en-IN" sz="2000" dirty="0">
              <a:solidFill>
                <a:srgbClr val="C00000"/>
              </a:solidFill>
              <a:latin typeface="Arial Rounded MT Bold" panose="020F0704030504030204" pitchFamily="34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C00000"/>
                </a:solidFill>
                <a:latin typeface="Arial Rounded MT Bold" panose="020F0704030504030204" pitchFamily="34" charset="0"/>
                <a:cs typeface="Times New Roman" pitchFamily="18" charset="0"/>
              </a:rPr>
              <a:t>Solution and Results 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br>
              <a:rPr lang="en-IN" sz="2000" dirty="0">
                <a:solidFill>
                  <a:srgbClr val="C00000"/>
                </a:solidFill>
                <a:latin typeface="Arial Rounded MT Bold" panose="020F0704030504030204" pitchFamily="34" charset="0"/>
              </a:rPr>
            </a:br>
            <a:endParaRPr lang="en-IN" sz="20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542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99AD613-4D39-4457-B618-89F263FC0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5" y="176140"/>
            <a:ext cx="1841109" cy="8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98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143536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novel coronavirus (COVID-19) was identified in 2019 in Wuhan, China. This is a new coronavirus that has not been previously identified in humans.</a:t>
            </a:r>
          </a:p>
          <a:p>
            <a:pPr algn="l"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Coronaviruses are a large family of viruses that are known to cause illness ranging from the common cold to more severe diseases such as Middle East Respiratory Syndrome </a:t>
            </a:r>
            <a:r>
              <a:rPr lang="en-US" b="1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(MERS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Severe Acute Respiratory Syndrome </a:t>
            </a:r>
            <a:r>
              <a:rPr lang="en-US" b="1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(SARS).</a:t>
            </a:r>
          </a:p>
          <a:p>
            <a:pPr algn="l"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</a:pPr>
            <a:endParaRPr lang="en-US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 considered as a pandemic it has become a great matter of concern for people daily routine especially </a:t>
            </a: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habits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Survey basically focuses on food consumption habits of </a:t>
            </a: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region age groups and infected/non infected consumers in India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09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B5A5973-7909-4EA0-B994-FD3EC315A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5" y="176140"/>
            <a:ext cx="1841109" cy="8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17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00189"/>
            <a:ext cx="8596668" cy="1320800"/>
          </a:xfrm>
        </p:spPr>
        <p:txBody>
          <a:bodyPr>
            <a:normAutofit/>
          </a:bodyPr>
          <a:lstStyle/>
          <a:p>
            <a:r>
              <a:rPr lang="en-IN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2458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the preferred Food on different times of meal in a Day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choice of Food of infected/no infected consumers based on AGE and REGION they belong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availability of preferred item and corresponding price hikes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Creating/ suggestion for healthy diet plan in order to be safe</a:t>
            </a: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29043" y="999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630FAC2-448B-4C81-A8EF-B7148581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5" y="176140"/>
            <a:ext cx="1841109" cy="8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58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761" y="1500189"/>
            <a:ext cx="8596668" cy="1320800"/>
          </a:xfrm>
        </p:spPr>
        <p:txBody>
          <a:bodyPr>
            <a:normAutofit/>
          </a:bodyPr>
          <a:lstStyle/>
          <a:p>
            <a:r>
              <a:rPr lang="en-IN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OBJECTIVE OF THE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9138" y="2526349"/>
            <a:ext cx="6766561" cy="3880773"/>
          </a:xfrm>
        </p:spPr>
        <p:txBody>
          <a:bodyPr>
            <a:normAutofit/>
          </a:bodyPr>
          <a:lstStyle/>
          <a:p>
            <a:pPr lvl="0">
              <a:buClr>
                <a:srgbClr val="C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Behavior pattern of food habits during full day meal</a:t>
            </a:r>
          </a:p>
          <a:p>
            <a:pPr>
              <a:buClr>
                <a:srgbClr val="C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preferred food of different region and age group</a:t>
            </a:r>
          </a:p>
          <a:p>
            <a:pPr lvl="0">
              <a:buClr>
                <a:srgbClr val="C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change in daily routine of intake of food.</a:t>
            </a:r>
          </a:p>
          <a:p>
            <a:pPr>
              <a:buClr>
                <a:srgbClr val="C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Analyzing the availability of preferred item and corresponding price hikes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19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09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520" y="365125"/>
            <a:ext cx="1136634" cy="63651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540A403-C206-4B25-AFD2-5745F3220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5" y="176140"/>
            <a:ext cx="1841109" cy="8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21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461" y="2552268"/>
            <a:ext cx="7388931" cy="3880773"/>
          </a:xfrm>
        </p:spPr>
        <p:txBody>
          <a:bodyPr>
            <a:normAutofit/>
          </a:bodyPr>
          <a:lstStyle/>
          <a:p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presented study is based on collected data from the responses of different regions with the help of  Questions shared through GOOGLE FORMS. </a:t>
            </a:r>
          </a:p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collected data was arranged in Microsoft Excel and analysed with the help of different tools and Formulas in Excel.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09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17D6E58-44F4-499B-B3B3-5AE522CD1DC3}"/>
              </a:ext>
            </a:extLst>
          </p:cNvPr>
          <p:cNvSpPr/>
          <p:nvPr/>
        </p:nvSpPr>
        <p:spPr>
          <a:xfrm>
            <a:off x="1247680" y="1293908"/>
            <a:ext cx="8187397" cy="1325563"/>
          </a:xfrm>
          <a:prstGeom prst="wedge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520" y="365125"/>
            <a:ext cx="1136634" cy="63651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C8A14A-D360-43F9-89CD-B1C1E76AC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5" y="176140"/>
            <a:ext cx="1841109" cy="8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846" y="1493991"/>
            <a:ext cx="9755066" cy="1450757"/>
          </a:xfrm>
        </p:spPr>
        <p:txBody>
          <a:bodyPr>
            <a:noAutofit/>
          </a:bodyPr>
          <a:lstStyle/>
          <a:p>
            <a:pPr algn="ctr"/>
            <a:r>
              <a:rPr lang="en-IN" sz="3200" b="1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itchFamily="18" charset="0"/>
              </a:rPr>
              <a:t>RESEARCH DESIGN/APPROACH AND ANALYSIS</a:t>
            </a:r>
            <a:br>
              <a:rPr lang="en-IN" sz="2800" b="1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itchFamily="18" charset="0"/>
              </a:rPr>
            </a:br>
            <a:endParaRPr lang="en-IN" sz="2800" b="1" u="sng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1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883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DATA COLLECTING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974" y="2429235"/>
            <a:ext cx="7796894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This survey was conducted from 16</a:t>
            </a:r>
            <a:r>
              <a:rPr lang="en-IN" b="1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 July to 24</a:t>
            </a:r>
            <a:r>
              <a:rPr lang="en-IN" b="1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 August ‘21 .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self prepared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Questionnaire was shared in </a:t>
            </a:r>
            <a:r>
              <a:rPr lang="en-IN" sz="1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acebook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GOOGLE FORMS and information was collected of the region ,age and food consumption habits of consumers. 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In this case study  ,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Convenience sampling technique was used and 100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respondents were targeted to full-fill the sample requirements. 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Out of 100 ,60 response received , which were found suitable to conduct the final analysis.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09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520" y="365125"/>
            <a:ext cx="1136634" cy="63651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F65B7E0-E698-4348-8DA1-65779F41C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5" y="176140"/>
            <a:ext cx="1841109" cy="8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63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8D743DD-65F9-4D40-AFB6-6C82D4D77991}"/>
              </a:ext>
            </a:extLst>
          </p:cNvPr>
          <p:cNvSpPr/>
          <p:nvPr/>
        </p:nvSpPr>
        <p:spPr>
          <a:xfrm>
            <a:off x="407443" y="5029149"/>
            <a:ext cx="10382476" cy="1652711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5C3A2-E49F-4B8D-8EC0-D04C7FCA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722" y="0"/>
            <a:ext cx="2844278" cy="661182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ANALYSIS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16F270-92DD-49EF-B0CC-CC5D987BC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5" y="176140"/>
            <a:ext cx="1841109" cy="8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BE3A15C-3414-4C0C-8BE1-AFD96B2ACD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795357"/>
              </p:ext>
            </p:extLst>
          </p:nvPr>
        </p:nvGraphicFramePr>
        <p:xfrm>
          <a:off x="0" y="1147714"/>
          <a:ext cx="5795889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F2E5888-6AB9-4F0F-A002-39BD49BA14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8425394"/>
              </p:ext>
            </p:extLst>
          </p:nvPr>
        </p:nvGraphicFramePr>
        <p:xfrm>
          <a:off x="6822977" y="335738"/>
          <a:ext cx="3966943" cy="2337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62CA088-865D-40CB-AEFC-2D2C83D4DE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225947"/>
              </p:ext>
            </p:extLst>
          </p:nvPr>
        </p:nvGraphicFramePr>
        <p:xfrm>
          <a:off x="6822977" y="2672862"/>
          <a:ext cx="3966942" cy="2219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9A7A9D9E-EDD9-4312-BE5F-35DDB169B073}"/>
              </a:ext>
            </a:extLst>
          </p:cNvPr>
          <p:cNvSpPr txBox="1">
            <a:spLocks/>
          </p:cNvSpPr>
          <p:nvPr/>
        </p:nvSpPr>
        <p:spPr>
          <a:xfrm>
            <a:off x="407443" y="5029150"/>
            <a:ext cx="10720102" cy="1828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Persual</a:t>
            </a:r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response was received from age group(19-45)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covid-19 negative people was most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compared to all the region south India encountered maximum COVID-19 Positive cases</a:t>
            </a:r>
          </a:p>
        </p:txBody>
      </p:sp>
    </p:spTree>
    <p:extLst>
      <p:ext uri="{BB962C8B-B14F-4D97-AF65-F5344CB8AC3E}">
        <p14:creationId xmlns:p14="http://schemas.microsoft.com/office/powerpoint/2010/main" val="155118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5364-42EB-42F2-82A2-49483AC2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685" y="188555"/>
            <a:ext cx="2783318" cy="698695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ANALYSIS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0A56C84-EDE8-42C7-BA3D-948FFB42F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393639"/>
              </p:ext>
            </p:extLst>
          </p:nvPr>
        </p:nvGraphicFramePr>
        <p:xfrm>
          <a:off x="176725" y="1206519"/>
          <a:ext cx="4250132" cy="2130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2" name="Picture 4">
            <a:extLst>
              <a:ext uri="{FF2B5EF4-FFF2-40B4-BE49-F238E27FC236}">
                <a16:creationId xmlns:a16="http://schemas.microsoft.com/office/drawing/2014/main" id="{8F2E7316-5AE3-4C32-8281-AF783B069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5" y="176140"/>
            <a:ext cx="1841109" cy="8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3DE4927-6A3A-4AB5-B3FE-260B8513D2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8045999"/>
              </p:ext>
            </p:extLst>
          </p:nvPr>
        </p:nvGraphicFramePr>
        <p:xfrm>
          <a:off x="4252685" y="1114096"/>
          <a:ext cx="6778172" cy="2389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A9AB414-06E6-48CE-B0D3-7D6C096906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2265304"/>
              </p:ext>
            </p:extLst>
          </p:nvPr>
        </p:nvGraphicFramePr>
        <p:xfrm>
          <a:off x="176725" y="3790269"/>
          <a:ext cx="4075960" cy="2697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B0C5515E-438F-42EA-812C-0137C85B2212}"/>
              </a:ext>
            </a:extLst>
          </p:cNvPr>
          <p:cNvSpPr txBox="1">
            <a:spLocks/>
          </p:cNvSpPr>
          <p:nvPr/>
        </p:nvSpPr>
        <p:spPr>
          <a:xfrm>
            <a:off x="4734016" y="3610255"/>
            <a:ext cx="7281259" cy="2389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Persual</a:t>
            </a:r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glass of warm water was preferred by most NEGATIVE consumers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/dal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chutney and brown bread with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omlet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most preferred in breakfast</a:t>
            </a:r>
          </a:p>
        </p:txBody>
      </p:sp>
    </p:spTree>
    <p:extLst>
      <p:ext uri="{BB962C8B-B14F-4D97-AF65-F5344CB8AC3E}">
        <p14:creationId xmlns:p14="http://schemas.microsoft.com/office/powerpoint/2010/main" val="11645747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597</TotalTime>
  <Words>1024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Black</vt:lpstr>
      <vt:lpstr>Arial Rounded MT Bold</vt:lpstr>
      <vt:lpstr>Bernard MT Condensed</vt:lpstr>
      <vt:lpstr>Times New Roman</vt:lpstr>
      <vt:lpstr>Trebuchet MS</vt:lpstr>
      <vt:lpstr>Wingdings</vt:lpstr>
      <vt:lpstr>Wingdings 3</vt:lpstr>
      <vt:lpstr>Facet</vt:lpstr>
      <vt:lpstr>PowerPoint Presentation</vt:lpstr>
      <vt:lpstr>AGENDA</vt:lpstr>
      <vt:lpstr>INTRODUCTION </vt:lpstr>
      <vt:lpstr>PROBLEM STATEMENT</vt:lpstr>
      <vt:lpstr>OBJECTIVE OF THE SURVEY</vt:lpstr>
      <vt:lpstr>RESEARCH DESIGN/APPROACH AND ANALYSIS </vt:lpstr>
      <vt:lpstr>DATA COLLECTING SOURCE</vt:lpstr>
      <vt:lpstr>ANALYSIS</vt:lpstr>
      <vt:lpstr>ANALYSIS</vt:lpstr>
      <vt:lpstr>ANALYSIS</vt:lpstr>
      <vt:lpstr>ANALYSIS</vt:lpstr>
      <vt:lpstr>ANALYSIS</vt:lpstr>
      <vt:lpstr>ANALYSIS</vt:lpstr>
      <vt:lpstr>SOLUTION &amp; RESULTS…</vt:lpstr>
      <vt:lpstr>Continued…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</dc:creator>
  <cp:lastModifiedBy>DELL</cp:lastModifiedBy>
  <cp:revision>25</cp:revision>
  <dcterms:created xsi:type="dcterms:W3CDTF">2021-07-28T18:59:08Z</dcterms:created>
  <dcterms:modified xsi:type="dcterms:W3CDTF">2021-08-27T13:38:50Z</dcterms:modified>
</cp:coreProperties>
</file>