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18288000" cy="10287000"/>
  <p:notesSz cx="6858000" cy="9144000"/>
  <p:embeddedFontLst>
    <p:embeddedFont>
      <p:font typeface="Alice" panose="020B0604020202020204" charset="0"/>
      <p:regular r:id="rId13"/>
    </p:embeddedFont>
    <p:embeddedFont>
      <p:font typeface="League Spartan" panose="020B0604020202020204" charset="0"/>
      <p:regular r:id="rId14"/>
    </p:embeddedFont>
    <p:embeddedFont>
      <p:font typeface="Open Sauce" panose="020B0604020202020204" charset="0"/>
      <p:regular r:id="rId15"/>
    </p:embeddedFont>
    <p:embeddedFont>
      <p:font typeface="Poppins Bold" panose="020B0604020202020204" charset="0"/>
      <p:regular r:id="rId16"/>
    </p:embeddedFont>
    <p:embeddedFont>
      <p:font typeface="TT Hoves" panose="020B0604020202020204" charset="0"/>
      <p:regular r:id="rId17"/>
    </p:embeddedFont>
    <p:embeddedFont>
      <p:font typeface="TT Hoves Bold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706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107576" y="-2295434"/>
            <a:ext cx="11221859" cy="11221859"/>
          </a:xfrm>
          <a:custGeom>
            <a:avLst/>
            <a:gdLst/>
            <a:ahLst/>
            <a:cxnLst/>
            <a:rect l="l" t="t" r="r" b="b"/>
            <a:pathLst>
              <a:path w="11221859" h="11221859">
                <a:moveTo>
                  <a:pt x="0" y="0"/>
                </a:moveTo>
                <a:lnTo>
                  <a:pt x="11221858" y="0"/>
                </a:lnTo>
                <a:lnTo>
                  <a:pt x="11221858" y="11221859"/>
                </a:lnTo>
                <a:lnTo>
                  <a:pt x="0" y="112218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819555" y="1028700"/>
            <a:ext cx="8296172" cy="7897725"/>
          </a:xfrm>
          <a:custGeom>
            <a:avLst/>
            <a:gdLst/>
            <a:ahLst/>
            <a:cxnLst/>
            <a:rect l="l" t="t" r="r" b="b"/>
            <a:pathLst>
              <a:path w="8296172" h="7897725">
                <a:moveTo>
                  <a:pt x="0" y="0"/>
                </a:moveTo>
                <a:lnTo>
                  <a:pt x="8296172" y="0"/>
                </a:lnTo>
                <a:lnTo>
                  <a:pt x="8296172" y="7897725"/>
                </a:lnTo>
                <a:lnTo>
                  <a:pt x="0" y="78977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5541" r="-37076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344568"/>
            <a:ext cx="3117321" cy="448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Thynk Unlimited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585339" y="344568"/>
            <a:ext cx="3117321" cy="448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Project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330761" y="344568"/>
            <a:ext cx="1406261" cy="448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-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62118" y="808636"/>
            <a:ext cx="10174574" cy="5552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14"/>
              </a:lnSpc>
            </a:pPr>
            <a:r>
              <a:rPr lang="en-US" sz="9164" b="1" spc="-449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Patient Encounter Cost and Risk Analysis in Healthcare Systems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62118" y="8591666"/>
            <a:ext cx="8459795" cy="4503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81"/>
              </a:lnSpc>
            </a:pPr>
            <a:r>
              <a:rPr lang="en-US" sz="3481" spc="-69">
                <a:solidFill>
                  <a:srgbClr val="34343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Analysis BY-Nitesh Chandra Jena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62118" y="9201150"/>
            <a:ext cx="2779982" cy="5599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79"/>
              </a:lnSpc>
              <a:spcBef>
                <a:spcPct val="0"/>
              </a:spcBef>
            </a:pPr>
            <a:r>
              <a:rPr lang="en-US" sz="3342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Dt-12 Jan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560011" y="-2564899"/>
            <a:ext cx="16075318" cy="16075318"/>
          </a:xfrm>
          <a:custGeom>
            <a:avLst/>
            <a:gdLst/>
            <a:ahLst/>
            <a:cxnLst/>
            <a:rect l="l" t="t" r="r" b="b"/>
            <a:pathLst>
              <a:path w="16075318" h="16075318">
                <a:moveTo>
                  <a:pt x="0" y="0"/>
                </a:moveTo>
                <a:lnTo>
                  <a:pt x="16075318" y="0"/>
                </a:lnTo>
                <a:lnTo>
                  <a:pt x="16075318" y="16075318"/>
                </a:lnTo>
                <a:lnTo>
                  <a:pt x="0" y="160753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696258" y="-976142"/>
            <a:ext cx="1459667" cy="11878896"/>
            <a:chOff x="0" y="0"/>
            <a:chExt cx="384439" cy="312859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84439" cy="3128598"/>
            </a:xfrm>
            <a:custGeom>
              <a:avLst/>
              <a:gdLst/>
              <a:ahLst/>
              <a:cxnLst/>
              <a:rect l="l" t="t" r="r" b="b"/>
              <a:pathLst>
                <a:path w="384439" h="3128598">
                  <a:moveTo>
                    <a:pt x="0" y="0"/>
                  </a:moveTo>
                  <a:lnTo>
                    <a:pt x="384439" y="0"/>
                  </a:lnTo>
                  <a:lnTo>
                    <a:pt x="384439" y="3128598"/>
                  </a:lnTo>
                  <a:lnTo>
                    <a:pt x="0" y="3128598"/>
                  </a:lnTo>
                  <a:close/>
                </a:path>
              </a:pathLst>
            </a:custGeom>
            <a:solidFill>
              <a:srgbClr val="0003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384439" cy="31857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763408" y="57150"/>
            <a:ext cx="11805870" cy="13791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8891"/>
              </a:lnSpc>
            </a:pPr>
            <a:r>
              <a:rPr lang="en-US" sz="9459" spc="-463">
                <a:solidFill>
                  <a:srgbClr val="34343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Power BI Visualizations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E90CF8-BDDF-F7A0-5CAF-C32358C113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500" y="1257300"/>
            <a:ext cx="14947021" cy="86440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51A1AD-0E36-CBC7-C2AC-BE402AC178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E8F25C9A-67C1-8651-6A6C-E46EE953CDC9}"/>
              </a:ext>
            </a:extLst>
          </p:cNvPr>
          <p:cNvGrpSpPr/>
          <p:nvPr/>
        </p:nvGrpSpPr>
        <p:grpSpPr>
          <a:xfrm>
            <a:off x="-696258" y="-976142"/>
            <a:ext cx="7178388" cy="11878896"/>
            <a:chOff x="0" y="0"/>
            <a:chExt cx="1890604" cy="3128598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E0171B41-F794-0B84-B7CE-D6E84785A11D}"/>
                </a:ext>
              </a:extLst>
            </p:cNvPr>
            <p:cNvSpPr/>
            <p:nvPr/>
          </p:nvSpPr>
          <p:spPr>
            <a:xfrm>
              <a:off x="0" y="0"/>
              <a:ext cx="1890604" cy="3128598"/>
            </a:xfrm>
            <a:custGeom>
              <a:avLst/>
              <a:gdLst/>
              <a:ahLst/>
              <a:cxnLst/>
              <a:rect l="l" t="t" r="r" b="b"/>
              <a:pathLst>
                <a:path w="1890604" h="3128598">
                  <a:moveTo>
                    <a:pt x="0" y="0"/>
                  </a:moveTo>
                  <a:lnTo>
                    <a:pt x="1890604" y="0"/>
                  </a:lnTo>
                  <a:lnTo>
                    <a:pt x="1890604" y="3128598"/>
                  </a:lnTo>
                  <a:lnTo>
                    <a:pt x="0" y="3128598"/>
                  </a:lnTo>
                  <a:close/>
                </a:path>
              </a:pathLst>
            </a:custGeom>
            <a:solidFill>
              <a:srgbClr val="0003FF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19B1BF12-FA6B-69F3-47B2-7055E2FDFB92}"/>
                </a:ext>
              </a:extLst>
            </p:cNvPr>
            <p:cNvSpPr txBox="1"/>
            <p:nvPr/>
          </p:nvSpPr>
          <p:spPr>
            <a:xfrm>
              <a:off x="0" y="-57150"/>
              <a:ext cx="1890604" cy="31857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endParaRPr/>
            </a:p>
          </p:txBody>
        </p:sp>
      </p:grpSp>
      <p:sp>
        <p:nvSpPr>
          <p:cNvPr id="5" name="Freeform 5">
            <a:extLst>
              <a:ext uri="{FF2B5EF4-FFF2-40B4-BE49-F238E27FC236}">
                <a16:creationId xmlns:a16="http://schemas.microsoft.com/office/drawing/2014/main" id="{25F8B53A-22B2-CD18-214E-A4374408A692}"/>
              </a:ext>
            </a:extLst>
          </p:cNvPr>
          <p:cNvSpPr/>
          <p:nvPr/>
        </p:nvSpPr>
        <p:spPr>
          <a:xfrm>
            <a:off x="13263798" y="-4131629"/>
            <a:ext cx="7991003" cy="7991003"/>
          </a:xfrm>
          <a:custGeom>
            <a:avLst/>
            <a:gdLst/>
            <a:ahLst/>
            <a:cxnLst/>
            <a:rect l="l" t="t" r="r" b="b"/>
            <a:pathLst>
              <a:path w="7991003" h="7991003">
                <a:moveTo>
                  <a:pt x="0" y="0"/>
                </a:moveTo>
                <a:lnTo>
                  <a:pt x="7991004" y="0"/>
                </a:lnTo>
                <a:lnTo>
                  <a:pt x="7991004" y="7991003"/>
                </a:lnTo>
                <a:lnTo>
                  <a:pt x="0" y="79910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145CF882-875C-FE8D-05E2-269160D64725}"/>
              </a:ext>
            </a:extLst>
          </p:cNvPr>
          <p:cNvSpPr txBox="1"/>
          <p:nvPr/>
        </p:nvSpPr>
        <p:spPr>
          <a:xfrm>
            <a:off x="6482130" y="57150"/>
            <a:ext cx="11805870" cy="2282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891"/>
              </a:lnSpc>
            </a:pPr>
            <a:r>
              <a:rPr lang="en-US" sz="9459" spc="-463" dirty="0">
                <a:solidFill>
                  <a:srgbClr val="34343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  <a:p>
            <a:pPr algn="l">
              <a:lnSpc>
                <a:spcPts val="8891"/>
              </a:lnSpc>
            </a:pPr>
            <a:endParaRPr lang="en-US" sz="9459" spc="-463" dirty="0">
              <a:solidFill>
                <a:srgbClr val="34343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452F21-CE22-4352-98E3-060C27009EF1}"/>
              </a:ext>
            </a:extLst>
          </p:cNvPr>
          <p:cNvSpPr txBox="1"/>
          <p:nvPr/>
        </p:nvSpPr>
        <p:spPr>
          <a:xfrm>
            <a:off x="6858000" y="1418272"/>
            <a:ext cx="10672995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SQL QUERIES: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Financial risk is concentrated in specific </a:t>
            </a:r>
            <a:r>
              <a:rPr lang="en-US" sz="2400" dirty="0" err="1"/>
              <a:t>ReasonCodes</a:t>
            </a:r>
            <a:r>
              <a:rPr lang="en-US" sz="2400" dirty="0"/>
              <a:t> and patient groups.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Payer contribution gaps present an opportunity for operational optimization.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High-cost patients and prolonged encounters require focused interventions.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Data-driven insights enable strategic improvements in cost management and patient care.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b="1" dirty="0"/>
              <a:t>POWER BI REPORT: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8A1E08B-7FC6-9618-0CFD-469C2E1E4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854810"/>
            <a:ext cx="10363200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Encounter Costs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Emergency and inpatient classes drive the highest costs, visualized with filters for time and payers.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High-Cost Patients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Identified repeated high-cost patients contributing significantly to total expenses, enabling targeted care.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Procedure Trends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altLang="en-US" sz="2400" dirty="0"/>
              <a:t>Analyzed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procedure cost trends and correlations with diagnosis codes for better cost management.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Geographic Insights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Mapped regions and organizations with high patient traffic and costs for resource optimization.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Uncovered Costs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Highlighted financial risks due to uncovered costs across diagnoses, aiding policy and payer strategy.</a:t>
            </a:r>
          </a:p>
        </p:txBody>
      </p:sp>
    </p:spTree>
    <p:extLst>
      <p:ext uri="{BB962C8B-B14F-4D97-AF65-F5344CB8AC3E}">
        <p14:creationId xmlns:p14="http://schemas.microsoft.com/office/powerpoint/2010/main" val="3231201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107576" y="-2295434"/>
            <a:ext cx="11221859" cy="11221859"/>
          </a:xfrm>
          <a:custGeom>
            <a:avLst/>
            <a:gdLst/>
            <a:ahLst/>
            <a:cxnLst/>
            <a:rect l="l" t="t" r="r" b="b"/>
            <a:pathLst>
              <a:path w="11221859" h="11221859">
                <a:moveTo>
                  <a:pt x="0" y="0"/>
                </a:moveTo>
                <a:lnTo>
                  <a:pt x="11221858" y="0"/>
                </a:lnTo>
                <a:lnTo>
                  <a:pt x="11221858" y="11221859"/>
                </a:lnTo>
                <a:lnTo>
                  <a:pt x="0" y="112218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344568"/>
            <a:ext cx="3117321" cy="448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Thynk Unlimited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585339" y="344568"/>
            <a:ext cx="3117321" cy="448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Project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484590" y="344568"/>
            <a:ext cx="1406261" cy="448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-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330761" y="344568"/>
            <a:ext cx="1406261" cy="448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-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0" y="255429"/>
            <a:ext cx="10490843" cy="17601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114"/>
              </a:lnSpc>
            </a:pPr>
            <a:r>
              <a:rPr lang="en-US" sz="12887" b="1" spc="-631">
                <a:solidFill>
                  <a:srgbClr val="343434"/>
                </a:solidFill>
                <a:latin typeface="Poppins Bold"/>
                <a:ea typeface="Poppins Bold"/>
                <a:cs typeface="Poppins Bold"/>
                <a:sym typeface="Poppins Bold"/>
              </a:rPr>
              <a:t>Introduction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0" y="2583911"/>
            <a:ext cx="11863239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50127" lvl="1" indent="-325064" algn="just">
              <a:lnSpc>
                <a:spcPts val="3613"/>
              </a:lnSpc>
              <a:buFont typeface="Arial"/>
              <a:buChar char="•"/>
            </a:pPr>
            <a:r>
              <a:rPr lang="en-US" sz="3011" spc="45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Health care Organizations are facing challenges managing the costs and financial risks associated with patient encounters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8134" y="4402530"/>
            <a:ext cx="12259173" cy="1409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71825" lvl="1" indent="-335913" algn="just">
              <a:lnSpc>
                <a:spcPts val="3734"/>
              </a:lnSpc>
              <a:buFont typeface="Arial"/>
              <a:buChar char="•"/>
            </a:pPr>
            <a:r>
              <a:rPr lang="en-US" sz="3111" spc="46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This project mainly aims to  analyze the patient encounters, procedure cost and payer coverage to identify the pattern for high healthcare cost and financial risks.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0" y="7132307"/>
            <a:ext cx="12259173" cy="1409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71825" lvl="1" indent="-335913" algn="just">
              <a:lnSpc>
                <a:spcPts val="3734"/>
              </a:lnSpc>
              <a:buFont typeface="Arial"/>
              <a:buChar char="•"/>
            </a:pPr>
            <a:r>
              <a:rPr lang="en-US" sz="3111" spc="46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The objective is to support informed decision-making for resource allocation, patient care management, and financial planning.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321879"/>
            <a:ext cx="8115300" cy="17089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783"/>
              </a:lnSpc>
            </a:pPr>
            <a:r>
              <a:rPr lang="en-US" sz="13178" spc="-61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Tables</a:t>
            </a:r>
          </a:p>
        </p:txBody>
      </p:sp>
      <p:sp>
        <p:nvSpPr>
          <p:cNvPr id="3" name="Freeform 3"/>
          <p:cNvSpPr/>
          <p:nvPr/>
        </p:nvSpPr>
        <p:spPr>
          <a:xfrm>
            <a:off x="8480781" y="-7939543"/>
            <a:ext cx="15177319" cy="15177319"/>
          </a:xfrm>
          <a:custGeom>
            <a:avLst/>
            <a:gdLst/>
            <a:ahLst/>
            <a:cxnLst/>
            <a:rect l="l" t="t" r="r" b="b"/>
            <a:pathLst>
              <a:path w="15177319" h="15177319">
                <a:moveTo>
                  <a:pt x="0" y="0"/>
                </a:moveTo>
                <a:lnTo>
                  <a:pt x="15177319" y="0"/>
                </a:lnTo>
                <a:lnTo>
                  <a:pt x="15177319" y="15177319"/>
                </a:lnTo>
                <a:lnTo>
                  <a:pt x="0" y="151773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2719168" y="6975212"/>
            <a:ext cx="6265091" cy="48328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614"/>
              </a:lnSpc>
            </a:pPr>
            <a:r>
              <a:rPr lang="en-US" sz="37888" b="1" spc="-1856">
                <a:solidFill>
                  <a:srgbClr val="EFEFEF"/>
                </a:solidFill>
                <a:latin typeface="TT Hoves Bold"/>
                <a:ea typeface="TT Hoves Bold"/>
                <a:cs typeface="TT Hoves Bold"/>
                <a:sym typeface="TT Hoves Bold"/>
              </a:rPr>
              <a:t>06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1160507" y="5905500"/>
            <a:ext cx="3117321" cy="448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Thynk Unlimited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4172233" y="5905500"/>
            <a:ext cx="1406261" cy="448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-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5851713" y="5905500"/>
            <a:ext cx="1927462" cy="448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Project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0" y="3133930"/>
            <a:ext cx="6464772" cy="7985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3451" lvl="1" indent="-451725" algn="l">
              <a:lnSpc>
                <a:spcPts val="5858"/>
              </a:lnSpc>
              <a:buFont typeface="Arial"/>
              <a:buChar char="•"/>
            </a:pPr>
            <a:r>
              <a:rPr lang="en-US" sz="418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Encounters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0" y="4344913"/>
            <a:ext cx="6464772" cy="7985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3451" lvl="1" indent="-451725" algn="l">
              <a:lnSpc>
                <a:spcPts val="5858"/>
              </a:lnSpc>
              <a:buFont typeface="Arial"/>
              <a:buChar char="•"/>
            </a:pPr>
            <a:r>
              <a:rPr lang="en-US" sz="418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Organization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0" y="5677974"/>
            <a:ext cx="6464772" cy="7985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3451" lvl="1" indent="-451725" algn="l">
              <a:lnSpc>
                <a:spcPts val="5858"/>
              </a:lnSpc>
              <a:buFont typeface="Arial"/>
              <a:buChar char="•"/>
            </a:pPr>
            <a:r>
              <a:rPr lang="en-US" sz="418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Patients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0" y="7011035"/>
            <a:ext cx="6464772" cy="7985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3451" lvl="1" indent="-451725" algn="l">
              <a:lnSpc>
                <a:spcPts val="5858"/>
              </a:lnSpc>
              <a:buFont typeface="Arial"/>
              <a:buChar char="•"/>
            </a:pPr>
            <a:r>
              <a:rPr lang="en-US" sz="418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Payers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0" y="8344096"/>
            <a:ext cx="6464772" cy="7985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3451" lvl="1" indent="-451725" algn="l">
              <a:lnSpc>
                <a:spcPts val="5858"/>
              </a:lnSpc>
              <a:buFont typeface="Arial"/>
              <a:buChar char="•"/>
            </a:pPr>
            <a:r>
              <a:rPr lang="en-US" sz="418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Procedures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929072" y="2493721"/>
            <a:ext cx="9753600" cy="46495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b="1" dirty="0"/>
              <a:t>Objective</a:t>
            </a:r>
            <a:r>
              <a:rPr lang="en-US" sz="2400" b="1" dirty="0"/>
              <a:t>: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Determine Reason Codes leading to the highest uncovered costs.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3200" b="1" dirty="0"/>
              <a:t>Key Insights: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43434"/>
                </a:solidFill>
                <a:effectLst/>
              </a:rPr>
              <a:t>Combining the patient demographics and encounters outcomes to identify key risk factors. Also identified the Reason codes are contributes significantly to the uncovered cost</a:t>
            </a:r>
            <a:r>
              <a:rPr lang="en-US" sz="3200" b="0" i="0" dirty="0">
                <a:solidFill>
                  <a:srgbClr val="343434"/>
                </a:solidFill>
                <a:effectLst/>
              </a:rPr>
              <a:t>.</a:t>
            </a:r>
            <a:r>
              <a:rPr lang="en-US" sz="3200" b="1" dirty="0"/>
              <a:t>   </a:t>
            </a:r>
            <a:endParaRPr lang="en-US" sz="3200" dirty="0"/>
          </a:p>
          <a:p>
            <a:pPr algn="just">
              <a:lnSpc>
                <a:spcPts val="4416"/>
              </a:lnSpc>
            </a:pPr>
            <a:endParaRPr lang="en-US" sz="3271" spc="196" dirty="0">
              <a:solidFill>
                <a:srgbClr val="34343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>
              <a:lnSpc>
                <a:spcPts val="4555"/>
              </a:lnSpc>
              <a:spcBef>
                <a:spcPct val="0"/>
              </a:spcBef>
            </a:pPr>
            <a:endParaRPr lang="en-US" sz="3271" spc="196" dirty="0">
              <a:solidFill>
                <a:srgbClr val="34343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>
              <a:lnSpc>
                <a:spcPts val="4555"/>
              </a:lnSpc>
              <a:spcBef>
                <a:spcPct val="0"/>
              </a:spcBef>
            </a:pPr>
            <a:endParaRPr lang="en-US" sz="3271" spc="196" dirty="0">
              <a:solidFill>
                <a:srgbClr val="34343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-696258" y="-976142"/>
            <a:ext cx="7178388" cy="11878896"/>
            <a:chOff x="0" y="0"/>
            <a:chExt cx="1890604" cy="312859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890604" cy="3128598"/>
            </a:xfrm>
            <a:custGeom>
              <a:avLst/>
              <a:gdLst/>
              <a:ahLst/>
              <a:cxnLst/>
              <a:rect l="l" t="t" r="r" b="b"/>
              <a:pathLst>
                <a:path w="1890604" h="3128598">
                  <a:moveTo>
                    <a:pt x="0" y="0"/>
                  </a:moveTo>
                  <a:lnTo>
                    <a:pt x="1890604" y="0"/>
                  </a:lnTo>
                  <a:lnTo>
                    <a:pt x="1890604" y="3128598"/>
                  </a:lnTo>
                  <a:lnTo>
                    <a:pt x="0" y="3128598"/>
                  </a:lnTo>
                  <a:close/>
                </a:path>
              </a:pathLst>
            </a:custGeom>
            <a:solidFill>
              <a:srgbClr val="0003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1890604" cy="31857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3263798" y="-3288175"/>
            <a:ext cx="7991003" cy="7991003"/>
          </a:xfrm>
          <a:custGeom>
            <a:avLst/>
            <a:gdLst/>
            <a:ahLst/>
            <a:cxnLst/>
            <a:rect l="l" t="t" r="r" b="b"/>
            <a:pathLst>
              <a:path w="7991003" h="7991003">
                <a:moveTo>
                  <a:pt x="0" y="0"/>
                </a:moveTo>
                <a:lnTo>
                  <a:pt x="7991004" y="0"/>
                </a:lnTo>
                <a:lnTo>
                  <a:pt x="7991004" y="7991003"/>
                </a:lnTo>
                <a:lnTo>
                  <a:pt x="0" y="79910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6649642" y="47625"/>
            <a:ext cx="10609658" cy="2282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919"/>
              </a:lnSpc>
            </a:pPr>
            <a:r>
              <a:rPr lang="en-US" sz="9489" spc="-464" dirty="0">
                <a:solidFill>
                  <a:srgbClr val="34343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Financial Risk by Encounter Outcome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-1725735" y="6821207"/>
            <a:ext cx="5508869" cy="48328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614"/>
              </a:lnSpc>
            </a:pPr>
            <a:r>
              <a:rPr lang="en-US" sz="37888" b="1" spc="-1856">
                <a:solidFill>
                  <a:srgbClr val="EFEFEF"/>
                </a:solidFill>
                <a:latin typeface="TT Hoves Bold"/>
                <a:ea typeface="TT Hoves Bold"/>
                <a:cs typeface="TT Hoves Bold"/>
                <a:sym typeface="TT Hoves Bold"/>
              </a:rPr>
              <a:t>01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482130" y="6735649"/>
            <a:ext cx="11805870" cy="2259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416"/>
              </a:lnSpc>
            </a:pPr>
            <a:endParaRPr lang="en-US" sz="3271" spc="196" dirty="0">
              <a:solidFill>
                <a:srgbClr val="34343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>
              <a:lnSpc>
                <a:spcPts val="4416"/>
              </a:lnSpc>
            </a:pPr>
            <a:endParaRPr lang="en-US" sz="3271" spc="196" dirty="0">
              <a:solidFill>
                <a:srgbClr val="34343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>
              <a:lnSpc>
                <a:spcPts val="4555"/>
              </a:lnSpc>
              <a:spcBef>
                <a:spcPct val="0"/>
              </a:spcBef>
            </a:pPr>
            <a:endParaRPr lang="en-US" sz="3271" spc="196" dirty="0">
              <a:solidFill>
                <a:srgbClr val="34343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>
              <a:lnSpc>
                <a:spcPts val="4555"/>
              </a:lnSpc>
              <a:spcBef>
                <a:spcPct val="0"/>
              </a:spcBef>
            </a:pPr>
            <a:endParaRPr lang="en-US" sz="3271" spc="196" dirty="0">
              <a:solidFill>
                <a:srgbClr val="34343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E036875-D439-0372-9126-C861A15376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00" t="49790" r="29790" b="-456"/>
          <a:stretch/>
        </p:blipFill>
        <p:spPr>
          <a:xfrm>
            <a:off x="7883776" y="5821703"/>
            <a:ext cx="8141389" cy="5295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96258" y="-976142"/>
            <a:ext cx="7178388" cy="11878896"/>
            <a:chOff x="0" y="0"/>
            <a:chExt cx="1890604" cy="312859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890604" cy="3128598"/>
            </a:xfrm>
            <a:custGeom>
              <a:avLst/>
              <a:gdLst/>
              <a:ahLst/>
              <a:cxnLst/>
              <a:rect l="l" t="t" r="r" b="b"/>
              <a:pathLst>
                <a:path w="1890604" h="3128598">
                  <a:moveTo>
                    <a:pt x="0" y="0"/>
                  </a:moveTo>
                  <a:lnTo>
                    <a:pt x="1890604" y="0"/>
                  </a:lnTo>
                  <a:lnTo>
                    <a:pt x="1890604" y="3128598"/>
                  </a:lnTo>
                  <a:lnTo>
                    <a:pt x="0" y="3128598"/>
                  </a:lnTo>
                  <a:close/>
                </a:path>
              </a:pathLst>
            </a:custGeom>
            <a:solidFill>
              <a:srgbClr val="0003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1890604" cy="31857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3263798" y="-4131629"/>
            <a:ext cx="7991003" cy="7991003"/>
          </a:xfrm>
          <a:custGeom>
            <a:avLst/>
            <a:gdLst/>
            <a:ahLst/>
            <a:cxnLst/>
            <a:rect l="l" t="t" r="r" b="b"/>
            <a:pathLst>
              <a:path w="7991003" h="7991003">
                <a:moveTo>
                  <a:pt x="0" y="0"/>
                </a:moveTo>
                <a:lnTo>
                  <a:pt x="7991004" y="0"/>
                </a:lnTo>
                <a:lnTo>
                  <a:pt x="7991004" y="7991003"/>
                </a:lnTo>
                <a:lnTo>
                  <a:pt x="0" y="79910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-1135085" y="6773582"/>
            <a:ext cx="5508869" cy="45982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829"/>
              </a:lnSpc>
            </a:pPr>
            <a:r>
              <a:rPr lang="en-US" sz="35988" b="1" spc="-1763">
                <a:solidFill>
                  <a:srgbClr val="EFEFEF"/>
                </a:solidFill>
                <a:latin typeface="TT Hoves Bold"/>
                <a:ea typeface="TT Hoves Bold"/>
                <a:cs typeface="TT Hoves Bold"/>
                <a:sym typeface="TT Hoves Bold"/>
              </a:rPr>
              <a:t>02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482130" y="202029"/>
            <a:ext cx="11805870" cy="2282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891"/>
              </a:lnSpc>
            </a:pPr>
            <a:r>
              <a:rPr lang="en-US" sz="9459" spc="-463" dirty="0">
                <a:solidFill>
                  <a:srgbClr val="34343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Patients with Frequent High-Cost Encounters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7F42BF-7107-9516-9446-A75C68886B95}"/>
              </a:ext>
            </a:extLst>
          </p:cNvPr>
          <p:cNvSpPr txBox="1"/>
          <p:nvPr/>
        </p:nvSpPr>
        <p:spPr>
          <a:xfrm>
            <a:off x="7011507" y="2552700"/>
            <a:ext cx="10672995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Objective</a:t>
            </a:r>
            <a:r>
              <a:rPr lang="en-US" sz="2400" b="1" dirty="0"/>
              <a:t>: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Identify patients with more than three encounters per year and high claim costs.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3200" b="1" dirty="0"/>
              <a:t>Key Insights:</a:t>
            </a:r>
            <a:endParaRPr lang="en-US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b="1" dirty="0"/>
              <a:t>Top Patient: </a:t>
            </a:r>
            <a:r>
              <a:rPr lang="en-US" sz="2400" dirty="0"/>
              <a:t>3f523789-55f3-bb31-2757-4803ca6a9c2a, contributing over $1M annually for multiple years.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Repeated high costs signal opportunities for targeted care management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659D21B-E70D-E76F-A99C-2A46D86352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6179783"/>
            <a:ext cx="9608411" cy="349945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96258" y="-976142"/>
            <a:ext cx="7178388" cy="11878896"/>
            <a:chOff x="0" y="0"/>
            <a:chExt cx="1890604" cy="312859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890604" cy="3128598"/>
            </a:xfrm>
            <a:custGeom>
              <a:avLst/>
              <a:gdLst/>
              <a:ahLst/>
              <a:cxnLst/>
              <a:rect l="l" t="t" r="r" b="b"/>
              <a:pathLst>
                <a:path w="1890604" h="3128598">
                  <a:moveTo>
                    <a:pt x="0" y="0"/>
                  </a:moveTo>
                  <a:lnTo>
                    <a:pt x="1890604" y="0"/>
                  </a:lnTo>
                  <a:lnTo>
                    <a:pt x="1890604" y="3128598"/>
                  </a:lnTo>
                  <a:lnTo>
                    <a:pt x="0" y="3128598"/>
                  </a:lnTo>
                  <a:close/>
                </a:path>
              </a:pathLst>
            </a:custGeom>
            <a:solidFill>
              <a:srgbClr val="0003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1890604" cy="31857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3263798" y="-4131629"/>
            <a:ext cx="7991003" cy="7991003"/>
          </a:xfrm>
          <a:custGeom>
            <a:avLst/>
            <a:gdLst/>
            <a:ahLst/>
            <a:cxnLst/>
            <a:rect l="l" t="t" r="r" b="b"/>
            <a:pathLst>
              <a:path w="7991003" h="7991003">
                <a:moveTo>
                  <a:pt x="0" y="0"/>
                </a:moveTo>
                <a:lnTo>
                  <a:pt x="7991004" y="0"/>
                </a:lnTo>
                <a:lnTo>
                  <a:pt x="7991004" y="7991003"/>
                </a:lnTo>
                <a:lnTo>
                  <a:pt x="0" y="79910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-1356578" y="6764057"/>
            <a:ext cx="5508869" cy="45598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47"/>
              </a:lnSpc>
            </a:pPr>
            <a:r>
              <a:rPr lang="en-US" sz="35688" b="1" spc="-1748">
                <a:solidFill>
                  <a:srgbClr val="EFEFEF"/>
                </a:solidFill>
                <a:latin typeface="TT Hoves Bold"/>
                <a:ea typeface="TT Hoves Bold"/>
                <a:cs typeface="TT Hoves Bold"/>
                <a:sym typeface="TT Hoves Bold"/>
              </a:rPr>
              <a:t>03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597981" y="232326"/>
            <a:ext cx="11805870" cy="34240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891"/>
              </a:lnSpc>
            </a:pPr>
            <a:r>
              <a:rPr lang="en-US" sz="9459" spc="-463" dirty="0">
                <a:solidFill>
                  <a:srgbClr val="34343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Risk Factors Based on Demographics and Encounter Reasons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482130" y="4434166"/>
            <a:ext cx="11805870" cy="2259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416"/>
              </a:lnSpc>
            </a:pPr>
            <a:endParaRPr lang="en-US" sz="3271" spc="196" dirty="0">
              <a:solidFill>
                <a:srgbClr val="34343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>
              <a:lnSpc>
                <a:spcPts val="4416"/>
              </a:lnSpc>
            </a:pPr>
            <a:endParaRPr lang="en-US" sz="3271" spc="196" dirty="0">
              <a:solidFill>
                <a:srgbClr val="34343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>
              <a:lnSpc>
                <a:spcPts val="4555"/>
              </a:lnSpc>
              <a:spcBef>
                <a:spcPct val="0"/>
              </a:spcBef>
            </a:pPr>
            <a:endParaRPr lang="en-US" sz="3271" spc="196" dirty="0">
              <a:solidFill>
                <a:srgbClr val="34343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>
              <a:lnSpc>
                <a:spcPts val="4555"/>
              </a:lnSpc>
              <a:spcBef>
                <a:spcPct val="0"/>
              </a:spcBef>
            </a:pPr>
            <a:endParaRPr lang="en-US" sz="3271" spc="196" dirty="0">
              <a:solidFill>
                <a:srgbClr val="34343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0F0858-1834-1FC9-814E-2C9B02743730}"/>
              </a:ext>
            </a:extLst>
          </p:cNvPr>
          <p:cNvSpPr txBox="1"/>
          <p:nvPr/>
        </p:nvSpPr>
        <p:spPr>
          <a:xfrm>
            <a:off x="6934200" y="4431043"/>
            <a:ext cx="10672995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Objective</a:t>
            </a:r>
            <a:r>
              <a:rPr lang="en-US" sz="2400" b="1" dirty="0"/>
              <a:t>:</a:t>
            </a:r>
          </a:p>
          <a:p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Analyze demographic trends linked to high-cost Reason Codes.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3200" b="1" dirty="0"/>
              <a:t>Key Insights:</a:t>
            </a:r>
          </a:p>
          <a:p>
            <a:endParaRPr lang="en-US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b="1" dirty="0"/>
              <a:t>Top Reason Codes: </a:t>
            </a:r>
            <a:r>
              <a:rPr lang="en-US" sz="2400" dirty="0"/>
              <a:t> 88805009, 55822004 are most frequent.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Specific patient demographics correlate with recurring high costs.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96258" y="-976142"/>
            <a:ext cx="7178388" cy="11878896"/>
            <a:chOff x="0" y="0"/>
            <a:chExt cx="1890604" cy="312859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890604" cy="3128598"/>
            </a:xfrm>
            <a:custGeom>
              <a:avLst/>
              <a:gdLst/>
              <a:ahLst/>
              <a:cxnLst/>
              <a:rect l="l" t="t" r="r" b="b"/>
              <a:pathLst>
                <a:path w="1890604" h="3128598">
                  <a:moveTo>
                    <a:pt x="0" y="0"/>
                  </a:moveTo>
                  <a:lnTo>
                    <a:pt x="1890604" y="0"/>
                  </a:lnTo>
                  <a:lnTo>
                    <a:pt x="1890604" y="3128598"/>
                  </a:lnTo>
                  <a:lnTo>
                    <a:pt x="0" y="3128598"/>
                  </a:lnTo>
                  <a:close/>
                </a:path>
              </a:pathLst>
            </a:custGeom>
            <a:solidFill>
              <a:srgbClr val="0003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1890604" cy="31857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3263798" y="-4131629"/>
            <a:ext cx="7991003" cy="7991003"/>
          </a:xfrm>
          <a:custGeom>
            <a:avLst/>
            <a:gdLst/>
            <a:ahLst/>
            <a:cxnLst/>
            <a:rect l="l" t="t" r="r" b="b"/>
            <a:pathLst>
              <a:path w="7991003" h="7991003">
                <a:moveTo>
                  <a:pt x="0" y="0"/>
                </a:moveTo>
                <a:lnTo>
                  <a:pt x="7991004" y="0"/>
                </a:lnTo>
                <a:lnTo>
                  <a:pt x="7991004" y="7991003"/>
                </a:lnTo>
                <a:lnTo>
                  <a:pt x="0" y="79910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-1135085" y="6802157"/>
            <a:ext cx="5508869" cy="47170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769"/>
              </a:lnSpc>
            </a:pPr>
            <a:r>
              <a:rPr lang="en-US" sz="36988" b="1" spc="-1812">
                <a:solidFill>
                  <a:srgbClr val="EFEFEF"/>
                </a:solidFill>
                <a:latin typeface="TT Hoves Bold"/>
                <a:ea typeface="TT Hoves Bold"/>
                <a:cs typeface="TT Hoves Bold"/>
                <a:sym typeface="TT Hoves Bold"/>
              </a:rPr>
              <a:t>04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482130" y="45974"/>
            <a:ext cx="11805870" cy="2525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985"/>
              </a:lnSpc>
            </a:pPr>
            <a:r>
              <a:rPr lang="en-US" sz="9559" spc="-468">
                <a:solidFill>
                  <a:srgbClr val="34343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Payer Contributions for Different  Procedure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B149E1-994B-CAC4-D892-F0CFFD1A138F}"/>
              </a:ext>
            </a:extLst>
          </p:cNvPr>
          <p:cNvSpPr txBox="1"/>
          <p:nvPr/>
        </p:nvSpPr>
        <p:spPr>
          <a:xfrm>
            <a:off x="7048567" y="3794916"/>
            <a:ext cx="10672995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Objective</a:t>
            </a:r>
            <a:r>
              <a:rPr lang="en-US" sz="2400" b="1" dirty="0"/>
              <a:t>:</a:t>
            </a:r>
          </a:p>
          <a:p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Evaluate payer coverage gaps for procedure costs.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3200" b="1" dirty="0"/>
              <a:t>Key Insights:</a:t>
            </a:r>
          </a:p>
          <a:p>
            <a:endParaRPr lang="en-US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Discrepancy between base costs and claim costs indicates financial risks.</a:t>
            </a:r>
          </a:p>
          <a:p>
            <a:pPr lvl="1"/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Specific payers consistently underperform in coverage.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96258" y="-976142"/>
            <a:ext cx="7178388" cy="11878896"/>
            <a:chOff x="0" y="0"/>
            <a:chExt cx="1890604" cy="312859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890604" cy="3128598"/>
            </a:xfrm>
            <a:custGeom>
              <a:avLst/>
              <a:gdLst/>
              <a:ahLst/>
              <a:cxnLst/>
              <a:rect l="l" t="t" r="r" b="b"/>
              <a:pathLst>
                <a:path w="1890604" h="3128598">
                  <a:moveTo>
                    <a:pt x="0" y="0"/>
                  </a:moveTo>
                  <a:lnTo>
                    <a:pt x="1890604" y="0"/>
                  </a:lnTo>
                  <a:lnTo>
                    <a:pt x="1890604" y="3128598"/>
                  </a:lnTo>
                  <a:lnTo>
                    <a:pt x="0" y="3128598"/>
                  </a:lnTo>
                  <a:close/>
                </a:path>
              </a:pathLst>
            </a:custGeom>
            <a:solidFill>
              <a:srgbClr val="0003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1890604" cy="31857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3263798" y="-4131629"/>
            <a:ext cx="7991003" cy="7991003"/>
          </a:xfrm>
          <a:custGeom>
            <a:avLst/>
            <a:gdLst/>
            <a:ahLst/>
            <a:cxnLst/>
            <a:rect l="l" t="t" r="r" b="b"/>
            <a:pathLst>
              <a:path w="7991003" h="7991003">
                <a:moveTo>
                  <a:pt x="0" y="0"/>
                </a:moveTo>
                <a:lnTo>
                  <a:pt x="7991004" y="0"/>
                </a:lnTo>
                <a:lnTo>
                  <a:pt x="7991004" y="7991003"/>
                </a:lnTo>
                <a:lnTo>
                  <a:pt x="0" y="79910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-1036643" y="6783107"/>
            <a:ext cx="5508869" cy="4649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205"/>
              </a:lnSpc>
            </a:pPr>
            <a:r>
              <a:rPr lang="en-US" sz="36388" b="1" spc="-1783">
                <a:solidFill>
                  <a:srgbClr val="EFEFEF"/>
                </a:solidFill>
                <a:latin typeface="TT Hoves Bold"/>
                <a:ea typeface="TT Hoves Bold"/>
                <a:cs typeface="TT Hoves Bold"/>
                <a:sym typeface="TT Hoves Bold"/>
              </a:rPr>
              <a:t>05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482130" y="57150"/>
            <a:ext cx="11805870" cy="36270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891"/>
              </a:lnSpc>
            </a:pPr>
            <a:r>
              <a:rPr lang="en-US" sz="9459" spc="-463" dirty="0">
                <a:solidFill>
                  <a:srgbClr val="34343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Patients with Multiple Procedures Across Encounters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524BE0-9DA3-A630-F627-ACD8CB4A32B3}"/>
              </a:ext>
            </a:extLst>
          </p:cNvPr>
          <p:cNvSpPr txBox="1"/>
          <p:nvPr/>
        </p:nvSpPr>
        <p:spPr>
          <a:xfrm>
            <a:off x="7391400" y="4152900"/>
            <a:ext cx="11089480" cy="3570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Objective</a:t>
            </a:r>
            <a:r>
              <a:rPr lang="en-US" sz="2400" b="1" dirty="0"/>
              <a:t>: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Analyze cost trends over time and their link to diagnoses.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3200" b="1" dirty="0"/>
              <a:t>Key Insights: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Increasing procedure costs highlight rising healthcare expenses.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Correlation between top Reason Codes and high-cost procedures informs resource allocation</a:t>
            </a:r>
            <a:r>
              <a:rPr lang="en-US" dirty="0"/>
              <a:t>.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96258" y="-976142"/>
            <a:ext cx="7178388" cy="11878896"/>
            <a:chOff x="0" y="0"/>
            <a:chExt cx="1890604" cy="312859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890604" cy="3128598"/>
            </a:xfrm>
            <a:custGeom>
              <a:avLst/>
              <a:gdLst/>
              <a:ahLst/>
              <a:cxnLst/>
              <a:rect l="l" t="t" r="r" b="b"/>
              <a:pathLst>
                <a:path w="1890604" h="3128598">
                  <a:moveTo>
                    <a:pt x="0" y="0"/>
                  </a:moveTo>
                  <a:lnTo>
                    <a:pt x="1890604" y="0"/>
                  </a:lnTo>
                  <a:lnTo>
                    <a:pt x="1890604" y="3128598"/>
                  </a:lnTo>
                  <a:lnTo>
                    <a:pt x="0" y="3128598"/>
                  </a:lnTo>
                  <a:close/>
                </a:path>
              </a:pathLst>
            </a:custGeom>
            <a:solidFill>
              <a:srgbClr val="0003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1890604" cy="31857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3263798" y="-4131629"/>
            <a:ext cx="7991003" cy="7991003"/>
          </a:xfrm>
          <a:custGeom>
            <a:avLst/>
            <a:gdLst/>
            <a:ahLst/>
            <a:cxnLst/>
            <a:rect l="l" t="t" r="r" b="b"/>
            <a:pathLst>
              <a:path w="7991003" h="7991003">
                <a:moveTo>
                  <a:pt x="0" y="0"/>
                </a:moveTo>
                <a:lnTo>
                  <a:pt x="7991004" y="0"/>
                </a:lnTo>
                <a:lnTo>
                  <a:pt x="7991004" y="7991003"/>
                </a:lnTo>
                <a:lnTo>
                  <a:pt x="0" y="79910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-1282747" y="6802157"/>
            <a:ext cx="5508869" cy="46562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393"/>
              </a:lnSpc>
            </a:pPr>
            <a:r>
              <a:rPr lang="en-US" sz="36588" b="1" spc="-1792">
                <a:solidFill>
                  <a:srgbClr val="EFEFEF"/>
                </a:solidFill>
                <a:latin typeface="TT Hoves Bold"/>
                <a:ea typeface="TT Hoves Bold"/>
                <a:cs typeface="TT Hoves Bold"/>
                <a:sym typeface="TT Hoves Bold"/>
              </a:rPr>
              <a:t>06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482130" y="57150"/>
            <a:ext cx="11805870" cy="4750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891"/>
              </a:lnSpc>
            </a:pPr>
            <a:r>
              <a:rPr lang="en-US" sz="9459" spc="-463" dirty="0">
                <a:solidFill>
                  <a:srgbClr val="34343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Analyzing Patient Encounter Duration for Different Classes</a:t>
            </a:r>
          </a:p>
          <a:p>
            <a:pPr algn="l">
              <a:lnSpc>
                <a:spcPts val="8891"/>
              </a:lnSpc>
            </a:pPr>
            <a:endParaRPr lang="en-US" sz="9459" spc="-463" dirty="0">
              <a:solidFill>
                <a:srgbClr val="34343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356734-C57C-BAE8-2A9E-B50F2125B4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619" y="7658100"/>
            <a:ext cx="10672995" cy="190101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A855E81-9A7F-BD0D-779B-573A9796DCBC}"/>
              </a:ext>
            </a:extLst>
          </p:cNvPr>
          <p:cNvSpPr txBox="1"/>
          <p:nvPr/>
        </p:nvSpPr>
        <p:spPr>
          <a:xfrm>
            <a:off x="7079862" y="3537346"/>
            <a:ext cx="10672995" cy="3570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Objective</a:t>
            </a:r>
            <a:r>
              <a:rPr lang="en-US" sz="2400" b="1" dirty="0"/>
              <a:t>: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Evaluate average encounter durations by class and flag durations exceeding 24 hours.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3200" b="1" dirty="0"/>
              <a:t>Key Insights:</a:t>
            </a:r>
            <a:endParaRPr lang="en-US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b="1" dirty="0"/>
              <a:t>Longest Average Duration:  Inpatient encounters (36 hours).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High-duration encounters often exceed operational norms and may indicate inefficiencies. Inpatient encounters (36 hours).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515</Words>
  <Application>Microsoft Office PowerPoint</Application>
  <PresentationFormat>Custom</PresentationFormat>
  <Paragraphs>104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Poppins Bold</vt:lpstr>
      <vt:lpstr>Alice</vt:lpstr>
      <vt:lpstr>Arial</vt:lpstr>
      <vt:lpstr>Calibri</vt:lpstr>
      <vt:lpstr>TT Hoves</vt:lpstr>
      <vt:lpstr>Open Sauce</vt:lpstr>
      <vt:lpstr>Times New Roman</vt:lpstr>
      <vt:lpstr>TT Hoves Bold</vt:lpstr>
      <vt:lpstr>League Spartan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</dc:title>
  <cp:lastModifiedBy>Nitesh chandra Jena</cp:lastModifiedBy>
  <cp:revision>5</cp:revision>
  <dcterms:created xsi:type="dcterms:W3CDTF">2006-08-16T00:00:00Z</dcterms:created>
  <dcterms:modified xsi:type="dcterms:W3CDTF">2025-01-12T11:44:17Z</dcterms:modified>
  <dc:identifier>DAGb4LsD_4o</dc:identifier>
</cp:coreProperties>
</file>