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40897D-C69B-4198-8168-EF9962C72032}">
  <a:tblStyle styleId="{9340897D-C69B-4198-8168-EF9962C720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3179cebe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3179cebe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3179cebe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3179cebe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3179cebe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3179cebe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3179cebe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3179cebe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3179cebe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3179cebe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3179cebe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3179cebe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3179cebe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3179cebe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3179cebe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3179cebe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3179cebe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3179cebe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3179cebe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3179cebe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3179cebe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3179cebe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3179cebe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3179cebe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3179cebe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3179cebe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3179cebe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3179cebe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3179ceb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3179ceb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3179cebe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3179cebe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3179cebe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3179cebe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3179cebe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3179cebe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3179cebe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3179cebe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www.kaggle.com/uciml/pima-indians-diabetes-databa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20350"/>
            <a:ext cx="5783400" cy="145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Predicting Diabetes using ANFIS</a:t>
            </a:r>
            <a:endParaRPr/>
          </a:p>
        </p:txBody>
      </p:sp>
      <p:sp>
        <p:nvSpPr>
          <p:cNvPr id="64" name="Google Shape;64;p13"/>
          <p:cNvSpPr txBox="1"/>
          <p:nvPr>
            <p:ph idx="1" type="subTitle"/>
          </p:nvPr>
        </p:nvSpPr>
        <p:spPr>
          <a:xfrm>
            <a:off x="2850600" y="3491200"/>
            <a:ext cx="4613100" cy="909000"/>
          </a:xfrm>
          <a:prstGeom prst="rect">
            <a:avLst/>
          </a:prstGeom>
        </p:spPr>
        <p:txBody>
          <a:bodyPr anchorCtr="0" anchor="t" bIns="91425" lIns="91425" spcFirstLastPara="1" rIns="91425" wrap="square" tIns="91425">
            <a:noAutofit/>
          </a:bodyPr>
          <a:lstStyle/>
          <a:p>
            <a:pPr indent="-361950" lvl="0" marL="457200" rtl="0" algn="r">
              <a:spcBef>
                <a:spcPts val="0"/>
              </a:spcBef>
              <a:spcAft>
                <a:spcPts val="0"/>
              </a:spcAft>
              <a:buSzPts val="2100"/>
              <a:buChar char="-"/>
            </a:pPr>
            <a:r>
              <a:rPr lang="en" sz="2100"/>
              <a:t>Harsh Agarwal 18085027</a:t>
            </a:r>
            <a:endParaRPr sz="2100"/>
          </a:p>
          <a:p>
            <a:pPr indent="-361950" lvl="0" marL="457200" rtl="0" algn="r">
              <a:spcBef>
                <a:spcPts val="0"/>
              </a:spcBef>
              <a:spcAft>
                <a:spcPts val="0"/>
              </a:spcAft>
              <a:buSzPts val="2100"/>
              <a:buChar char="-"/>
            </a:pPr>
            <a:r>
              <a:rPr lang="en" sz="2100"/>
              <a:t>Nitesh Naman Prasad 1808503</a:t>
            </a:r>
            <a:r>
              <a:rPr lang="en" sz="2100"/>
              <a:t>7</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De-fuzzification layer</a:t>
            </a:r>
            <a:endParaRPr/>
          </a:p>
        </p:txBody>
      </p:sp>
      <p:sp>
        <p:nvSpPr>
          <p:cNvPr id="117" name="Google Shape;117;p22"/>
          <p:cNvSpPr txBox="1"/>
          <p:nvPr>
            <p:ph idx="1" type="body"/>
          </p:nvPr>
        </p:nvSpPr>
        <p:spPr>
          <a:xfrm>
            <a:off x="387900" y="1374125"/>
            <a:ext cx="8510700" cy="34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has m nodes which is the number of fuzzy rules. As the name says, this layer is used for defuzzification. Each node takes the corresponding previous node output and the input layer values and does the following (a</a:t>
            </a:r>
            <a:r>
              <a:rPr baseline="-25000" lang="en"/>
              <a:t>0</a:t>
            </a:r>
            <a:r>
              <a:rPr lang="en"/>
              <a:t> +a</a:t>
            </a:r>
            <a:r>
              <a:rPr baseline="-25000" lang="en"/>
              <a:t>1</a:t>
            </a:r>
            <a:r>
              <a:rPr lang="en"/>
              <a:t>x</a:t>
            </a:r>
            <a:r>
              <a:rPr baseline="-25000" lang="en"/>
              <a:t>1</a:t>
            </a:r>
            <a:r>
              <a:rPr lang="en"/>
              <a:t> +a</a:t>
            </a:r>
            <a:r>
              <a:rPr baseline="-25000" lang="en"/>
              <a:t>2</a:t>
            </a:r>
            <a:r>
              <a:rPr lang="en"/>
              <a:t>x</a:t>
            </a:r>
            <a:r>
              <a:rPr baseline="-25000" lang="en"/>
              <a:t>2</a:t>
            </a:r>
            <a:r>
              <a:rPr lang="en"/>
              <a:t> +· · ·+a</a:t>
            </a:r>
            <a:r>
              <a:rPr baseline="-25000" lang="en"/>
              <a:t>n</a:t>
            </a:r>
            <a:r>
              <a:rPr lang="en"/>
              <a:t>x</a:t>
            </a:r>
            <a:r>
              <a:rPr baseline="-25000" lang="en"/>
              <a:t>n</a:t>
            </a:r>
            <a:r>
              <a:rPr lang="en"/>
              <a:t>).w where w is the weight of the corresponding rule layer and a</a:t>
            </a:r>
            <a:r>
              <a:rPr baseline="-25000" lang="en"/>
              <a:t>0</a:t>
            </a:r>
            <a:r>
              <a:rPr lang="en"/>
              <a:t>, a</a:t>
            </a:r>
            <a:r>
              <a:rPr baseline="-25000" lang="en"/>
              <a:t>1</a:t>
            </a:r>
            <a:r>
              <a:rPr lang="en"/>
              <a:t>, a</a:t>
            </a:r>
            <a:r>
              <a:rPr baseline="-25000" lang="en"/>
              <a:t>2</a:t>
            </a:r>
            <a:r>
              <a:rPr lang="en"/>
              <a:t>, . . . , a</a:t>
            </a:r>
            <a:r>
              <a:rPr baseline="-25000" lang="en"/>
              <a:t>n</a:t>
            </a:r>
            <a:r>
              <a:rPr lang="en"/>
              <a:t> are trainable parameters. </a:t>
            </a:r>
            <a:endParaRPr/>
          </a:p>
          <a:p>
            <a:pPr indent="0" lvl="0" marL="0" rtl="0" algn="l">
              <a:lnSpc>
                <a:spcPct val="80000"/>
              </a:lnSpc>
              <a:spcBef>
                <a:spcPts val="1600"/>
              </a:spcBef>
              <a:spcAft>
                <a:spcPts val="0"/>
              </a:spcAft>
              <a:buNone/>
            </a:pPr>
            <a:r>
              <a:rPr lang="en"/>
              <a:t>For each j (j = 1, 2, . . . , m),</a:t>
            </a:r>
            <a:endParaRPr/>
          </a:p>
          <a:p>
            <a:pPr indent="457200" lvl="0" marL="0" rtl="0" algn="l">
              <a:lnSpc>
                <a:spcPct val="80000"/>
              </a:lnSpc>
              <a:spcBef>
                <a:spcPts val="1600"/>
              </a:spcBef>
              <a:spcAft>
                <a:spcPts val="0"/>
              </a:spcAft>
              <a:buNone/>
            </a:pPr>
            <a:r>
              <a:rPr lang="en"/>
              <a:t>Input: f</a:t>
            </a:r>
            <a:r>
              <a:rPr baseline="-25000" lang="en"/>
              <a:t>j</a:t>
            </a:r>
            <a:r>
              <a:rPr lang="en"/>
              <a:t> = a</a:t>
            </a:r>
            <a:r>
              <a:rPr baseline="-25000" lang="en"/>
              <a:t>0j</a:t>
            </a:r>
            <a:r>
              <a:rPr lang="en"/>
              <a:t> + a</a:t>
            </a:r>
            <a:r>
              <a:rPr baseline="-25000" lang="en"/>
              <a:t>1j</a:t>
            </a:r>
            <a:r>
              <a:rPr lang="en"/>
              <a:t>x</a:t>
            </a:r>
            <a:r>
              <a:rPr baseline="-25000" lang="en"/>
              <a:t>1</a:t>
            </a:r>
            <a:r>
              <a:rPr lang="en"/>
              <a:t> + · · · + a</a:t>
            </a:r>
            <a:r>
              <a:rPr baseline="-25000" lang="en"/>
              <a:t>nj</a:t>
            </a:r>
            <a:r>
              <a:rPr lang="en"/>
              <a:t>x</a:t>
            </a:r>
            <a:r>
              <a:rPr baseline="-25000" lang="en"/>
              <a:t>n</a:t>
            </a:r>
            <a:endParaRPr/>
          </a:p>
          <a:p>
            <a:pPr indent="457200" lvl="0" marL="0" rtl="0" algn="l">
              <a:lnSpc>
                <a:spcPct val="80000"/>
              </a:lnSpc>
              <a:spcBef>
                <a:spcPts val="1600"/>
              </a:spcBef>
              <a:spcAft>
                <a:spcPts val="0"/>
              </a:spcAft>
              <a:buNone/>
            </a:pPr>
            <a:r>
              <a:rPr lang="en"/>
              <a:t>Output: </a:t>
            </a:r>
            <a:r>
              <a:rPr lang="en" sz="1600"/>
              <a:t>w</a:t>
            </a:r>
            <a:r>
              <a:rPr baseline="-25000" lang="en" sz="1600"/>
              <a:t>j</a:t>
            </a:r>
            <a:r>
              <a:rPr baseline="30000" lang="en" sz="1600"/>
              <a:t>∗ </a:t>
            </a:r>
            <a:r>
              <a:rPr lang="en"/>
              <a:t>f</a:t>
            </a:r>
            <a:r>
              <a:rPr baseline="-25000" lang="en"/>
              <a:t>j</a:t>
            </a:r>
            <a:r>
              <a:rPr baseline="30000" lang="en"/>
              <a:t> .</a:t>
            </a:r>
            <a:endParaRPr/>
          </a:p>
          <a:p>
            <a:pPr indent="0" lvl="0" marL="0" rtl="0" algn="l">
              <a:lnSpc>
                <a:spcPct val="80000"/>
              </a:lnSpc>
              <a:spcBef>
                <a:spcPts val="1600"/>
              </a:spcBef>
              <a:spcAft>
                <a:spcPts val="1600"/>
              </a:spcAft>
              <a:buNone/>
            </a:pPr>
            <a:r>
              <a:rPr lang="en"/>
              <a:t>where a</a:t>
            </a:r>
            <a:r>
              <a:rPr baseline="-25000" lang="en"/>
              <a:t>0</a:t>
            </a:r>
            <a:r>
              <a:rPr lang="en"/>
              <a:t>, a</a:t>
            </a:r>
            <a:r>
              <a:rPr baseline="-25000" lang="en"/>
              <a:t>1</a:t>
            </a:r>
            <a:r>
              <a:rPr lang="en"/>
              <a:t>, . . . , a</a:t>
            </a:r>
            <a:r>
              <a:rPr baseline="-25000" lang="en"/>
              <a:t>n</a:t>
            </a:r>
            <a:r>
              <a:rPr lang="en"/>
              <a:t> are trainable parameters.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 layer</a:t>
            </a:r>
            <a:endParaRPr/>
          </a:p>
        </p:txBody>
      </p:sp>
      <p:sp>
        <p:nvSpPr>
          <p:cNvPr id="123" name="Google Shape;123;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outputs from previous layer is added and an activation function (sigmoid function, in our case) is applied.</a:t>
            </a:r>
            <a:endParaRPr/>
          </a:p>
          <a:p>
            <a:pPr indent="0" lvl="0" marL="0" rtl="0" algn="l">
              <a:lnSpc>
                <a:spcPct val="80000"/>
              </a:lnSpc>
              <a:spcBef>
                <a:spcPts val="1600"/>
              </a:spcBef>
              <a:spcAft>
                <a:spcPts val="0"/>
              </a:spcAft>
              <a:buNone/>
            </a:pPr>
            <a:r>
              <a:rPr lang="en"/>
              <a:t>For each </a:t>
            </a:r>
            <a:r>
              <a:rPr i="1" lang="en"/>
              <a:t>j (j = 1, 2, . . . , m)</a:t>
            </a:r>
            <a:r>
              <a:rPr lang="en"/>
              <a:t> </a:t>
            </a:r>
            <a:endParaRPr/>
          </a:p>
          <a:p>
            <a:pPr indent="457200" lvl="0" marL="0" rtl="0" algn="l">
              <a:lnSpc>
                <a:spcPct val="80000"/>
              </a:lnSpc>
              <a:spcBef>
                <a:spcPts val="1600"/>
              </a:spcBef>
              <a:spcAft>
                <a:spcPts val="0"/>
              </a:spcAft>
              <a:buNone/>
            </a:pPr>
            <a:r>
              <a:rPr lang="en"/>
              <a:t>Input: X = ∑</a:t>
            </a:r>
            <a:r>
              <a:rPr baseline="30000" lang="en"/>
              <a:t> m</a:t>
            </a:r>
            <a:r>
              <a:rPr baseline="-25000" lang="en"/>
              <a:t>j=1</a:t>
            </a:r>
            <a:r>
              <a:rPr lang="en"/>
              <a:t> </a:t>
            </a:r>
            <a:r>
              <a:rPr lang="en" sz="1600"/>
              <a:t>w</a:t>
            </a:r>
            <a:r>
              <a:rPr baseline="-25000" lang="en" sz="1600"/>
              <a:t>j</a:t>
            </a:r>
            <a:r>
              <a:rPr baseline="30000" lang="en" sz="1600"/>
              <a:t>∗</a:t>
            </a:r>
            <a:r>
              <a:rPr lang="en"/>
              <a:t> </a:t>
            </a:r>
            <a:r>
              <a:rPr lang="en"/>
              <a:t>f</a:t>
            </a:r>
            <a:r>
              <a:rPr baseline="-25000" lang="en"/>
              <a:t>j</a:t>
            </a:r>
            <a:r>
              <a:rPr baseline="30000" lang="en"/>
              <a:t> .</a:t>
            </a:r>
            <a:r>
              <a:rPr lang="en"/>
              <a:t> </a:t>
            </a:r>
            <a:endParaRPr/>
          </a:p>
          <a:p>
            <a:pPr indent="457200" lvl="0" marL="0" rtl="0" algn="l">
              <a:lnSpc>
                <a:spcPct val="80000"/>
              </a:lnSpc>
              <a:spcBef>
                <a:spcPts val="1600"/>
              </a:spcBef>
              <a:spcAft>
                <a:spcPts val="0"/>
              </a:spcAft>
              <a:buNone/>
            </a:pPr>
            <a:r>
              <a:rPr lang="en"/>
              <a:t>Output: σ(X) </a:t>
            </a:r>
            <a:endParaRPr/>
          </a:p>
          <a:p>
            <a:pPr indent="0" lvl="0" marL="0" rtl="0" algn="l">
              <a:lnSpc>
                <a:spcPct val="80000"/>
              </a:lnSpc>
              <a:spcBef>
                <a:spcPts val="1600"/>
              </a:spcBef>
              <a:spcAft>
                <a:spcPts val="1600"/>
              </a:spcAft>
              <a:buNone/>
            </a:pPr>
            <a:r>
              <a:rPr lang="en"/>
              <a:t>where σ(x) = 1/(1+e</a:t>
            </a:r>
            <a:r>
              <a:rPr baseline="30000" lang="en"/>
              <a:t>−x</a:t>
            </a:r>
            <a:r>
              <a:rPr lang="en"/>
              <a:t>) is the sigmoid function. If x &gt; 0, σ(x) &gt; 0.5, so we assign a label 1 to such an input (and 0 otherwise).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Membership Functions</a:t>
            </a:r>
            <a:endParaRPr/>
          </a:p>
        </p:txBody>
      </p:sp>
      <p:sp>
        <p:nvSpPr>
          <p:cNvPr id="129" name="Google Shape;129;p24"/>
          <p:cNvSpPr txBox="1"/>
          <p:nvPr>
            <p:ph idx="1" type="body"/>
          </p:nvPr>
        </p:nvSpPr>
        <p:spPr>
          <a:xfrm>
            <a:off x="387900" y="1353075"/>
            <a:ext cx="83682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Gaussian membership function is the widely used membership function. Yet, other membership functions like Generalized Bell membership function, Triangular fuzzy number, Trapezoidal fuzzy number, etc., can also be applied. However, it is recommended to choose a function with smooth curves, so that they are differentiable (helpful for optimizer while training), and it also helps us to learn nonlinear functions. Given below is Gaussian Membership Function we used in the Fuzzification Layer,</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rPr lang="en"/>
              <a:t>where µ is the mean and σ</a:t>
            </a:r>
            <a:r>
              <a:rPr baseline="30000" lang="en"/>
              <a:t>2</a:t>
            </a:r>
            <a:r>
              <a:rPr lang="en"/>
              <a:t> is the variance.</a:t>
            </a:r>
            <a:endParaRPr/>
          </a:p>
        </p:txBody>
      </p:sp>
      <p:pic>
        <p:nvPicPr>
          <p:cNvPr descr="N(x) = \frac{1}{\sigma\sqrt{2\pi}}e^{-(x-\mu)^2/2\sigma^2}" id="130" name="Google Shape;130;p24" title="MathEquation,#ffffff"/>
          <p:cNvPicPr preferRelativeResize="0"/>
          <p:nvPr/>
        </p:nvPicPr>
        <p:blipFill>
          <a:blip r:embed="rId3">
            <a:alphaModFix/>
          </a:blip>
          <a:stretch>
            <a:fillRect/>
          </a:stretch>
        </p:blipFill>
        <p:spPr>
          <a:xfrm>
            <a:off x="2471825" y="3734025"/>
            <a:ext cx="3544700" cy="63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223425" y="399700"/>
            <a:ext cx="4045200" cy="80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Dataset</a:t>
            </a:r>
            <a:endParaRPr/>
          </a:p>
        </p:txBody>
      </p:sp>
      <p:sp>
        <p:nvSpPr>
          <p:cNvPr id="141" name="Google Shape;141;p26"/>
          <p:cNvSpPr txBox="1"/>
          <p:nvPr>
            <p:ph idx="1" type="subTitle"/>
          </p:nvPr>
        </p:nvSpPr>
        <p:spPr>
          <a:xfrm>
            <a:off x="265500" y="1399499"/>
            <a:ext cx="4045200" cy="234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We use the ”</a:t>
            </a:r>
            <a:r>
              <a:rPr lang="en" sz="1800" u="sng">
                <a:solidFill>
                  <a:schemeClr val="hlink"/>
                </a:solidFill>
                <a:hlinkClick r:id="rId3"/>
              </a:rPr>
              <a:t>Pima Indians Diabetes Database</a:t>
            </a:r>
            <a:r>
              <a:rPr lang="en" sz="1800">
                <a:solidFill>
                  <a:schemeClr val="dk1"/>
                </a:solidFill>
              </a:rPr>
              <a:t>” from Kaggle. The dataset contains 768 examples and 8 features (plus one outcome). It is worthy to note that this dataset only consists of females who are at least 21 years old.</a:t>
            </a:r>
            <a:endParaRPr sz="1800">
              <a:solidFill>
                <a:schemeClr val="dk1"/>
              </a:solidFill>
            </a:endParaRPr>
          </a:p>
          <a:p>
            <a:pPr indent="0" lvl="0" marL="0" rtl="0" algn="ctr">
              <a:spcBef>
                <a:spcPts val="1600"/>
              </a:spcBef>
              <a:spcAft>
                <a:spcPts val="0"/>
              </a:spcAft>
              <a:buNone/>
            </a:pPr>
            <a:r>
              <a:t/>
            </a:r>
            <a:endParaRPr/>
          </a:p>
        </p:txBody>
      </p:sp>
      <p:graphicFrame>
        <p:nvGraphicFramePr>
          <p:cNvPr id="142" name="Google Shape;142;p26"/>
          <p:cNvGraphicFramePr/>
          <p:nvPr/>
        </p:nvGraphicFramePr>
        <p:xfrm>
          <a:off x="4572000" y="210375"/>
          <a:ext cx="3000000" cy="3000000"/>
        </p:xfrm>
        <a:graphic>
          <a:graphicData uri="http://schemas.openxmlformats.org/drawingml/2006/table">
            <a:tbl>
              <a:tblPr>
                <a:noFill/>
                <a:tableStyleId>{9340897D-C69B-4198-8168-EF9962C72032}</a:tableStyleId>
              </a:tblPr>
              <a:tblGrid>
                <a:gridCol w="1644725"/>
                <a:gridCol w="2874700"/>
              </a:tblGrid>
              <a:tr h="421375">
                <a:tc>
                  <a:txBody>
                    <a:bodyPr/>
                    <a:lstStyle/>
                    <a:p>
                      <a:pPr indent="0" lvl="0" marL="0" rtl="0" algn="l">
                        <a:spcBef>
                          <a:spcPts val="0"/>
                        </a:spcBef>
                        <a:spcAft>
                          <a:spcPts val="0"/>
                        </a:spcAft>
                        <a:buNone/>
                      </a:pPr>
                      <a:r>
                        <a:rPr b="1" lang="en" sz="1600">
                          <a:solidFill>
                            <a:schemeClr val="dk1"/>
                          </a:solidFill>
                        </a:rPr>
                        <a:t>Feature</a:t>
                      </a:r>
                      <a:endParaRPr b="1" sz="1600">
                        <a:solidFill>
                          <a:schemeClr val="dk1"/>
                        </a:solidFill>
                      </a:endParaRPr>
                    </a:p>
                  </a:txBody>
                  <a:tcPr marT="91425" marB="91425" marR="91425" marL="91425"/>
                </a:tc>
                <a:tc>
                  <a:txBody>
                    <a:bodyPr/>
                    <a:lstStyle/>
                    <a:p>
                      <a:pPr indent="0" lvl="0" marL="0" rtl="0" algn="l">
                        <a:spcBef>
                          <a:spcPts val="0"/>
                        </a:spcBef>
                        <a:spcAft>
                          <a:spcPts val="0"/>
                        </a:spcAft>
                        <a:buNone/>
                      </a:pPr>
                      <a:r>
                        <a:rPr b="1" lang="en" sz="1600">
                          <a:solidFill>
                            <a:schemeClr val="dk1"/>
                          </a:solidFill>
                        </a:rPr>
                        <a:t>Short Description</a:t>
                      </a:r>
                      <a:endParaRPr b="1" sz="1600">
                        <a:solidFill>
                          <a:schemeClr val="dk1"/>
                        </a:solidFill>
                      </a:endParaRPr>
                    </a:p>
                  </a:txBody>
                  <a:tcPr marT="91425" marB="91425" marR="91425" marL="91425"/>
                </a:tc>
              </a:tr>
              <a:tr h="391275">
                <a:tc>
                  <a:txBody>
                    <a:bodyPr/>
                    <a:lstStyle/>
                    <a:p>
                      <a:pPr indent="0" lvl="0" marL="0" rtl="0" algn="l">
                        <a:spcBef>
                          <a:spcPts val="0"/>
                        </a:spcBef>
                        <a:spcAft>
                          <a:spcPts val="0"/>
                        </a:spcAft>
                        <a:buNone/>
                      </a:pPr>
                      <a:r>
                        <a:rPr i="1" lang="en">
                          <a:solidFill>
                            <a:schemeClr val="dk1"/>
                          </a:solidFill>
                        </a:rPr>
                        <a:t>Pregnancies</a:t>
                      </a:r>
                      <a:endParaRPr i="1">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Number of times pregnant</a:t>
                      </a:r>
                      <a:endParaRPr>
                        <a:solidFill>
                          <a:schemeClr val="dk1"/>
                        </a:solidFill>
                      </a:endParaRPr>
                    </a:p>
                  </a:txBody>
                  <a:tcPr marT="91425" marB="91425" marR="91425" marL="91425"/>
                </a:tc>
              </a:tr>
              <a:tr h="759800">
                <a:tc>
                  <a:txBody>
                    <a:bodyPr/>
                    <a:lstStyle/>
                    <a:p>
                      <a:pPr indent="0" lvl="0" marL="0" rtl="0" algn="l">
                        <a:spcBef>
                          <a:spcPts val="0"/>
                        </a:spcBef>
                        <a:spcAft>
                          <a:spcPts val="0"/>
                        </a:spcAft>
                        <a:buNone/>
                      </a:pPr>
                      <a:r>
                        <a:rPr i="1" lang="en">
                          <a:solidFill>
                            <a:schemeClr val="dk1"/>
                          </a:solidFill>
                        </a:rPr>
                        <a:t>Blood Pressure</a:t>
                      </a:r>
                      <a:endParaRPr i="1">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Plasma glucose concentration a 2 hours in an oral glucose tolerance test</a:t>
                      </a:r>
                      <a:endParaRPr>
                        <a:solidFill>
                          <a:schemeClr val="dk1"/>
                        </a:solidFill>
                      </a:endParaRPr>
                    </a:p>
                  </a:txBody>
                  <a:tcPr marT="91425" marB="91425" marR="91425" marL="91425"/>
                </a:tc>
              </a:tr>
              <a:tr h="391600">
                <a:tc>
                  <a:txBody>
                    <a:bodyPr/>
                    <a:lstStyle/>
                    <a:p>
                      <a:pPr indent="0" lvl="0" marL="0" rtl="0" algn="l">
                        <a:spcBef>
                          <a:spcPts val="0"/>
                        </a:spcBef>
                        <a:spcAft>
                          <a:spcPts val="0"/>
                        </a:spcAft>
                        <a:buNone/>
                      </a:pPr>
                      <a:r>
                        <a:rPr i="1" lang="en">
                          <a:solidFill>
                            <a:schemeClr val="dk1"/>
                          </a:solidFill>
                        </a:rPr>
                        <a:t>Blood Pressure</a:t>
                      </a:r>
                      <a:endParaRPr i="1">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Diastolic blood pressure (mm Hg)</a:t>
                      </a:r>
                      <a:endParaRPr>
                        <a:solidFill>
                          <a:schemeClr val="dk1"/>
                        </a:solidFill>
                      </a:endParaRPr>
                    </a:p>
                  </a:txBody>
                  <a:tcPr marT="91425" marB="91425" marR="91425" marL="91425"/>
                </a:tc>
              </a:tr>
              <a:tr h="381100">
                <a:tc>
                  <a:txBody>
                    <a:bodyPr/>
                    <a:lstStyle/>
                    <a:p>
                      <a:pPr indent="0" lvl="0" marL="0" rtl="0" algn="l">
                        <a:spcBef>
                          <a:spcPts val="0"/>
                        </a:spcBef>
                        <a:spcAft>
                          <a:spcPts val="0"/>
                        </a:spcAft>
                        <a:buNone/>
                      </a:pPr>
                      <a:r>
                        <a:rPr i="1" lang="en">
                          <a:solidFill>
                            <a:schemeClr val="dk1"/>
                          </a:solidFill>
                        </a:rPr>
                        <a:t>Skin Thickness</a:t>
                      </a:r>
                      <a:endParaRPr i="1">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Triceps skin fold thickness (mm)</a:t>
                      </a:r>
                      <a:endParaRPr>
                        <a:solidFill>
                          <a:schemeClr val="dk1"/>
                        </a:solidFill>
                      </a:endParaRPr>
                    </a:p>
                  </a:txBody>
                  <a:tcPr marT="91425" marB="91425" marR="91425" marL="91425"/>
                </a:tc>
              </a:tr>
              <a:tr h="364625">
                <a:tc>
                  <a:txBody>
                    <a:bodyPr/>
                    <a:lstStyle/>
                    <a:p>
                      <a:pPr indent="0" lvl="0" marL="0" rtl="0" algn="l">
                        <a:spcBef>
                          <a:spcPts val="0"/>
                        </a:spcBef>
                        <a:spcAft>
                          <a:spcPts val="0"/>
                        </a:spcAft>
                        <a:buNone/>
                      </a:pPr>
                      <a:r>
                        <a:rPr i="1" lang="en">
                          <a:solidFill>
                            <a:schemeClr val="dk1"/>
                          </a:solidFill>
                        </a:rPr>
                        <a:t>Insulin</a:t>
                      </a:r>
                      <a:endParaRPr i="1">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2-hour serum insulin (mu U/ml)</a:t>
                      </a:r>
                      <a:endParaRPr>
                        <a:solidFill>
                          <a:schemeClr val="dk1"/>
                        </a:solidFill>
                      </a:endParaRPr>
                    </a:p>
                  </a:txBody>
                  <a:tcPr marT="91425" marB="91425" marR="91425" marL="91425"/>
                </a:tc>
              </a:tr>
              <a:tr h="601975">
                <a:tc>
                  <a:txBody>
                    <a:bodyPr/>
                    <a:lstStyle/>
                    <a:p>
                      <a:pPr indent="0" lvl="0" marL="0" rtl="0" algn="l">
                        <a:spcBef>
                          <a:spcPts val="0"/>
                        </a:spcBef>
                        <a:spcAft>
                          <a:spcPts val="0"/>
                        </a:spcAft>
                        <a:buNone/>
                      </a:pPr>
                      <a:r>
                        <a:rPr i="1" lang="en">
                          <a:solidFill>
                            <a:schemeClr val="dk1"/>
                          </a:solidFill>
                        </a:rPr>
                        <a:t>BMI</a:t>
                      </a:r>
                      <a:endParaRPr i="1">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Body mass index (weight in kg/(height in m)2 )</a:t>
                      </a:r>
                      <a:endParaRPr>
                        <a:solidFill>
                          <a:schemeClr val="dk1"/>
                        </a:solidFill>
                      </a:endParaRPr>
                    </a:p>
                  </a:txBody>
                  <a:tcPr marT="91425" marB="91425" marR="91425" marL="91425"/>
                </a:tc>
              </a:tr>
              <a:tr h="557000">
                <a:tc>
                  <a:txBody>
                    <a:bodyPr/>
                    <a:lstStyle/>
                    <a:p>
                      <a:pPr indent="0" lvl="0" marL="0" rtl="0" algn="l">
                        <a:spcBef>
                          <a:spcPts val="0"/>
                        </a:spcBef>
                        <a:spcAft>
                          <a:spcPts val="0"/>
                        </a:spcAft>
                        <a:buNone/>
                      </a:pPr>
                      <a:r>
                        <a:rPr i="1" lang="en">
                          <a:solidFill>
                            <a:schemeClr val="dk1"/>
                          </a:solidFill>
                        </a:rPr>
                        <a:t>Diabetes Pedigree Function</a:t>
                      </a:r>
                      <a:endParaRPr i="1">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Diabetes pedigree function</a:t>
                      </a:r>
                      <a:endParaRPr>
                        <a:solidFill>
                          <a:schemeClr val="dk1"/>
                        </a:solidFill>
                      </a:endParaRPr>
                    </a:p>
                  </a:txBody>
                  <a:tcPr marT="91425" marB="91425" marR="91425" marL="91425"/>
                </a:tc>
              </a:tr>
              <a:tr h="354125">
                <a:tc>
                  <a:txBody>
                    <a:bodyPr/>
                    <a:lstStyle/>
                    <a:p>
                      <a:pPr indent="0" lvl="0" marL="0" rtl="0" algn="l">
                        <a:spcBef>
                          <a:spcPts val="0"/>
                        </a:spcBef>
                        <a:spcAft>
                          <a:spcPts val="0"/>
                        </a:spcAft>
                        <a:buNone/>
                      </a:pPr>
                      <a:r>
                        <a:rPr i="1" lang="en">
                          <a:solidFill>
                            <a:schemeClr val="dk1"/>
                          </a:solidFill>
                        </a:rPr>
                        <a:t>Age</a:t>
                      </a:r>
                      <a:endParaRPr i="1">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Age (years)</a:t>
                      </a:r>
                      <a:endParaRPr>
                        <a:solidFill>
                          <a:schemeClr val="dk1"/>
                        </a:solidFill>
                      </a:endParaRPr>
                    </a:p>
                  </a:txBody>
                  <a:tcPr marT="91425" marB="91425" marR="91425" marL="91425"/>
                </a:tc>
              </a:tr>
              <a:tr h="391275">
                <a:tc>
                  <a:txBody>
                    <a:bodyPr/>
                    <a:lstStyle/>
                    <a:p>
                      <a:pPr indent="0" lvl="0" marL="0" rtl="0" algn="l">
                        <a:spcBef>
                          <a:spcPts val="0"/>
                        </a:spcBef>
                        <a:spcAft>
                          <a:spcPts val="0"/>
                        </a:spcAft>
                        <a:buNone/>
                      </a:pPr>
                      <a:r>
                        <a:rPr i="1" lang="en">
                          <a:solidFill>
                            <a:schemeClr val="dk1"/>
                          </a:solidFill>
                        </a:rPr>
                        <a:t>Outcome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Class variable (0 or 1)</a:t>
                      </a:r>
                      <a:endParaRPr>
                        <a:solidFill>
                          <a:schemeClr val="dk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48" name="Google Shape;148;p27"/>
          <p:cNvSpPr txBox="1"/>
          <p:nvPr>
            <p:ph idx="1" type="body"/>
          </p:nvPr>
        </p:nvSpPr>
        <p:spPr>
          <a:xfrm>
            <a:off x="387850" y="1489825"/>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split the dataset into train and test data using </a:t>
            </a:r>
            <a:r>
              <a:rPr i="1" lang="en" sz="1700">
                <a:latin typeface="Calibri"/>
                <a:ea typeface="Calibri"/>
                <a:cs typeface="Calibri"/>
                <a:sym typeface="Calibri"/>
              </a:rPr>
              <a:t>sklearn.model_selection.train_test_split().</a:t>
            </a:r>
            <a:r>
              <a:rPr lang="en"/>
              <a:t> The model requires each feature to have a mean 0 and standard deviation 1. Hence, we standardize each column of the dataset before using it. </a:t>
            </a:r>
            <a:endParaRPr/>
          </a:p>
          <a:p>
            <a:pPr indent="0" lvl="0" marL="0" rtl="0" algn="l">
              <a:spcBef>
                <a:spcPts val="1600"/>
              </a:spcBef>
              <a:spcAft>
                <a:spcPts val="1600"/>
              </a:spcAft>
              <a:buNone/>
            </a:pPr>
            <a:r>
              <a:rPr lang="en"/>
              <a:t>It was observed that the dataset did not have any missing data-so no additional processing were necessary.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265500" y="578500"/>
            <a:ext cx="4045200" cy="81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Settings</a:t>
            </a:r>
            <a:endParaRPr/>
          </a:p>
        </p:txBody>
      </p:sp>
      <p:sp>
        <p:nvSpPr>
          <p:cNvPr id="154" name="Google Shape;154;p28"/>
          <p:cNvSpPr txBox="1"/>
          <p:nvPr>
            <p:ph idx="1" type="subTitle"/>
          </p:nvPr>
        </p:nvSpPr>
        <p:spPr>
          <a:xfrm>
            <a:off x="265500" y="2316726"/>
            <a:ext cx="4045200" cy="134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1"/>
                </a:solidFill>
              </a:rPr>
              <a:t>We conducted our experiment with the following hyperparameters:</a:t>
            </a:r>
            <a:endParaRPr/>
          </a:p>
        </p:txBody>
      </p:sp>
      <p:sp>
        <p:nvSpPr>
          <p:cNvPr id="155" name="Google Shape;155;p28"/>
          <p:cNvSpPr txBox="1"/>
          <p:nvPr/>
        </p:nvSpPr>
        <p:spPr>
          <a:xfrm>
            <a:off x="4572000" y="231375"/>
            <a:ext cx="44001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used </a:t>
            </a:r>
            <a:r>
              <a:rPr i="1" lang="en">
                <a:solidFill>
                  <a:schemeClr val="dk1"/>
                </a:solidFill>
                <a:latin typeface="Roboto"/>
                <a:ea typeface="Roboto"/>
                <a:cs typeface="Roboto"/>
                <a:sym typeface="Roboto"/>
              </a:rPr>
              <a:t>sklearn.model_selection.train_test_split() </a:t>
            </a:r>
            <a:r>
              <a:rPr lang="en">
                <a:solidFill>
                  <a:schemeClr val="dk1"/>
                </a:solidFill>
                <a:latin typeface="Roboto"/>
                <a:ea typeface="Roboto"/>
                <a:cs typeface="Roboto"/>
                <a:sym typeface="Roboto"/>
              </a:rPr>
              <a:t>with </a:t>
            </a:r>
            <a:r>
              <a:rPr i="1" lang="en">
                <a:solidFill>
                  <a:schemeClr val="dk1"/>
                </a:solidFill>
                <a:latin typeface="Roboto"/>
                <a:ea typeface="Roboto"/>
                <a:cs typeface="Roboto"/>
                <a:sym typeface="Roboto"/>
              </a:rPr>
              <a:t>test_split() </a:t>
            </a:r>
            <a:r>
              <a:rPr lang="en">
                <a:solidFill>
                  <a:schemeClr val="dk1"/>
                </a:solidFill>
                <a:latin typeface="Roboto"/>
                <a:ea typeface="Roboto"/>
                <a:cs typeface="Roboto"/>
                <a:sym typeface="Roboto"/>
              </a:rPr>
              <a:t>set to 0.16. Moreover, </a:t>
            </a:r>
            <a:r>
              <a:rPr i="1" lang="en">
                <a:solidFill>
                  <a:schemeClr val="dk1"/>
                </a:solidFill>
                <a:latin typeface="Roboto"/>
                <a:ea typeface="Roboto"/>
                <a:cs typeface="Roboto"/>
                <a:sym typeface="Roboto"/>
              </a:rPr>
              <a:t>random_state</a:t>
            </a:r>
            <a:r>
              <a:rPr lang="en">
                <a:solidFill>
                  <a:schemeClr val="dk1"/>
                </a:solidFill>
                <a:latin typeface="Roboto"/>
                <a:ea typeface="Roboto"/>
                <a:cs typeface="Roboto"/>
                <a:sym typeface="Roboto"/>
              </a:rPr>
              <a:t> was set to 2021.</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Total number of fuzzy rules used in the model was set to 14.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Binary Cross Entropy was the loss function used.</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Adam Optimizer was used with learning parameter α = 0.01 to optimize the loss function in 1000 epochs.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Data points for plotting graphs were taken at every 10 epochs.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Gaussian membership function was used for each fuzzy rule. The weights, µ, σ were randomly initialized from normal distribution.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omit the Pregnancies column from the dataset, as it doesn’t have a direct relation with the disease of interest.</a:t>
            </a:r>
            <a:endParaRPr>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265500" y="357625"/>
            <a:ext cx="4045200" cy="82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61" name="Google Shape;161;p29"/>
          <p:cNvSpPr txBox="1"/>
          <p:nvPr>
            <p:ph idx="1" type="subTitle"/>
          </p:nvPr>
        </p:nvSpPr>
        <p:spPr>
          <a:xfrm>
            <a:off x="265500" y="1179625"/>
            <a:ext cx="4194300" cy="35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We use the following notations to define the performance metrics we use in this report: </a:t>
            </a:r>
            <a:endParaRPr sz="1700">
              <a:solidFill>
                <a:schemeClr val="dk1"/>
              </a:solidFill>
            </a:endParaRPr>
          </a:p>
          <a:p>
            <a:pPr indent="-336550" lvl="0" marL="457200" rtl="0" algn="l">
              <a:spcBef>
                <a:spcPts val="1600"/>
              </a:spcBef>
              <a:spcAft>
                <a:spcPts val="0"/>
              </a:spcAft>
              <a:buClr>
                <a:schemeClr val="dk1"/>
              </a:buClr>
              <a:buSzPts val="1700"/>
              <a:buChar char="●"/>
            </a:pPr>
            <a:r>
              <a:rPr lang="en" sz="1700">
                <a:solidFill>
                  <a:schemeClr val="dk1"/>
                </a:solidFill>
              </a:rPr>
              <a:t>TP (True Positive): Model predicts Positive and it is actually Positive.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FP (False Positive): Model predicts Positive but it is actually Negative.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FN (False Negative): Model predicts Negative but it is actually Positive.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TN (True Negative): Model predicts Negative and it is actually Negative.</a:t>
            </a:r>
            <a:endParaRPr sz="1700">
              <a:solidFill>
                <a:schemeClr val="dk1"/>
              </a:solidFill>
            </a:endParaRPr>
          </a:p>
        </p:txBody>
      </p:sp>
      <p:sp>
        <p:nvSpPr>
          <p:cNvPr id="162" name="Google Shape;162;p29"/>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Now, we define the performance metrics of our interest. </a:t>
            </a:r>
            <a:endParaRPr sz="1700"/>
          </a:p>
          <a:p>
            <a:pPr indent="0" lvl="0" marL="0" rtl="0" algn="l">
              <a:spcBef>
                <a:spcPts val="1600"/>
              </a:spcBef>
              <a:spcAft>
                <a:spcPts val="1600"/>
              </a:spcAft>
              <a:buNone/>
            </a:pPr>
            <a:r>
              <a:t/>
            </a:r>
            <a:endParaRPr/>
          </a:p>
        </p:txBody>
      </p:sp>
      <p:pic>
        <p:nvPicPr>
          <p:cNvPr descr="Accuracy = \frac{TP+TN}{TP+FP+FN+TN}" id="163" name="Google Shape;163;p29" title="MathEquation,#ffffff"/>
          <p:cNvPicPr preferRelativeResize="0"/>
          <p:nvPr/>
        </p:nvPicPr>
        <p:blipFill>
          <a:blip r:embed="rId3">
            <a:alphaModFix/>
          </a:blip>
          <a:stretch>
            <a:fillRect/>
          </a:stretch>
        </p:blipFill>
        <p:spPr>
          <a:xfrm>
            <a:off x="4909937" y="1488227"/>
            <a:ext cx="4045200" cy="556224"/>
          </a:xfrm>
          <a:prstGeom prst="rect">
            <a:avLst/>
          </a:prstGeom>
          <a:noFill/>
          <a:ln>
            <a:noFill/>
          </a:ln>
        </p:spPr>
      </p:pic>
      <p:pic>
        <p:nvPicPr>
          <p:cNvPr descr="Precision = \frac{TP}{TP+FP}" id="164" name="Google Shape;164;p29" title="MathEquation,#ffffff"/>
          <p:cNvPicPr preferRelativeResize="0"/>
          <p:nvPr/>
        </p:nvPicPr>
        <p:blipFill>
          <a:blip r:embed="rId4">
            <a:alphaModFix/>
          </a:blip>
          <a:stretch>
            <a:fillRect/>
          </a:stretch>
        </p:blipFill>
        <p:spPr>
          <a:xfrm>
            <a:off x="4939488" y="2181025"/>
            <a:ext cx="2822222" cy="508000"/>
          </a:xfrm>
          <a:prstGeom prst="rect">
            <a:avLst/>
          </a:prstGeom>
          <a:noFill/>
          <a:ln>
            <a:noFill/>
          </a:ln>
        </p:spPr>
      </p:pic>
      <p:pic>
        <p:nvPicPr>
          <p:cNvPr descr="Recall = \frac{TP}{TP+FN}" id="165" name="Google Shape;165;p29" title="MathEquation,#ffffff"/>
          <p:cNvPicPr preferRelativeResize="0"/>
          <p:nvPr/>
        </p:nvPicPr>
        <p:blipFill>
          <a:blip r:embed="rId5">
            <a:alphaModFix/>
          </a:blip>
          <a:stretch>
            <a:fillRect/>
          </a:stretch>
        </p:blipFill>
        <p:spPr>
          <a:xfrm>
            <a:off x="4939500" y="2825600"/>
            <a:ext cx="2335632" cy="508000"/>
          </a:xfrm>
          <a:prstGeom prst="rect">
            <a:avLst/>
          </a:prstGeom>
          <a:noFill/>
          <a:ln>
            <a:noFill/>
          </a:ln>
        </p:spPr>
      </p:pic>
      <p:pic>
        <p:nvPicPr>
          <p:cNvPr descr="F1~Score = \frac{2*Precision*Recall}{Precision+Recall}" id="166" name="Google Shape;166;p29" title="MathEquation,#ffffff"/>
          <p:cNvPicPr preferRelativeResize="0"/>
          <p:nvPr/>
        </p:nvPicPr>
        <p:blipFill>
          <a:blip r:embed="rId6">
            <a:alphaModFix/>
          </a:blip>
          <a:stretch>
            <a:fillRect/>
          </a:stretch>
        </p:blipFill>
        <p:spPr>
          <a:xfrm>
            <a:off x="4909925" y="3470175"/>
            <a:ext cx="3833962" cy="50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87900" y="284000"/>
            <a:ext cx="8368200" cy="86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The Performance and losses of model on train and test set is given in below table :</a:t>
            </a:r>
            <a:endParaRPr sz="2000">
              <a:latin typeface="Roboto"/>
              <a:ea typeface="Roboto"/>
              <a:cs typeface="Roboto"/>
              <a:sym typeface="Roboto"/>
            </a:endParaRPr>
          </a:p>
        </p:txBody>
      </p:sp>
      <p:graphicFrame>
        <p:nvGraphicFramePr>
          <p:cNvPr id="172" name="Google Shape;172;p30"/>
          <p:cNvGraphicFramePr/>
          <p:nvPr/>
        </p:nvGraphicFramePr>
        <p:xfrm>
          <a:off x="1957050" y="1314170"/>
          <a:ext cx="3000000" cy="3000000"/>
        </p:xfrm>
        <a:graphic>
          <a:graphicData uri="http://schemas.openxmlformats.org/drawingml/2006/table">
            <a:tbl>
              <a:tblPr>
                <a:noFill/>
                <a:tableStyleId>{9340897D-C69B-4198-8168-EF9962C72032}</a:tableStyleId>
              </a:tblPr>
              <a:tblGrid>
                <a:gridCol w="1466325"/>
                <a:gridCol w="1466325"/>
                <a:gridCol w="1466325"/>
              </a:tblGrid>
              <a:tr h="394050">
                <a:tc>
                  <a:txBody>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Test</a:t>
                      </a:r>
                      <a:endParaRPr b="1"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Train</a:t>
                      </a:r>
                      <a:endParaRPr b="1" sz="1800">
                        <a:solidFill>
                          <a:schemeClr val="dk1"/>
                        </a:solidFill>
                        <a:latin typeface="Roboto"/>
                        <a:ea typeface="Roboto"/>
                        <a:cs typeface="Roboto"/>
                        <a:sym typeface="Roboto"/>
                      </a:endParaRPr>
                    </a:p>
                  </a:txBody>
                  <a:tcPr marT="91425" marB="91425" marR="91425" marL="91425"/>
                </a:tc>
              </a:tr>
              <a:tr h="411600">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Accuracy</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75.61</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80.00%</a:t>
                      </a:r>
                      <a:endParaRPr>
                        <a:solidFill>
                          <a:schemeClr val="dk1"/>
                        </a:solidFill>
                        <a:latin typeface="Roboto"/>
                        <a:ea typeface="Roboto"/>
                        <a:cs typeface="Roboto"/>
                        <a:sym typeface="Roboto"/>
                      </a:endParaRPr>
                    </a:p>
                  </a:txBody>
                  <a:tcPr marT="91425" marB="91425" marR="91425" marL="91425"/>
                </a:tc>
              </a:tr>
              <a:tr h="411600">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Precision</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67.56</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76.96</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txBody>
                  <a:tcPr marT="91425" marB="91425" marR="91425" marL="91425"/>
                </a:tc>
              </a:tr>
              <a:tr h="411600">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Recall</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58.13</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67.99</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txBody>
                  <a:tcPr marT="91425" marB="91425" marR="91425" marL="91425"/>
                </a:tc>
              </a:tr>
              <a:tr h="411600">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F1-Score</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62.51</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67.99</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txBody>
                  <a:tcPr marT="91425" marB="91425" marR="91425" marL="91425"/>
                </a:tc>
              </a:tr>
              <a:tr h="411600">
                <a:tc>
                  <a:txBody>
                    <a:bodyPr/>
                    <a:lstStyle/>
                    <a:p>
                      <a:pPr indent="0" lvl="0" marL="0" rtl="0" algn="l">
                        <a:spcBef>
                          <a:spcPts val="0"/>
                        </a:spcBef>
                        <a:spcAft>
                          <a:spcPts val="0"/>
                        </a:spcAft>
                        <a:buNone/>
                      </a:pPr>
                      <a:r>
                        <a:rPr b="1" lang="en">
                          <a:solidFill>
                            <a:schemeClr val="dk1"/>
                          </a:solidFill>
                          <a:latin typeface="Roboto"/>
                          <a:ea typeface="Roboto"/>
                          <a:cs typeface="Roboto"/>
                          <a:sym typeface="Roboto"/>
                        </a:rPr>
                        <a:t>Loss</a:t>
                      </a:r>
                      <a:endParaRPr b="1">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Roboto"/>
                          <a:ea typeface="Roboto"/>
                          <a:cs typeface="Roboto"/>
                          <a:sym typeface="Roboto"/>
                        </a:rPr>
                        <a:t>0.5248</a:t>
                      </a:r>
                      <a:endParaRPr b="1">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Roboto"/>
                          <a:ea typeface="Roboto"/>
                          <a:cs typeface="Roboto"/>
                          <a:sym typeface="Roboto"/>
                        </a:rPr>
                        <a:t>0.4127</a:t>
                      </a:r>
                      <a:endParaRPr b="1">
                        <a:solidFill>
                          <a:schemeClr val="dk1"/>
                        </a:solidFill>
                        <a:latin typeface="Roboto"/>
                        <a:ea typeface="Roboto"/>
                        <a:cs typeface="Roboto"/>
                        <a:sym typeface="Roboto"/>
                      </a:endParaRPr>
                    </a:p>
                  </a:txBody>
                  <a:tcPr marT="91425" marB="91425" marR="91425" marL="91425"/>
                </a:tc>
              </a:tr>
            </a:tbl>
          </a:graphicData>
        </a:graphic>
      </p:graphicFrame>
      <p:pic>
        <p:nvPicPr>
          <p:cNvPr id="173" name="Google Shape;173;p30"/>
          <p:cNvPicPr preferRelativeResize="0"/>
          <p:nvPr/>
        </p:nvPicPr>
        <p:blipFill>
          <a:blip r:embed="rId3">
            <a:alphaModFix/>
          </a:blip>
          <a:stretch>
            <a:fillRect/>
          </a:stretch>
        </p:blipFill>
        <p:spPr>
          <a:xfrm>
            <a:off x="1313175" y="3999425"/>
            <a:ext cx="5470842" cy="106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pic>
        <p:nvPicPr>
          <p:cNvPr id="178" name="Google Shape;178;p31"/>
          <p:cNvPicPr preferRelativeResize="0"/>
          <p:nvPr/>
        </p:nvPicPr>
        <p:blipFill rotWithShape="1">
          <a:blip r:embed="rId3">
            <a:alphaModFix/>
          </a:blip>
          <a:srcRect b="-13250" l="0" r="-16863" t="0"/>
          <a:stretch/>
        </p:blipFill>
        <p:spPr>
          <a:xfrm>
            <a:off x="1539125" y="612315"/>
            <a:ext cx="6065750" cy="391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studied the ANFIS (Adaptive Network based Fuzzy Inference System) proposed by Jang(1993). We impl</a:t>
            </a:r>
            <a:r>
              <a:rPr lang="en"/>
              <a:t>emented a simple </a:t>
            </a:r>
            <a:r>
              <a:rPr lang="en"/>
              <a:t>version of ANFIS for Diabetes predictor with Gaussian membership functions and tuned it. Our model had a test accuracy of 81.30%, train accuracy of 85.42%, test F1-Score of 74.72% and test F1-Score of 78.44%. We further analysed the variation of performance metrics and losses with epochs, constructed the confusion matrix, plotted graph of the membership functions learnt by the model and discussed our observations.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pic>
        <p:nvPicPr>
          <p:cNvPr id="183" name="Google Shape;183;p32"/>
          <p:cNvPicPr preferRelativeResize="0"/>
          <p:nvPr/>
        </p:nvPicPr>
        <p:blipFill>
          <a:blip r:embed="rId3">
            <a:alphaModFix/>
          </a:blip>
          <a:stretch>
            <a:fillRect/>
          </a:stretch>
        </p:blipFill>
        <p:spPr>
          <a:xfrm>
            <a:off x="4814400" y="2667125"/>
            <a:ext cx="3714550" cy="2476367"/>
          </a:xfrm>
          <a:prstGeom prst="rect">
            <a:avLst/>
          </a:prstGeom>
          <a:noFill/>
          <a:ln>
            <a:noFill/>
          </a:ln>
        </p:spPr>
      </p:pic>
      <p:pic>
        <p:nvPicPr>
          <p:cNvPr id="184" name="Google Shape;184;p32"/>
          <p:cNvPicPr preferRelativeResize="0"/>
          <p:nvPr/>
        </p:nvPicPr>
        <p:blipFill>
          <a:blip r:embed="rId4">
            <a:alphaModFix/>
          </a:blip>
          <a:stretch>
            <a:fillRect/>
          </a:stretch>
        </p:blipFill>
        <p:spPr>
          <a:xfrm>
            <a:off x="624350" y="2781599"/>
            <a:ext cx="3542890" cy="2361900"/>
          </a:xfrm>
          <a:prstGeom prst="rect">
            <a:avLst/>
          </a:prstGeom>
          <a:noFill/>
          <a:ln>
            <a:noFill/>
          </a:ln>
        </p:spPr>
      </p:pic>
      <p:pic>
        <p:nvPicPr>
          <p:cNvPr id="185" name="Google Shape;185;p32"/>
          <p:cNvPicPr preferRelativeResize="0"/>
          <p:nvPr/>
        </p:nvPicPr>
        <p:blipFill>
          <a:blip r:embed="rId5">
            <a:alphaModFix/>
          </a:blip>
          <a:stretch>
            <a:fillRect/>
          </a:stretch>
        </p:blipFill>
        <p:spPr>
          <a:xfrm>
            <a:off x="624350" y="419652"/>
            <a:ext cx="3542900" cy="2361948"/>
          </a:xfrm>
          <a:prstGeom prst="rect">
            <a:avLst/>
          </a:prstGeom>
          <a:noFill/>
          <a:ln>
            <a:noFill/>
          </a:ln>
        </p:spPr>
      </p:pic>
      <p:sp>
        <p:nvSpPr>
          <p:cNvPr id="186" name="Google Shape;186;p32"/>
          <p:cNvSpPr txBox="1"/>
          <p:nvPr/>
        </p:nvSpPr>
        <p:spPr>
          <a:xfrm>
            <a:off x="0" y="0"/>
            <a:ext cx="616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Roboto Slab"/>
                <a:ea typeface="Roboto Slab"/>
                <a:cs typeface="Roboto Slab"/>
                <a:sym typeface="Roboto Slab"/>
              </a:rPr>
              <a:t>Performance Metrics:</a:t>
            </a:r>
            <a:endParaRPr b="1" sz="2400">
              <a:latin typeface="Roboto Slab"/>
              <a:ea typeface="Roboto Slab"/>
              <a:cs typeface="Roboto Slab"/>
              <a:sym typeface="Roboto Slab"/>
            </a:endParaRPr>
          </a:p>
        </p:txBody>
      </p:sp>
      <p:pic>
        <p:nvPicPr>
          <p:cNvPr id="187" name="Google Shape;187;p32"/>
          <p:cNvPicPr preferRelativeResize="0"/>
          <p:nvPr/>
        </p:nvPicPr>
        <p:blipFill>
          <a:blip r:embed="rId6">
            <a:alphaModFix/>
          </a:blip>
          <a:stretch>
            <a:fillRect/>
          </a:stretch>
        </p:blipFill>
        <p:spPr>
          <a:xfrm>
            <a:off x="4814400" y="419655"/>
            <a:ext cx="3542900" cy="23619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6" name="Google Shape;76;p15"/>
          <p:cNvSpPr txBox="1"/>
          <p:nvPr>
            <p:ph idx="1" type="body"/>
          </p:nvPr>
        </p:nvSpPr>
        <p:spPr>
          <a:xfrm>
            <a:off x="387900" y="1489825"/>
            <a:ext cx="8368200" cy="34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In the recent times, due to availability of large amount of data and high computational power, Artificial Intelligence (AI) and Machine Learning (ML) algorithms play a very important role in automation. In today’s world models have been trained rigorously and have achieved high accuracy. But a feature used for classification cannot be a crisp value exactly, i.e., there is some amount of fuzziness involved. To account for this, we use membership function to estimate the relatedness of an element to a set. This feature plays a very important role in identifying unclear examples in the dataset. Fuzzy neural networks (FNN) combine the Fuzzy Logic and Neural networks in single model. We study Adaptive-Network-based Fuzzy Inference System (ANFIS) (Jang, 1993) and implement a model to that predicts whether a person is having diabetes or not.</a:t>
            </a:r>
            <a:r>
              <a:rPr lang="en" sz="1500"/>
              <a:t>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78625"/>
            <a:ext cx="8552700" cy="686100"/>
          </a:xfrm>
          <a:prstGeom prst="rect">
            <a:avLst/>
          </a:prstGeom>
        </p:spPr>
        <p:txBody>
          <a:bodyPr anchorCtr="0" anchor="b" bIns="91425" lIns="91425" spcFirstLastPara="1" rIns="91425" wrap="square" tIns="91425">
            <a:noAutofit/>
          </a:bodyPr>
          <a:lstStyle/>
          <a:p>
            <a:pPr indent="-412750" lvl="0" marL="457200" rtl="0" algn="l">
              <a:spcBef>
                <a:spcPts val="0"/>
              </a:spcBef>
              <a:spcAft>
                <a:spcPts val="0"/>
              </a:spcAft>
              <a:buSzPts val="2900"/>
              <a:buAutoNum type="arabicPeriod"/>
            </a:pPr>
            <a:r>
              <a:rPr lang="en" sz="2900"/>
              <a:t>Architecture and Equations for Forward Pass</a:t>
            </a:r>
            <a:endParaRPr sz="2900"/>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t>
            </a:r>
            <a:r>
              <a:rPr lang="en"/>
              <a:t>ain advantage of </a:t>
            </a:r>
            <a:r>
              <a:rPr lang="en"/>
              <a:t>Adaptive Network based Fuzzy Inference System </a:t>
            </a:r>
            <a:r>
              <a:rPr lang="en"/>
              <a:t>over other inference system is that the parameters used for its membership functions can be changed. Hence we can apply Machine Learning (ML) algorithms to train these parameters and build a model that fits into the given dataset. Moreover, ANFIS can be stacked with any other Deep Learning models, which makes it more interesting to study and unique from other Fuzzy Neural Networks</a:t>
            </a:r>
            <a:endParaRPr/>
          </a:p>
          <a:p>
            <a:pPr indent="0" lvl="0" marL="0" rtl="0" algn="l">
              <a:spcBef>
                <a:spcPts val="1600"/>
              </a:spcBef>
              <a:spcAft>
                <a:spcPts val="1600"/>
              </a:spcAft>
              <a:buNone/>
            </a:pPr>
            <a:r>
              <a:rPr lang="en"/>
              <a:t>ANFIS is made up of five layers as discussed in the following subsections.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971675" y="1088875"/>
            <a:ext cx="5200650" cy="2876550"/>
          </a:xfrm>
          <a:prstGeom prst="rect">
            <a:avLst/>
          </a:prstGeom>
          <a:noFill/>
          <a:ln>
            <a:noFill/>
          </a:ln>
        </p:spPr>
      </p:pic>
      <p:sp>
        <p:nvSpPr>
          <p:cNvPr id="93" name="Google Shape;93;p18"/>
          <p:cNvSpPr txBox="1"/>
          <p:nvPr/>
        </p:nvSpPr>
        <p:spPr>
          <a:xfrm>
            <a:off x="3299250" y="3965425"/>
            <a:ext cx="2545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Architecture of ANFIS</a:t>
            </a:r>
            <a:endParaRPr b="1" sz="17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Input Layer</a:t>
            </a:r>
            <a:endParaRPr/>
          </a:p>
        </p:txBody>
      </p:sp>
      <p:sp>
        <p:nvSpPr>
          <p:cNvPr id="99" name="Google Shape;99;p19"/>
          <p:cNvSpPr txBox="1"/>
          <p:nvPr>
            <p:ph idx="1" type="body"/>
          </p:nvPr>
        </p:nvSpPr>
        <p:spPr>
          <a:xfrm>
            <a:off x="387900" y="1489826"/>
            <a:ext cx="8368200" cy="29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contains the input features of the data used by the model. The data has to be standardised before it is being fed to the model. Mathematically, our input data will be a n dimensional vector for each example (data point).</a:t>
            </a:r>
            <a:endParaRPr/>
          </a:p>
          <a:p>
            <a:pPr indent="0" lvl="0" marL="0" rtl="0" algn="l">
              <a:spcBef>
                <a:spcPts val="1600"/>
              </a:spcBef>
              <a:spcAft>
                <a:spcPts val="0"/>
              </a:spcAft>
              <a:buNone/>
            </a:pPr>
            <a:r>
              <a:rPr lang="en"/>
              <a:t>For n input features x</a:t>
            </a:r>
            <a:r>
              <a:rPr baseline="-25000" lang="en"/>
              <a:t>i</a:t>
            </a:r>
            <a:r>
              <a:rPr lang="en"/>
              <a:t> (i = 1, 2, . . . , n),</a:t>
            </a:r>
            <a:endParaRPr/>
          </a:p>
          <a:p>
            <a:pPr indent="457200" lvl="0" marL="0" rtl="0" algn="l">
              <a:spcBef>
                <a:spcPts val="1600"/>
              </a:spcBef>
              <a:spcAft>
                <a:spcPts val="0"/>
              </a:spcAft>
              <a:buNone/>
            </a:pPr>
            <a:r>
              <a:rPr lang="en"/>
              <a:t>Input: x</a:t>
            </a:r>
            <a:r>
              <a:rPr baseline="-25000" lang="en"/>
              <a:t>1</a:t>
            </a:r>
            <a:r>
              <a:rPr lang="en"/>
              <a:t>, x</a:t>
            </a:r>
            <a:r>
              <a:rPr baseline="-25000" lang="en"/>
              <a:t>2</a:t>
            </a:r>
            <a:r>
              <a:rPr lang="en"/>
              <a:t>, . . . , x</a:t>
            </a:r>
            <a:r>
              <a:rPr baseline="-25000" lang="en"/>
              <a:t>n</a:t>
            </a:r>
            <a:endParaRPr baseline="-25000"/>
          </a:p>
          <a:p>
            <a:pPr indent="457200" lvl="0" marL="0" rtl="0" algn="l">
              <a:spcBef>
                <a:spcPts val="1600"/>
              </a:spcBef>
              <a:spcAft>
                <a:spcPts val="1600"/>
              </a:spcAft>
              <a:buNone/>
            </a:pPr>
            <a:r>
              <a:rPr lang="en"/>
              <a:t>Output: x</a:t>
            </a:r>
            <a:r>
              <a:rPr baseline="-25000" lang="en"/>
              <a:t>1</a:t>
            </a:r>
            <a:r>
              <a:rPr lang="en"/>
              <a:t>, x</a:t>
            </a:r>
            <a:r>
              <a:rPr baseline="-25000" lang="en"/>
              <a:t>2</a:t>
            </a:r>
            <a:r>
              <a:rPr lang="en"/>
              <a:t>, . . . , x</a:t>
            </a:r>
            <a:r>
              <a:rPr baseline="-25000" lang="en"/>
              <a:t>n</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87900" y="1313225"/>
            <a:ext cx="8368200" cy="34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This layer is made up of mn nodes (where m is the desired number of fuzzy rules and n is the number of input features). For every input feature i, (i = 1, 2, . . . , n) there are nodes a</a:t>
            </a:r>
            <a:r>
              <a:rPr baseline="-25000" lang="en" sz="1700"/>
              <a:t>ij</a:t>
            </a:r>
            <a:r>
              <a:rPr lang="en" sz="1700"/>
              <a:t> where j = 1, 2, . . . , m. A Gaussian membership function with trainable parameters µ (mean) and σ</a:t>
            </a:r>
            <a:r>
              <a:rPr baseline="30000" lang="en" sz="1700"/>
              <a:t>2</a:t>
            </a:r>
            <a:r>
              <a:rPr lang="en" sz="1700"/>
              <a:t> (variance), is applied to the input features to obtain the output for this layer.</a:t>
            </a:r>
            <a:endParaRPr sz="1700"/>
          </a:p>
          <a:p>
            <a:pPr indent="0" lvl="0" marL="0" rtl="0" algn="l">
              <a:lnSpc>
                <a:spcPct val="80000"/>
              </a:lnSpc>
              <a:spcBef>
                <a:spcPts val="1600"/>
              </a:spcBef>
              <a:spcAft>
                <a:spcPts val="0"/>
              </a:spcAft>
              <a:buNone/>
            </a:pPr>
            <a:r>
              <a:rPr lang="en"/>
              <a:t>For each node a</a:t>
            </a:r>
            <a:r>
              <a:rPr baseline="-25000" lang="en"/>
              <a:t>ij</a:t>
            </a:r>
            <a:r>
              <a:rPr lang="en"/>
              <a:t> where i = 1, 2, . . . , n and j = 1, 2, . . . , m </a:t>
            </a:r>
            <a:endParaRPr/>
          </a:p>
          <a:p>
            <a:pPr indent="457200" lvl="0" marL="0" rtl="0" algn="l">
              <a:lnSpc>
                <a:spcPct val="80000"/>
              </a:lnSpc>
              <a:spcBef>
                <a:spcPts val="1600"/>
              </a:spcBef>
              <a:spcAft>
                <a:spcPts val="0"/>
              </a:spcAft>
              <a:buNone/>
            </a:pPr>
            <a:r>
              <a:rPr lang="en"/>
              <a:t>Input: x</a:t>
            </a:r>
            <a:r>
              <a:rPr baseline="-25000" lang="en"/>
              <a:t>i</a:t>
            </a:r>
            <a:r>
              <a:rPr lang="en"/>
              <a:t> </a:t>
            </a:r>
            <a:endParaRPr/>
          </a:p>
          <a:p>
            <a:pPr indent="457200" lvl="0" marL="0" rtl="0" algn="l">
              <a:lnSpc>
                <a:spcPct val="80000"/>
              </a:lnSpc>
              <a:spcBef>
                <a:spcPts val="1600"/>
              </a:spcBef>
              <a:spcAft>
                <a:spcPts val="0"/>
              </a:spcAft>
              <a:buNone/>
            </a:pPr>
            <a:r>
              <a:rPr lang="en"/>
              <a:t>Output: N</a:t>
            </a:r>
            <a:r>
              <a:rPr baseline="-25000" lang="en"/>
              <a:t>i1</a:t>
            </a:r>
            <a:r>
              <a:rPr lang="en"/>
              <a:t>(x</a:t>
            </a:r>
            <a:r>
              <a:rPr baseline="-25000" lang="en"/>
              <a:t>i</a:t>
            </a:r>
            <a:r>
              <a:rPr lang="en"/>
              <a:t>), N</a:t>
            </a:r>
            <a:r>
              <a:rPr baseline="-25000" lang="en"/>
              <a:t>i2</a:t>
            </a:r>
            <a:r>
              <a:rPr lang="en"/>
              <a:t>(x</a:t>
            </a:r>
            <a:r>
              <a:rPr baseline="-25000" lang="en"/>
              <a:t>i</a:t>
            </a:r>
            <a:r>
              <a:rPr lang="en"/>
              <a:t>), ......N</a:t>
            </a:r>
            <a:r>
              <a:rPr baseline="-25000" lang="en"/>
              <a:t>im</a:t>
            </a:r>
            <a:r>
              <a:rPr lang="en"/>
              <a:t>(x</a:t>
            </a:r>
            <a:r>
              <a:rPr baseline="-25000" lang="en"/>
              <a:t>i</a:t>
            </a:r>
            <a:r>
              <a:rPr lang="en"/>
              <a:t>)</a:t>
            </a:r>
            <a:endParaRPr/>
          </a:p>
          <a:p>
            <a:pPr indent="0" lvl="0" marL="0" rtl="0" algn="l">
              <a:lnSpc>
                <a:spcPct val="80000"/>
              </a:lnSpc>
              <a:spcBef>
                <a:spcPts val="1600"/>
              </a:spcBef>
              <a:spcAft>
                <a:spcPts val="1600"/>
              </a:spcAft>
              <a:buNone/>
            </a:pPr>
            <a:r>
              <a:rPr lang="en"/>
              <a:t>where N</a:t>
            </a:r>
            <a:r>
              <a:rPr baseline="-25000" lang="en"/>
              <a:t>ij </a:t>
            </a:r>
            <a:r>
              <a:rPr lang="en"/>
              <a:t>is the Gaussian membership function with mean µ</a:t>
            </a:r>
            <a:r>
              <a:rPr baseline="-25000" lang="en"/>
              <a:t>ij</a:t>
            </a:r>
            <a:r>
              <a:rPr lang="en"/>
              <a:t> and variance σ</a:t>
            </a:r>
            <a:r>
              <a:rPr baseline="30000" lang="en"/>
              <a:t>2</a:t>
            </a:r>
            <a:r>
              <a:rPr baseline="-25000" lang="en"/>
              <a:t>ij</a:t>
            </a:r>
            <a:r>
              <a:rPr lang="en"/>
              <a:t> .</a:t>
            </a:r>
            <a:endParaRPr/>
          </a:p>
        </p:txBody>
      </p:sp>
      <p:sp>
        <p:nvSpPr>
          <p:cNvPr id="105" name="Google Shape;105;p20"/>
          <p:cNvSpPr txBox="1"/>
          <p:nvPr>
            <p:ph type="title"/>
          </p:nvPr>
        </p:nvSpPr>
        <p:spPr>
          <a:xfrm>
            <a:off x="387900" y="4072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Fuzzification Layer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264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Rule Layer</a:t>
            </a:r>
            <a:endParaRPr/>
          </a:p>
        </p:txBody>
      </p:sp>
      <p:sp>
        <p:nvSpPr>
          <p:cNvPr id="111" name="Google Shape;111;p21"/>
          <p:cNvSpPr txBox="1"/>
          <p:nvPr>
            <p:ph idx="1" type="body"/>
          </p:nvPr>
        </p:nvSpPr>
        <p:spPr>
          <a:xfrm>
            <a:off x="387900" y="1332050"/>
            <a:ext cx="8368200" cy="3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layer takes the product (algebraic intersection, ∩</a:t>
            </a:r>
            <a:r>
              <a:rPr baseline="-25000" lang="en" sz="1600"/>
              <a:t>a</a:t>
            </a:r>
            <a:r>
              <a:rPr lang="en" sz="1600"/>
              <a:t>) of the respective rules obtained in the previous layer. The output of this layer is fed as input for the next layer.</a:t>
            </a:r>
            <a:endParaRPr sz="1600"/>
          </a:p>
          <a:p>
            <a:pPr indent="0" lvl="0" marL="0" rtl="0" algn="l">
              <a:spcBef>
                <a:spcPts val="1600"/>
              </a:spcBef>
              <a:spcAft>
                <a:spcPts val="0"/>
              </a:spcAft>
              <a:buNone/>
            </a:pPr>
            <a:r>
              <a:rPr lang="en" sz="1600"/>
              <a:t>Each node a</a:t>
            </a:r>
            <a:r>
              <a:rPr baseline="-25000" lang="en" sz="1600"/>
              <a:t>j</a:t>
            </a:r>
            <a:r>
              <a:rPr lang="en" sz="1600"/>
              <a:t> in this layer, takes x</a:t>
            </a:r>
            <a:r>
              <a:rPr baseline="-25000" lang="en" sz="1600"/>
              <a:t>1j</a:t>
            </a:r>
            <a:r>
              <a:rPr lang="en" sz="1600"/>
              <a:t> , x</a:t>
            </a:r>
            <a:r>
              <a:rPr baseline="-25000" lang="en" sz="1600"/>
              <a:t>2j</a:t>
            </a:r>
            <a:r>
              <a:rPr lang="en" sz="1600"/>
              <a:t> ......x</a:t>
            </a:r>
            <a:r>
              <a:rPr baseline="-25000" lang="en" sz="1600"/>
              <a:t>nj</a:t>
            </a:r>
            <a:r>
              <a:rPr lang="en" sz="1600"/>
              <a:t> from the previous layer, where n is the number of features and j = 1, 2, . . . , m, where m is the number of fuzzy rules. It gives product of all these values, i.e.,  a</a:t>
            </a:r>
            <a:r>
              <a:rPr baseline="-25000" lang="en" sz="1600"/>
              <a:t>j</a:t>
            </a:r>
            <a:r>
              <a:rPr lang="en" sz="1600"/>
              <a:t> = Π</a:t>
            </a:r>
            <a:r>
              <a:rPr baseline="30000" lang="en" sz="1600"/>
              <a:t> n</a:t>
            </a:r>
            <a:r>
              <a:rPr baseline="-25000" lang="en" sz="1600"/>
              <a:t>i=1</a:t>
            </a:r>
            <a:r>
              <a:rPr lang="en" sz="1600"/>
              <a:t> x</a:t>
            </a:r>
            <a:r>
              <a:rPr baseline="-25000" lang="en" sz="1600"/>
              <a:t>ij</a:t>
            </a:r>
            <a:r>
              <a:rPr lang="en" sz="1600"/>
              <a:t> , as the output which is then normalised.</a:t>
            </a:r>
            <a:endParaRPr sz="1600"/>
          </a:p>
          <a:p>
            <a:pPr indent="0" lvl="0" marL="0" rtl="0" algn="l">
              <a:lnSpc>
                <a:spcPct val="80000"/>
              </a:lnSpc>
              <a:spcBef>
                <a:spcPts val="1600"/>
              </a:spcBef>
              <a:spcAft>
                <a:spcPts val="0"/>
              </a:spcAft>
              <a:buNone/>
            </a:pPr>
            <a:r>
              <a:rPr lang="en" sz="1600"/>
              <a:t>For each node j (j = 1, 2, . . . , m), </a:t>
            </a:r>
            <a:endParaRPr sz="1600"/>
          </a:p>
          <a:p>
            <a:pPr indent="457200" lvl="0" marL="0" rtl="0" algn="l">
              <a:lnSpc>
                <a:spcPct val="50000"/>
              </a:lnSpc>
              <a:spcBef>
                <a:spcPts val="1600"/>
              </a:spcBef>
              <a:spcAft>
                <a:spcPts val="0"/>
              </a:spcAft>
              <a:buNone/>
            </a:pPr>
            <a:r>
              <a:rPr lang="en" sz="1600"/>
              <a:t>Input: w</a:t>
            </a:r>
            <a:r>
              <a:rPr baseline="-25000" lang="en" sz="1600"/>
              <a:t>1j</a:t>
            </a:r>
            <a:r>
              <a:rPr lang="en" sz="1600"/>
              <a:t> , w</a:t>
            </a:r>
            <a:r>
              <a:rPr baseline="-25000" lang="en" sz="1600"/>
              <a:t>2j</a:t>
            </a:r>
            <a:r>
              <a:rPr lang="en" sz="1600"/>
              <a:t> , . . . , w</a:t>
            </a:r>
            <a:r>
              <a:rPr baseline="-25000" lang="en" sz="1600"/>
              <a:t>nj</a:t>
            </a:r>
            <a:r>
              <a:rPr lang="en" sz="1600"/>
              <a:t> </a:t>
            </a:r>
            <a:endParaRPr sz="1600"/>
          </a:p>
          <a:p>
            <a:pPr indent="457200" lvl="0" marL="457200" rtl="0" algn="l">
              <a:lnSpc>
                <a:spcPct val="50000"/>
              </a:lnSpc>
              <a:spcBef>
                <a:spcPts val="1600"/>
              </a:spcBef>
              <a:spcAft>
                <a:spcPts val="0"/>
              </a:spcAft>
              <a:buNone/>
            </a:pPr>
            <a:r>
              <a:rPr lang="en" sz="1600"/>
              <a:t>  w</a:t>
            </a:r>
            <a:r>
              <a:rPr baseline="-25000" lang="en" sz="1600"/>
              <a:t>j</a:t>
            </a:r>
            <a:r>
              <a:rPr lang="en" sz="1600"/>
              <a:t> = w</a:t>
            </a:r>
            <a:r>
              <a:rPr baseline="-25000" lang="en" sz="1600"/>
              <a:t>1j</a:t>
            </a:r>
            <a:r>
              <a:rPr lang="en" sz="1600"/>
              <a:t> · w</a:t>
            </a:r>
            <a:r>
              <a:rPr baseline="-25000" lang="en" sz="1600"/>
              <a:t>2j</a:t>
            </a:r>
            <a:r>
              <a:rPr lang="en" sz="1600"/>
              <a:t> · · · w</a:t>
            </a:r>
            <a:r>
              <a:rPr baseline="-25000" lang="en" sz="1600"/>
              <a:t>nj</a:t>
            </a:r>
            <a:r>
              <a:rPr lang="en" sz="1600"/>
              <a:t> </a:t>
            </a:r>
            <a:endParaRPr sz="1600"/>
          </a:p>
          <a:p>
            <a:pPr indent="0" lvl="0" marL="457200" rtl="0" algn="l">
              <a:lnSpc>
                <a:spcPct val="50000"/>
              </a:lnSpc>
              <a:spcBef>
                <a:spcPts val="1600"/>
              </a:spcBef>
              <a:spcAft>
                <a:spcPts val="0"/>
              </a:spcAft>
              <a:buNone/>
            </a:pPr>
            <a:r>
              <a:rPr lang="en" sz="1600"/>
              <a:t>  	  sum = w</a:t>
            </a:r>
            <a:r>
              <a:rPr baseline="-25000" lang="en" sz="1600"/>
              <a:t>1</a:t>
            </a:r>
            <a:r>
              <a:rPr lang="en" sz="1600"/>
              <a:t> + w</a:t>
            </a:r>
            <a:r>
              <a:rPr baseline="-25000" lang="en" sz="1600"/>
              <a:t>2</a:t>
            </a:r>
            <a:r>
              <a:rPr lang="en" sz="1600"/>
              <a:t> + · · · + w</a:t>
            </a:r>
            <a:r>
              <a:rPr baseline="-25000" lang="en" sz="1600"/>
              <a:t>m</a:t>
            </a:r>
            <a:endParaRPr baseline="-25000" sz="1600"/>
          </a:p>
          <a:p>
            <a:pPr indent="457200" lvl="0" marL="0" rtl="0" algn="l">
              <a:lnSpc>
                <a:spcPct val="80000"/>
              </a:lnSpc>
              <a:spcBef>
                <a:spcPts val="1600"/>
              </a:spcBef>
              <a:spcAft>
                <a:spcPts val="1600"/>
              </a:spcAft>
              <a:buNone/>
            </a:pPr>
            <a:r>
              <a:rPr lang="en" sz="1600"/>
              <a:t>Output: w</a:t>
            </a:r>
            <a:r>
              <a:rPr baseline="-25000" lang="en" sz="1600"/>
              <a:t>j</a:t>
            </a:r>
            <a:r>
              <a:rPr baseline="30000" lang="en" sz="1600"/>
              <a:t>∗</a:t>
            </a:r>
            <a:r>
              <a:rPr lang="en" sz="1600"/>
              <a:t> = w</a:t>
            </a:r>
            <a:r>
              <a:rPr baseline="-25000" lang="en" sz="1600"/>
              <a:t>j</a:t>
            </a:r>
            <a:r>
              <a:rPr lang="en" sz="1600"/>
              <a:t>/sum.	Here, </a:t>
            </a:r>
            <a:r>
              <a:rPr lang="en" sz="1600"/>
              <a:t>w</a:t>
            </a:r>
            <a:r>
              <a:rPr baseline="-25000" lang="en" sz="1600"/>
              <a:t>j</a:t>
            </a:r>
            <a:r>
              <a:rPr baseline="30000" lang="en" sz="1600"/>
              <a:t>∗</a:t>
            </a:r>
            <a:r>
              <a:rPr lang="en" sz="1600"/>
              <a:t> </a:t>
            </a:r>
            <a:r>
              <a:rPr lang="en" sz="1600"/>
              <a:t>is the normalized weight.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