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20.wmf" ContentType="image/x-wmf"/>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8" name="" descr=""/>
          <p:cNvPicPr/>
          <p:nvPr/>
        </p:nvPicPr>
        <p:blipFill>
          <a:blip r:embed="rId2"/>
          <a:stretch>
            <a:fillRect/>
          </a:stretch>
        </p:blipFill>
        <p:spPr>
          <a:xfrm>
            <a:off x="2079000" y="1604520"/>
            <a:ext cx="4984920" cy="3977280"/>
          </a:xfrm>
          <a:prstGeom prst="rect">
            <a:avLst/>
          </a:prstGeom>
          <a:ln>
            <a:noFill/>
          </a:ln>
        </p:spPr>
      </p:pic>
      <p:pic>
        <p:nvPicPr>
          <p:cNvPr id="3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8" name="" descr=""/>
          <p:cNvPicPr/>
          <p:nvPr/>
        </p:nvPicPr>
        <p:blipFill>
          <a:blip r:embed="rId2"/>
          <a:stretch>
            <a:fillRect/>
          </a:stretch>
        </p:blipFill>
        <p:spPr>
          <a:xfrm>
            <a:off x="2079000" y="1604520"/>
            <a:ext cx="4984920" cy="3977280"/>
          </a:xfrm>
          <a:prstGeom prst="rect">
            <a:avLst/>
          </a:prstGeom>
          <a:ln>
            <a:noFill/>
          </a:ln>
        </p:spPr>
      </p:pic>
      <p:pic>
        <p:nvPicPr>
          <p:cNvPr id="7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8" name="" descr=""/>
          <p:cNvPicPr/>
          <p:nvPr/>
        </p:nvPicPr>
        <p:blipFill>
          <a:blip r:embed="rId2"/>
          <a:stretch>
            <a:fillRect/>
          </a:stretch>
        </p:blipFill>
        <p:spPr>
          <a:xfrm>
            <a:off x="2079000" y="1604520"/>
            <a:ext cx="4984920" cy="3977280"/>
          </a:xfrm>
          <a:prstGeom prst="rect">
            <a:avLst/>
          </a:prstGeom>
          <a:ln>
            <a:noFill/>
          </a:ln>
        </p:spPr>
      </p:pic>
      <p:pic>
        <p:nvPicPr>
          <p:cNvPr id="11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3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4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5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58" name="" descr=""/>
          <p:cNvPicPr/>
          <p:nvPr/>
        </p:nvPicPr>
        <p:blipFill>
          <a:blip r:embed="rId2"/>
          <a:stretch>
            <a:fillRect/>
          </a:stretch>
        </p:blipFill>
        <p:spPr>
          <a:xfrm>
            <a:off x="2079000" y="1604520"/>
            <a:ext cx="4984920" cy="3977280"/>
          </a:xfrm>
          <a:prstGeom prst="rect">
            <a:avLst/>
          </a:prstGeom>
          <a:ln>
            <a:noFill/>
          </a:ln>
        </p:spPr>
      </p:pic>
      <p:pic>
        <p:nvPicPr>
          <p:cNvPr id="15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9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9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98" name="" descr=""/>
          <p:cNvPicPr/>
          <p:nvPr/>
        </p:nvPicPr>
        <p:blipFill>
          <a:blip r:embed="rId2"/>
          <a:stretch>
            <a:fillRect/>
          </a:stretch>
        </p:blipFill>
        <p:spPr>
          <a:xfrm>
            <a:off x="2079000" y="1604520"/>
            <a:ext cx="4984920" cy="3977280"/>
          </a:xfrm>
          <a:prstGeom prst="rect">
            <a:avLst/>
          </a:prstGeom>
          <a:ln>
            <a:noFill/>
          </a:ln>
        </p:spPr>
      </p:pic>
      <p:pic>
        <p:nvPicPr>
          <p:cNvPr id="19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2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3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3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3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40" name="" descr=""/>
          <p:cNvPicPr/>
          <p:nvPr/>
        </p:nvPicPr>
        <p:blipFill>
          <a:blip r:embed="rId2"/>
          <a:stretch>
            <a:fillRect/>
          </a:stretch>
        </p:blipFill>
        <p:spPr>
          <a:xfrm>
            <a:off x="2079000" y="1604520"/>
            <a:ext cx="4984920" cy="3977280"/>
          </a:xfrm>
          <a:prstGeom prst="rect">
            <a:avLst/>
          </a:prstGeom>
          <a:ln>
            <a:noFill/>
          </a:ln>
        </p:spPr>
      </p:pic>
      <p:pic>
        <p:nvPicPr>
          <p:cNvPr id="24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2" name="CustomShape 3"/>
          <p:cNvSpPr/>
          <p:nvPr/>
        </p:nvSpPr>
        <p:spPr>
          <a:xfrm rot="21435600">
            <a:off x="-14400" y="197280"/>
            <a:ext cx="9158040" cy="644040"/>
          </a:xfrm>
          <a:prstGeom prst="rect">
            <a:avLst/>
          </a:prstGeom>
          <a:noFill/>
          <a:ln w="10800">
            <a:solidFill>
              <a:srgbClr val="09b7bf"/>
            </a:solidFill>
            <a:round/>
          </a:ln>
        </p:spPr>
      </p:sp>
      <p:sp>
        <p:nvSpPr>
          <p:cNvPr id="3" name="CustomShape 4"/>
          <p:cNvSpPr/>
          <p:nvPr/>
        </p:nvSpPr>
        <p:spPr>
          <a:xfrm rot="21435600">
            <a:off x="-11160" y="275040"/>
            <a:ext cx="9170640" cy="525240"/>
          </a:xfrm>
          <a:prstGeom prst="rect">
            <a:avLst/>
          </a:prstGeom>
          <a:noFill/>
          <a:ln w="9360">
            <a:solidFill>
              <a:srgbClr val="0f6fc6"/>
            </a:solidFill>
            <a:round/>
          </a:ln>
        </p:spPr>
      </p:sp>
      <p:sp>
        <p:nvSpPr>
          <p:cNvPr id="4"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4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42" name="CustomShape 3"/>
          <p:cNvSpPr/>
          <p:nvPr/>
        </p:nvSpPr>
        <p:spPr>
          <a:xfrm rot="21435600">
            <a:off x="-14400" y="197280"/>
            <a:ext cx="9158040" cy="644040"/>
          </a:xfrm>
          <a:prstGeom prst="rect">
            <a:avLst/>
          </a:prstGeom>
          <a:noFill/>
          <a:ln w="10800">
            <a:solidFill>
              <a:srgbClr val="09b7bf"/>
            </a:solidFill>
            <a:round/>
          </a:ln>
        </p:spPr>
      </p:sp>
      <p:sp>
        <p:nvSpPr>
          <p:cNvPr id="43" name="CustomShape 4"/>
          <p:cNvSpPr/>
          <p:nvPr/>
        </p:nvSpPr>
        <p:spPr>
          <a:xfrm rot="21435600">
            <a:off x="-11160" y="275040"/>
            <a:ext cx="9170640" cy="525240"/>
          </a:xfrm>
          <a:prstGeom prst="rect">
            <a:avLst/>
          </a:prstGeom>
          <a:noFill/>
          <a:ln w="9360">
            <a:solidFill>
              <a:srgbClr val="0f6fc6"/>
            </a:solidFill>
            <a:round/>
          </a:ln>
        </p:spPr>
      </p:sp>
      <p:sp>
        <p:nvSpPr>
          <p:cNvPr id="44"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8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82" name="CustomShape 3"/>
          <p:cNvSpPr/>
          <p:nvPr/>
        </p:nvSpPr>
        <p:spPr>
          <a:xfrm rot="21435600">
            <a:off x="-14400" y="197280"/>
            <a:ext cx="9158040" cy="644040"/>
          </a:xfrm>
          <a:prstGeom prst="rect">
            <a:avLst/>
          </a:prstGeom>
          <a:noFill/>
          <a:ln w="10800">
            <a:solidFill>
              <a:srgbClr val="09b7bf"/>
            </a:solidFill>
            <a:round/>
          </a:ln>
        </p:spPr>
      </p:sp>
      <p:sp>
        <p:nvSpPr>
          <p:cNvPr id="83" name="CustomShape 4"/>
          <p:cNvSpPr/>
          <p:nvPr/>
        </p:nvSpPr>
        <p:spPr>
          <a:xfrm rot="21435600">
            <a:off x="-11160" y="275040"/>
            <a:ext cx="9170640" cy="525240"/>
          </a:xfrm>
          <a:prstGeom prst="rect">
            <a:avLst/>
          </a:prstGeom>
          <a:noFill/>
          <a:ln w="9360">
            <a:solidFill>
              <a:srgbClr val="0f6fc6"/>
            </a:solidFill>
            <a:round/>
          </a:ln>
        </p:spPr>
      </p:sp>
      <p:sp>
        <p:nvSpPr>
          <p:cNvPr id="84"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8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12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12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122" name="CustomShape 3"/>
          <p:cNvSpPr/>
          <p:nvPr/>
        </p:nvSpPr>
        <p:spPr>
          <a:xfrm rot="21435600">
            <a:off x="-14400" y="197280"/>
            <a:ext cx="9158040" cy="644040"/>
          </a:xfrm>
          <a:prstGeom prst="rect">
            <a:avLst/>
          </a:prstGeom>
          <a:noFill/>
          <a:ln w="10800">
            <a:solidFill>
              <a:srgbClr val="09b7bf"/>
            </a:solidFill>
            <a:round/>
          </a:ln>
        </p:spPr>
      </p:sp>
      <p:sp>
        <p:nvSpPr>
          <p:cNvPr id="123" name="CustomShape 4"/>
          <p:cNvSpPr/>
          <p:nvPr/>
        </p:nvSpPr>
        <p:spPr>
          <a:xfrm rot="21435600">
            <a:off x="-11160" y="275040"/>
            <a:ext cx="9170640" cy="525240"/>
          </a:xfrm>
          <a:prstGeom prst="rect">
            <a:avLst/>
          </a:prstGeom>
          <a:noFill/>
          <a:ln w="9360">
            <a:solidFill>
              <a:srgbClr val="0f6fc6"/>
            </a:solidFill>
            <a:round/>
          </a:ln>
        </p:spPr>
      </p:sp>
      <p:sp>
        <p:nvSpPr>
          <p:cNvPr id="124"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2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16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16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162" name="CustomShape 3"/>
          <p:cNvSpPr/>
          <p:nvPr/>
        </p:nvSpPr>
        <p:spPr>
          <a:xfrm rot="21435600">
            <a:off x="-14400" y="197280"/>
            <a:ext cx="9158040" cy="644040"/>
          </a:xfrm>
          <a:prstGeom prst="rect">
            <a:avLst/>
          </a:prstGeom>
          <a:noFill/>
          <a:ln w="10800">
            <a:solidFill>
              <a:srgbClr val="09b7bf"/>
            </a:solidFill>
            <a:round/>
          </a:ln>
        </p:spPr>
      </p:sp>
      <p:sp>
        <p:nvSpPr>
          <p:cNvPr id="163" name="CustomShape 4"/>
          <p:cNvSpPr/>
          <p:nvPr/>
        </p:nvSpPr>
        <p:spPr>
          <a:xfrm rot="21435600">
            <a:off x="-11160" y="275040"/>
            <a:ext cx="9170640" cy="525240"/>
          </a:xfrm>
          <a:prstGeom prst="rect">
            <a:avLst/>
          </a:prstGeom>
          <a:noFill/>
          <a:ln w="9360">
            <a:solidFill>
              <a:srgbClr val="0f6fc6"/>
            </a:solidFill>
            <a:round/>
          </a:ln>
        </p:spPr>
      </p:sp>
      <p:sp>
        <p:nvSpPr>
          <p:cNvPr id="164" name="PlaceHolder 5"/>
          <p:cNvSpPr>
            <a:spLocks noGrp="1"/>
          </p:cNvSpPr>
          <p:nvPr>
            <p:ph type="title"/>
          </p:nvPr>
        </p:nvSpPr>
        <p:spPr>
          <a:xfrm>
            <a:off x="457200" y="273600"/>
            <a:ext cx="8226000" cy="1144800"/>
          </a:xfrm>
          <a:prstGeom prst="rect">
            <a:avLst/>
          </a:prstGeom>
        </p:spPr>
        <p:txBody>
          <a:bodyPr lIns="0" rIns="0" tIns="0" bIns="0" anchor="ctr"/>
          <a:p>
            <a:r>
              <a:rPr lang="en-IN">
                <a:latin typeface="Arial"/>
              </a:rPr>
              <a:t>Click to edit the title text format</a:t>
            </a:r>
            <a:endParaRPr/>
          </a:p>
        </p:txBody>
      </p:sp>
      <p:sp>
        <p:nvSpPr>
          <p:cNvPr id="165"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200" name="CustomShape 1"/>
          <p:cNvSpPr/>
          <p:nvPr/>
        </p:nvSpPr>
        <p:spPr>
          <a:xfrm>
            <a:off x="-9360" y="-7200"/>
            <a:ext cx="9158040" cy="1036440"/>
          </a:xfrm>
          <a:prstGeom prst="rect">
            <a:avLst/>
          </a:prstGeom>
          <a:gradFill>
            <a:gsLst>
              <a:gs pos="0">
                <a:srgbClr val="0074a0"/>
              </a:gs>
              <a:gs pos="100000">
                <a:srgbClr val="00c4cd"/>
              </a:gs>
            </a:gsLst>
            <a:lin ang="5400000"/>
          </a:gradFill>
          <a:ln w="9360">
            <a:noFill/>
          </a:ln>
        </p:spPr>
      </p:sp>
      <p:sp>
        <p:nvSpPr>
          <p:cNvPr id="201" name="CustomShape 2"/>
          <p:cNvSpPr/>
          <p:nvPr/>
        </p:nvSpPr>
        <p:spPr>
          <a:xfrm>
            <a:off x="4381560" y="-7200"/>
            <a:ext cx="4757400" cy="633240"/>
          </a:xfrm>
          <a:prstGeom prst="rect">
            <a:avLst/>
          </a:prstGeom>
          <a:gradFill>
            <a:gsLst>
              <a:gs pos="0">
                <a:srgbClr val="008abf"/>
              </a:gs>
              <a:gs pos="100000">
                <a:srgbClr val="00a0a8"/>
              </a:gs>
            </a:gsLst>
            <a:lin ang="16200000"/>
          </a:gradFill>
          <a:ln w="9360">
            <a:noFill/>
          </a:ln>
        </p:spPr>
      </p:sp>
      <p:sp>
        <p:nvSpPr>
          <p:cNvPr id="202" name="CustomShape 3"/>
          <p:cNvSpPr/>
          <p:nvPr/>
        </p:nvSpPr>
        <p:spPr>
          <a:xfrm rot="21435600">
            <a:off x="-14400" y="197280"/>
            <a:ext cx="9158040" cy="644040"/>
          </a:xfrm>
          <a:prstGeom prst="rect">
            <a:avLst/>
          </a:prstGeom>
          <a:noFill/>
          <a:ln w="10800">
            <a:solidFill>
              <a:srgbClr val="09b7bf"/>
            </a:solidFill>
            <a:round/>
          </a:ln>
        </p:spPr>
      </p:sp>
      <p:sp>
        <p:nvSpPr>
          <p:cNvPr id="203" name="CustomShape 4"/>
          <p:cNvSpPr/>
          <p:nvPr/>
        </p:nvSpPr>
        <p:spPr>
          <a:xfrm rot="21435600">
            <a:off x="-11160" y="275040"/>
            <a:ext cx="9170640" cy="525240"/>
          </a:xfrm>
          <a:prstGeom prst="rect">
            <a:avLst/>
          </a:prstGeom>
          <a:noFill/>
          <a:ln w="9360">
            <a:solidFill>
              <a:srgbClr val="0f6fc6"/>
            </a:solidFill>
            <a:round/>
          </a:ln>
        </p:spPr>
      </p:sp>
      <p:pic>
        <p:nvPicPr>
          <p:cNvPr id="204" name="" descr=""/>
          <p:cNvPicPr/>
          <p:nvPr/>
        </p:nvPicPr>
        <p:blipFill>
          <a:blip r:embed="rId3"/>
          <a:stretch>
            <a:fillRect/>
          </a:stretch>
        </p:blipFill>
        <p:spPr>
          <a:xfrm>
            <a:off x="2079000" y="1604520"/>
            <a:ext cx="4984200" cy="3976560"/>
          </a:xfrm>
          <a:prstGeom prst="rect">
            <a:avLst/>
          </a:prstGeom>
          <a:ln>
            <a:noFill/>
          </a:ln>
        </p:spPr>
      </p:pic>
      <p:pic>
        <p:nvPicPr>
          <p:cNvPr id="205" name="" descr=""/>
          <p:cNvPicPr/>
          <p:nvPr/>
        </p:nvPicPr>
        <p:blipFill>
          <a:blip r:embed="rId4"/>
          <a:stretch>
            <a:fillRect/>
          </a:stretch>
        </p:blipFill>
        <p:spPr>
          <a:xfrm>
            <a:off x="2079000" y="1604520"/>
            <a:ext cx="4984200" cy="3976560"/>
          </a:xfrm>
          <a:prstGeom prst="rect">
            <a:avLst/>
          </a:prstGeom>
          <a:ln>
            <a:noFill/>
          </a:ln>
        </p:spPr>
      </p:pic>
      <p:sp>
        <p:nvSpPr>
          <p:cNvPr id="206" name="PlaceHolder 5"/>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207"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411120" y="1249200"/>
            <a:ext cx="8440560" cy="2501640"/>
          </a:xfrm>
          <a:prstGeom prst="rect">
            <a:avLst/>
          </a:prstGeom>
          <a:noFill/>
          <a:ln>
            <a:noFill/>
          </a:ln>
        </p:spPr>
        <p:txBody>
          <a:bodyPr lIns="0" rIns="0" tIns="0" bIns="0" anchor="ctr"/>
          <a:p>
            <a:pPr>
              <a:lnSpc>
                <a:spcPct val="100000"/>
              </a:lnSpc>
            </a:pPr>
            <a:endParaRPr/>
          </a:p>
          <a:p>
            <a:pPr>
              <a:lnSpc>
                <a:spcPct val="100000"/>
              </a:lnSpc>
            </a:pPr>
            <a:endParaRPr/>
          </a:p>
          <a:p>
            <a:pPr>
              <a:lnSpc>
                <a:spcPct val="100000"/>
              </a:lnSpc>
            </a:pPr>
            <a:endParaRPr/>
          </a:p>
          <a:p>
            <a:pPr algn="ctr">
              <a:lnSpc>
                <a:spcPct val="100000"/>
              </a:lnSpc>
            </a:pPr>
            <a:r>
              <a:rPr lang="en-IN" sz="4400">
                <a:solidFill>
                  <a:srgbClr val="00ccff"/>
                </a:solidFill>
                <a:latin typeface="Arial"/>
                <a:ea typeface="DejaVu Sans"/>
              </a:rPr>
              <a:t>DEVICE MANAGEMENT</a:t>
            </a:r>
            <a:endParaRPr/>
          </a:p>
        </p:txBody>
      </p:sp>
      <p:sp>
        <p:nvSpPr>
          <p:cNvPr id="243" name="CustomShape 2"/>
          <p:cNvSpPr/>
          <p:nvPr/>
        </p:nvSpPr>
        <p:spPr>
          <a:xfrm>
            <a:off x="482760" y="4608000"/>
            <a:ext cx="8224920" cy="859680"/>
          </a:xfrm>
          <a:prstGeom prst="rect">
            <a:avLst/>
          </a:prstGeom>
          <a:noFill/>
          <a:ln>
            <a:noFill/>
          </a:ln>
        </p:spPr>
        <p:txBody>
          <a:bodyPr lIns="0" rIns="0" tIns="0" bIns="0" anchor="ctr"/>
          <a:p>
            <a:pPr algn="ctr">
              <a:lnSpc>
                <a:spcPct val="100000"/>
              </a:lnSpc>
            </a:pP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	</a:t>
            </a:r>
            <a:r>
              <a:rPr lang="en-IN" sz="3200">
                <a:solidFill>
                  <a:srgbClr val="00ccff"/>
                </a:solidFill>
                <a:latin typeface="Arial"/>
                <a:ea typeface="DejaVu Sans"/>
              </a:rPr>
              <a:t>M.8ih9</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648000" y="1494000"/>
            <a:ext cx="8208000" cy="5130000"/>
          </a:xfrm>
          <a:prstGeom prst="rect">
            <a:avLst/>
          </a:prstGeom>
        </p:spPr>
        <p:txBody>
          <a:bodyPr lIns="90000" rIns="90000" tIns="45000" bIns="45000"/>
          <a:p>
            <a:r>
              <a:rPr b="1" lang="en-IN" sz="2000" u="sng">
                <a:latin typeface="Arial"/>
              </a:rPr>
              <a:t>Test Report:</a:t>
            </a:r>
            <a:endParaRPr/>
          </a:p>
          <a:p>
            <a:endParaRPr/>
          </a:p>
          <a:p>
            <a:pPr>
              <a:lnSpc>
                <a:spcPct val="100000"/>
              </a:lnSpc>
              <a:buSzPct val="45000"/>
              <a:buFont typeface="StarSymbol"/>
              <a:buChar char=""/>
            </a:pPr>
            <a:r>
              <a:rPr lang="en-IN" sz="2400">
                <a:solidFill>
                  <a:srgbClr val="000000"/>
                </a:solidFill>
                <a:latin typeface="Arial"/>
                <a:ea typeface="DejaVu Sans"/>
              </a:rPr>
              <a:t>     </a:t>
            </a:r>
            <a:r>
              <a:rPr lang="en-IN" sz="2400">
                <a:solidFill>
                  <a:srgbClr val="000000"/>
                </a:solidFill>
                <a:latin typeface="Arial"/>
                <a:ea typeface="DejaVu Sans"/>
              </a:rPr>
              <a:t>No.of test scripts developed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10</a:t>
            </a:r>
            <a:endParaRPr/>
          </a:p>
          <a:p>
            <a:pPr>
              <a:lnSpc>
                <a:spcPct val="100000"/>
              </a:lnSpc>
              <a:buSzPct val="45000"/>
              <a:buFont typeface="StarSymbol"/>
              <a:buChar char=""/>
            </a:pPr>
            <a:r>
              <a:rPr lang="en-IN" sz="2400">
                <a:solidFill>
                  <a:srgbClr val="000000"/>
                </a:solidFill>
                <a:latin typeface="Arial"/>
                <a:ea typeface="DejaVu Sans"/>
              </a:rPr>
              <a:t>     </a:t>
            </a:r>
            <a:r>
              <a:rPr lang="en-IN" sz="2400">
                <a:solidFill>
                  <a:srgbClr val="000000"/>
                </a:solidFill>
                <a:latin typeface="Arial"/>
                <a:ea typeface="DejaVu Sans"/>
              </a:rPr>
              <a:t>No.of test scripts dexecuted</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	</a:t>
            </a:r>
            <a:r>
              <a:rPr lang="en-IN" sz="2400">
                <a:solidFill>
                  <a:srgbClr val="000000"/>
                </a:solidFill>
                <a:latin typeface="Arial"/>
                <a:ea typeface="DejaVu Sans"/>
              </a:rPr>
              <a:t>10</a:t>
            </a:r>
            <a:endParaRPr/>
          </a:p>
          <a:p>
            <a:pPr>
              <a:buSzPct val="45000"/>
              <a:buFont typeface="StarSymbol"/>
              <a:buChar char=""/>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457200" y="704160"/>
            <a:ext cx="8224560" cy="1137960"/>
          </a:xfrm>
          <a:prstGeom prst="rect">
            <a:avLst/>
          </a:prstGeom>
          <a:noFill/>
          <a:ln>
            <a:noFill/>
          </a:ln>
        </p:spPr>
        <p:txBody>
          <a:bodyPr lIns="0" rIns="0" tIns="45000" bIns="0" anchor="b"/>
          <a:p>
            <a:pPr algn="ctr">
              <a:lnSpc>
                <a:spcPct val="100000"/>
              </a:lnSpc>
            </a:pPr>
            <a:r>
              <a:rPr lang="en-IN" sz="5000">
                <a:solidFill>
                  <a:srgbClr val="04617b"/>
                </a:solidFill>
                <a:latin typeface="Calibri"/>
                <a:ea typeface="DejaVu Sans"/>
              </a:rPr>
              <a:t>CONTENTS</a:t>
            </a:r>
            <a:endParaRPr/>
          </a:p>
        </p:txBody>
      </p:sp>
      <p:sp>
        <p:nvSpPr>
          <p:cNvPr id="245" name="CustomShape 2"/>
          <p:cNvSpPr/>
          <p:nvPr/>
        </p:nvSpPr>
        <p:spPr>
          <a:xfrm>
            <a:off x="504000" y="1951200"/>
            <a:ext cx="8224560" cy="4384080"/>
          </a:xfrm>
          <a:prstGeom prst="rect">
            <a:avLst/>
          </a:prstGeom>
          <a:noFill/>
          <a:ln>
            <a:noFill/>
          </a:ln>
        </p:spPr>
        <p:txBody>
          <a:bodyPr lIns="90000" rIns="90000" tIns="45000" bIns="45000"/>
          <a:p>
            <a:pPr>
              <a:lnSpc>
                <a:spcPct val="100000"/>
              </a:lnSpc>
            </a:pPr>
            <a:r>
              <a:rPr lang="en-IN" sz="3200">
                <a:solidFill>
                  <a:srgbClr val="000000"/>
                </a:solidFill>
                <a:latin typeface="Times New Roman"/>
                <a:ea typeface="DejaVu Sans"/>
              </a:rPr>
              <a:t>Project Introduction &amp; Information</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Project Architecture / Design</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Approach Taken</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Manual / Automation Test cases preparation</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Role</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Contribution.</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Achievement’s</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Lessons Learnt</a:t>
            </a:r>
            <a:endParaRPr/>
          </a:p>
          <a:p>
            <a:pPr>
              <a:lnSpc>
                <a:spcPct val="100000"/>
              </a:lnSpc>
              <a:buSzPct val="45000"/>
              <a:buFont typeface="StarSymbol"/>
              <a:buChar char="l"/>
            </a:pPr>
            <a:r>
              <a:rPr lang="en-IN" sz="3200">
                <a:solidFill>
                  <a:srgbClr val="000000"/>
                </a:solidFill>
                <a:latin typeface="Times New Roman"/>
                <a:ea typeface="DejaVu Sans"/>
              </a:rPr>
              <a:t> </a:t>
            </a:r>
            <a:r>
              <a:rPr lang="en-IN" sz="3200">
                <a:solidFill>
                  <a:srgbClr val="000000"/>
                </a:solidFill>
                <a:latin typeface="Times New Roman"/>
                <a:ea typeface="DejaVu Sans"/>
              </a:rPr>
              <a:t>Test Report</a:t>
            </a:r>
            <a:endParaRPr/>
          </a:p>
          <a:p>
            <a:pPr>
              <a:lnSpc>
                <a:spcPct val="100000"/>
              </a:lnSpc>
              <a:buSzPct val="45000"/>
              <a:buFont typeface="StarSymbol"/>
              <a:buChar char="l"/>
            </a:pPr>
            <a:r>
              <a:rPr lang="en-IN" sz="3200">
                <a:solidFill>
                  <a:srgbClr val="000000"/>
                </a:solidFill>
                <a:latin typeface="Times New Roman"/>
                <a:ea typeface="DejaVu Sans"/>
              </a:rPr>
              <a:t> </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684000" y="1152000"/>
            <a:ext cx="8099280" cy="5471280"/>
          </a:xfrm>
          <a:prstGeom prst="rect">
            <a:avLst/>
          </a:prstGeom>
          <a:noFill/>
          <a:ln>
            <a:noFill/>
          </a:ln>
        </p:spPr>
        <p:txBody>
          <a:bodyPr lIns="90000" rIns="90000" tIns="45000" bIns="45000"/>
          <a:p>
            <a:r>
              <a:rPr b="1" lang="en-IN" sz="2000" u="sng">
                <a:latin typeface="Arial"/>
              </a:rPr>
              <a:t>Project Introduction &amp; Information</a:t>
            </a:r>
            <a:endParaRPr/>
          </a:p>
          <a:p>
            <a:r>
              <a:rPr lang="en-IN" sz="2000">
                <a:latin typeface="Arial"/>
              </a:rPr>
              <a:t>The current DM is developed in three phases. The functions of each version defines respective scope. </a:t>
            </a:r>
            <a:endParaRPr/>
          </a:p>
          <a:p>
            <a:r>
              <a:rPr lang="en-IN" sz="2000">
                <a:latin typeface="Arial"/>
              </a:rPr>
              <a:t>We have initially identified third party libraries to suite our VITA stack, as our main purpose is to support BLE, IP, WIFI stack. Then wrote APIs to implement VITA DM requirements, which were developed based on IOTivity devices. </a:t>
            </a:r>
            <a:endParaRPr/>
          </a:p>
          <a:p>
            <a:r>
              <a:rPr lang="en-IN" sz="2000">
                <a:latin typeface="Arial"/>
              </a:rPr>
              <a:t>Then wrote APIs to implement non-IOTivity devices also. </a:t>
            </a:r>
            <a:endParaRPr/>
          </a:p>
          <a:p>
            <a:r>
              <a:rPr lang="en-IN" sz="2000">
                <a:latin typeface="Arial"/>
              </a:rPr>
              <a:t>The following are API’s which internal functions to achieve the frame work capabilities are.</a:t>
            </a:r>
            <a:endParaRPr/>
          </a:p>
          <a:p>
            <a:endParaRPr/>
          </a:p>
          <a:p>
            <a:r>
              <a:rPr b="1" lang="en-IN" sz="2000">
                <a:solidFill>
                  <a:srgbClr val="000000"/>
                </a:solidFill>
                <a:latin typeface="Arial"/>
                <a:ea typeface="DejaVu Sans"/>
              </a:rPr>
              <a:t>Features:</a:t>
            </a:r>
            <a:endParaRPr/>
          </a:p>
          <a:p>
            <a:endParaRPr/>
          </a:p>
          <a:p>
            <a:pPr>
              <a:lnSpc>
                <a:spcPct val="100000"/>
              </a:lnSpc>
            </a:pPr>
            <a:r>
              <a:rPr lang="en-IN" sz="2000">
                <a:solidFill>
                  <a:srgbClr val="000000"/>
                </a:solidFill>
                <a:latin typeface="Arial"/>
                <a:ea typeface="DejaVu Sans"/>
              </a:rPr>
              <a:t>Detection of the various devices (BLE, IP based, WIFI etc)</a:t>
            </a:r>
            <a:endParaRPr/>
          </a:p>
          <a:p>
            <a:pPr>
              <a:lnSpc>
                <a:spcPct val="100000"/>
              </a:lnSpc>
            </a:pPr>
            <a:r>
              <a:rPr lang="en-IN" sz="2000">
                <a:solidFill>
                  <a:srgbClr val="000000"/>
                </a:solidFill>
                <a:latin typeface="Arial"/>
                <a:ea typeface="DejaVu Sans"/>
              </a:rPr>
              <a:t>Connection of the devices</a:t>
            </a:r>
            <a:endParaRPr/>
          </a:p>
          <a:p>
            <a:pPr>
              <a:lnSpc>
                <a:spcPct val="100000"/>
              </a:lnSpc>
            </a:pPr>
            <a:r>
              <a:rPr lang="en-IN" sz="2000">
                <a:solidFill>
                  <a:srgbClr val="000000"/>
                </a:solidFill>
                <a:latin typeface="Arial"/>
                <a:ea typeface="DejaVu Sans"/>
              </a:rPr>
              <a:t>Control/Read/Write of the devices</a:t>
            </a:r>
            <a:endParaRPr/>
          </a:p>
          <a:p>
            <a:pPr>
              <a:lnSpc>
                <a:spcPct val="100000"/>
              </a:lnSpc>
            </a:pPr>
            <a:r>
              <a:rPr lang="en-IN" sz="2000">
                <a:solidFill>
                  <a:srgbClr val="000000"/>
                </a:solidFill>
                <a:latin typeface="Arial"/>
                <a:ea typeface="DejaVu Sans"/>
              </a:rPr>
              <a:t>Data parsing and providing data to other modules  (such as storage management, smart app, custom specific)</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7" name="RenderedShapes" descr=""/>
          <p:cNvPicPr/>
          <p:nvPr/>
        </p:nvPicPr>
        <p:blipFill>
          <a:blip r:embed="rId1"/>
          <a:stretch>
            <a:fillRect/>
          </a:stretch>
        </p:blipFill>
        <p:spPr>
          <a:xfrm>
            <a:off x="1934640" y="2016000"/>
            <a:ext cx="5274360" cy="3600000"/>
          </a:xfrm>
          <a:prstGeom prst="rect">
            <a:avLst/>
          </a:prstGeom>
          <a:ln>
            <a:noFill/>
          </a:ln>
        </p:spPr>
      </p:pic>
      <p:sp>
        <p:nvSpPr>
          <p:cNvPr id="248" name="TextShape 1"/>
          <p:cNvSpPr txBox="1"/>
          <p:nvPr/>
        </p:nvSpPr>
        <p:spPr>
          <a:xfrm>
            <a:off x="1224000" y="351360"/>
            <a:ext cx="5400000" cy="542160"/>
          </a:xfrm>
          <a:prstGeom prst="rect">
            <a:avLst/>
          </a:prstGeom>
        </p:spPr>
        <p:txBody>
          <a:bodyPr lIns="90000" rIns="90000" tIns="45000" bIns="45000"/>
          <a:p>
            <a:pPr>
              <a:lnSpc>
                <a:spcPct val="100000"/>
              </a:lnSpc>
            </a:pPr>
            <a:r>
              <a:rPr lang="en-IN" sz="3200">
                <a:solidFill>
                  <a:srgbClr val="000000"/>
                </a:solidFill>
                <a:latin typeface="Times New Roman"/>
                <a:ea typeface="DejaVu Sans"/>
              </a:rPr>
              <a:t>              </a:t>
            </a:r>
            <a:r>
              <a:rPr lang="en-IN" sz="3200">
                <a:solidFill>
                  <a:srgbClr val="000000"/>
                </a:solidFill>
                <a:latin typeface="Times New Roman"/>
                <a:ea typeface="DejaVu Sans"/>
              </a:rPr>
              <a:t>Project Architecture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720000" y="1422720"/>
            <a:ext cx="8135280" cy="5272560"/>
          </a:xfrm>
          <a:prstGeom prst="rect">
            <a:avLst/>
          </a:prstGeom>
          <a:noFill/>
          <a:ln>
            <a:noFill/>
          </a:ln>
        </p:spPr>
        <p:txBody>
          <a:bodyPr lIns="90000" rIns="90000" tIns="45000" bIns="45000"/>
          <a:p>
            <a:r>
              <a:rPr b="1" lang="en-IN" sz="2000" u="sng">
                <a:latin typeface="Arial"/>
              </a:rPr>
              <a:t>Approach</a:t>
            </a:r>
            <a:r>
              <a:rPr b="1" lang="en-IN" sz="2000">
                <a:latin typeface="Arial"/>
              </a:rPr>
              <a:t> </a:t>
            </a:r>
            <a:r>
              <a:rPr b="1" lang="en-IN" sz="2000" u="sng">
                <a:latin typeface="Arial"/>
              </a:rPr>
              <a:t>Taken :</a:t>
            </a:r>
            <a:endParaRPr/>
          </a:p>
          <a:p>
            <a:endParaRPr/>
          </a:p>
          <a:p>
            <a:endParaRPr/>
          </a:p>
        </p:txBody>
      </p:sp>
      <p:graphicFrame>
        <p:nvGraphicFramePr>
          <p:cNvPr id="250" name="Table 2"/>
          <p:cNvGraphicFramePr/>
          <p:nvPr/>
        </p:nvGraphicFramePr>
        <p:xfrm>
          <a:off x="923400" y="2282400"/>
          <a:ext cx="2645280" cy="1351800"/>
        </p:xfrm>
        <a:graphic>
          <a:graphicData uri="http://schemas.openxmlformats.org/drawingml/2006/table">
            <a:tbl>
              <a:tblPr/>
              <a:tblGrid>
                <a:gridCol w="2645280"/>
              </a:tblGrid>
              <a:tr h="1351800">
                <a:tc>
                  <a:txBody>
                    <a:bodyPr/>
                    <a:p>
                      <a:endParaRPr/>
                    </a:p>
                    <a:p>
                      <a:endParaRPr/>
                    </a:p>
                    <a:p>
                      <a:r>
                        <a:rPr lang="en-IN">
                          <a:latin typeface="Arial"/>
                        </a:rPr>
                        <a:t>   </a:t>
                      </a:r>
                      <a:r>
                        <a:rPr lang="en-IN">
                          <a:latin typeface="Arial"/>
                        </a:rPr>
                        <a:t>Manual Test cases</a:t>
                      </a:r>
                      <a:endParaRPr/>
                    </a:p>
                  </a:txBody>
                  <a:tcPr/>
                </a:tc>
              </a:tr>
            </a:tbl>
          </a:graphicData>
        </a:graphic>
      </p:graphicFrame>
      <p:sp>
        <p:nvSpPr>
          <p:cNvPr id="251" name="Line 3"/>
          <p:cNvSpPr/>
          <p:nvPr/>
        </p:nvSpPr>
        <p:spPr>
          <a:xfrm>
            <a:off x="3744000" y="3096000"/>
            <a:ext cx="2557080" cy="0"/>
          </a:xfrm>
          <a:prstGeom prst="line">
            <a:avLst/>
          </a:prstGeom>
          <a:ln>
            <a:solidFill>
              <a:srgbClr val="000000"/>
            </a:solidFill>
            <a:tailEnd len="med" type="triangle" w="med"/>
          </a:ln>
        </p:spPr>
      </p:sp>
      <p:graphicFrame>
        <p:nvGraphicFramePr>
          <p:cNvPr id="252" name="Table 4"/>
          <p:cNvGraphicFramePr/>
          <p:nvPr/>
        </p:nvGraphicFramePr>
        <p:xfrm>
          <a:off x="6301080" y="2376000"/>
          <a:ext cx="2842200" cy="1439280"/>
        </p:xfrm>
        <a:graphic>
          <a:graphicData uri="http://schemas.openxmlformats.org/drawingml/2006/table">
            <a:tbl>
              <a:tblPr/>
              <a:tblGrid>
                <a:gridCol w="2842200"/>
              </a:tblGrid>
              <a:tr h="1439280">
                <a:tc>
                  <a:txBody>
                    <a:bodyPr/>
                    <a:p>
                      <a:endParaRPr/>
                    </a:p>
                    <a:p>
                      <a:endParaRPr/>
                    </a:p>
                    <a:p>
                      <a:r>
                        <a:rPr lang="en-IN">
                          <a:latin typeface="Arial"/>
                        </a:rPr>
                        <a:t>       </a:t>
                      </a:r>
                      <a:r>
                        <a:rPr lang="en-IN">
                          <a:latin typeface="Arial"/>
                        </a:rPr>
                        <a:t>Unit Test scripts</a:t>
                      </a:r>
                      <a:endParaRPr/>
                    </a:p>
                  </a:txBody>
                  <a:tcPr/>
                </a:tc>
              </a:tr>
            </a:tbl>
          </a:graphicData>
        </a:graphic>
      </p:graphicFrame>
      <p:sp>
        <p:nvSpPr>
          <p:cNvPr id="253" name="Line 5"/>
          <p:cNvSpPr/>
          <p:nvPr/>
        </p:nvSpPr>
        <p:spPr>
          <a:xfrm>
            <a:off x="7344000" y="3816000"/>
            <a:ext cx="0" cy="1152000"/>
          </a:xfrm>
          <a:prstGeom prst="line">
            <a:avLst/>
          </a:prstGeom>
          <a:ln>
            <a:solidFill>
              <a:srgbClr val="000000"/>
            </a:solidFill>
            <a:tailEnd len="med" type="triangle" w="med"/>
          </a:ln>
        </p:spPr>
      </p:sp>
      <p:graphicFrame>
        <p:nvGraphicFramePr>
          <p:cNvPr id="254" name="Table 6"/>
          <p:cNvGraphicFramePr/>
          <p:nvPr/>
        </p:nvGraphicFramePr>
        <p:xfrm>
          <a:off x="6343920" y="5127120"/>
          <a:ext cx="2374560" cy="1078920"/>
        </p:xfrm>
        <a:graphic>
          <a:graphicData uri="http://schemas.openxmlformats.org/drawingml/2006/table">
            <a:tbl>
              <a:tblPr/>
              <a:tblGrid>
                <a:gridCol w="2374560"/>
              </a:tblGrid>
              <a:tr h="1078920">
                <a:tc>
                  <a:txBody>
                    <a:bodyPr/>
                    <a:p>
                      <a:endParaRPr/>
                    </a:p>
                    <a:p>
                      <a:r>
                        <a:rPr lang="en-IN">
                          <a:latin typeface="Arial"/>
                        </a:rPr>
                        <a:t>            </a:t>
                      </a:r>
                      <a:r>
                        <a:rPr lang="en-IN">
                          <a:latin typeface="Arial"/>
                        </a:rPr>
                        <a:t>VTAT</a:t>
                      </a:r>
                      <a:endParaRPr/>
                    </a:p>
                  </a:txBody>
                  <a:tcPr/>
                </a:tc>
              </a:tr>
            </a:tbl>
          </a:graphicData>
        </a:graphic>
      </p:graphicFrame>
      <p:sp>
        <p:nvSpPr>
          <p:cNvPr id="255" name="CustomShape 7"/>
          <p:cNvSpPr/>
          <p:nvPr/>
        </p:nvSpPr>
        <p:spPr>
          <a:xfrm>
            <a:off x="5112000" y="4032000"/>
            <a:ext cx="1727280" cy="935280"/>
          </a:xfrm>
          <a:prstGeom prst="rect">
            <a:avLst/>
          </a:prstGeom>
          <a:solidFill>
            <a:srgbClr val="729fcf"/>
          </a:solidFill>
          <a:ln>
            <a:solidFill>
              <a:srgbClr val="3465a4"/>
            </a:solidFill>
          </a:ln>
        </p:spPr>
        <p:txBody>
          <a:bodyPr wrap="none" lIns="90000" rIns="90000" tIns="45000" bIns="45000" anchor="ctr"/>
          <a:p>
            <a:pPr algn="ctr">
              <a:lnSpc>
                <a:spcPct val="100000"/>
              </a:lnSpc>
            </a:pPr>
            <a:r>
              <a:rPr lang="en-IN">
                <a:latin typeface="Arial"/>
              </a:rPr>
              <a:t>Integrating </a:t>
            </a:r>
            <a:endParaRPr/>
          </a:p>
          <a:p>
            <a:pPr algn="ctr">
              <a:lnSpc>
                <a:spcPct val="100000"/>
              </a:lnSpc>
            </a:pPr>
            <a:r>
              <a:rPr lang="en-IN">
                <a:latin typeface="Arial"/>
              </a:rPr>
              <a:t>Into</a:t>
            </a:r>
            <a:endParaRPr/>
          </a:p>
          <a:p>
            <a:pPr algn="ctr">
              <a:lnSpc>
                <a:spcPct val="100000"/>
              </a:lnSpc>
            </a:pPr>
            <a:r>
              <a:rPr lang="en-IN">
                <a:latin typeface="Arial"/>
              </a:rPr>
              <a:t>VTAT TOOL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648000" y="1422000"/>
            <a:ext cx="8279280" cy="5435280"/>
          </a:xfrm>
          <a:prstGeom prst="rect">
            <a:avLst/>
          </a:prstGeom>
          <a:noFill/>
          <a:ln>
            <a:noFill/>
          </a:ln>
        </p:spPr>
        <p:txBody>
          <a:bodyPr lIns="90000" rIns="90000" tIns="45000" bIns="45000"/>
          <a:p>
            <a:endParaRPr/>
          </a:p>
          <a:p>
            <a:endParaRPr/>
          </a:p>
          <a:p>
            <a:endParaRPr/>
          </a:p>
        </p:txBody>
      </p:sp>
      <p:graphicFrame>
        <p:nvGraphicFramePr>
          <p:cNvPr id="257" name="Table 2"/>
          <p:cNvGraphicFramePr/>
          <p:nvPr/>
        </p:nvGraphicFramePr>
        <p:xfrm>
          <a:off x="3053160" y="1737000"/>
          <a:ext cx="2613600" cy="749880"/>
        </p:xfrm>
        <a:graphic>
          <a:graphicData uri="http://schemas.openxmlformats.org/drawingml/2006/table">
            <a:tbl>
              <a:tblPr/>
              <a:tblGrid>
                <a:gridCol w="2710800"/>
              </a:tblGrid>
              <a:tr h="749880">
                <a:tc>
                  <a:txBody>
                    <a:bodyPr/>
                    <a:p>
                      <a:r>
                        <a:rPr lang="en-IN">
                          <a:latin typeface="Arial"/>
                        </a:rPr>
                        <a:t>         </a:t>
                      </a:r>
                      <a:r>
                        <a:rPr lang="en-IN">
                          <a:latin typeface="Arial"/>
                        </a:rPr>
                        <a:t>DM.</a:t>
                      </a:r>
                      <a:r>
                        <a:rPr lang="en-IN" sz="2600">
                          <a:latin typeface="Arial"/>
                        </a:rPr>
                        <a:t>so file</a:t>
                      </a:r>
                      <a:endParaRPr/>
                    </a:p>
                  </a:txBody>
                  <a:tcPr/>
                </a:tc>
              </a:tr>
            </a:tbl>
          </a:graphicData>
        </a:graphic>
      </p:graphicFrame>
      <p:sp>
        <p:nvSpPr>
          <p:cNvPr id="258" name="Line 3"/>
          <p:cNvSpPr/>
          <p:nvPr/>
        </p:nvSpPr>
        <p:spPr>
          <a:xfrm>
            <a:off x="4392000" y="2528280"/>
            <a:ext cx="0" cy="567720"/>
          </a:xfrm>
          <a:prstGeom prst="line">
            <a:avLst/>
          </a:prstGeom>
          <a:ln>
            <a:solidFill>
              <a:srgbClr val="000000"/>
            </a:solidFill>
            <a:tailEnd len="med" type="triangle" w="med"/>
          </a:ln>
        </p:spPr>
      </p:sp>
      <p:graphicFrame>
        <p:nvGraphicFramePr>
          <p:cNvPr id="259" name="Table 4"/>
          <p:cNvGraphicFramePr/>
          <p:nvPr/>
        </p:nvGraphicFramePr>
        <p:xfrm>
          <a:off x="3246480" y="3526560"/>
          <a:ext cx="2462040" cy="512640"/>
        </p:xfrm>
        <a:graphic>
          <a:graphicData uri="http://schemas.openxmlformats.org/drawingml/2006/table">
            <a:tbl>
              <a:tblPr/>
              <a:tblGrid>
                <a:gridCol w="2462040"/>
              </a:tblGrid>
              <a:tr h="512640">
                <a:tc>
                  <a:txBody>
                    <a:bodyPr/>
                    <a:p>
                      <a:r>
                        <a:rPr lang="en-IN">
                          <a:latin typeface="Arial"/>
                        </a:rPr>
                        <a:t>           </a:t>
                      </a:r>
                      <a:r>
                        <a:rPr lang="en-IN">
                          <a:latin typeface="Arial"/>
                        </a:rPr>
                        <a:t>Run.py</a:t>
                      </a:r>
                      <a:endParaRPr/>
                    </a:p>
                  </a:txBody>
                  <a:tcPr/>
                </a:tc>
              </a:tr>
            </a:tbl>
          </a:graphicData>
        </a:graphic>
      </p:graphicFrame>
      <p:sp>
        <p:nvSpPr>
          <p:cNvPr id="260" name="CustomShape 5"/>
          <p:cNvSpPr/>
          <p:nvPr/>
        </p:nvSpPr>
        <p:spPr>
          <a:xfrm>
            <a:off x="4824720" y="2808000"/>
            <a:ext cx="1079280" cy="431280"/>
          </a:xfrm>
          <a:prstGeom prst="rect">
            <a:avLst/>
          </a:prstGeom>
          <a:noFill/>
          <a:ln>
            <a:noFill/>
          </a:ln>
        </p:spPr>
        <p:txBody>
          <a:bodyPr lIns="90000" rIns="90000" tIns="45000" bIns="45000"/>
          <a:p>
            <a:r>
              <a:rPr lang="en-IN">
                <a:latin typeface="Arial"/>
              </a:rPr>
              <a:t>Ctypes</a:t>
            </a:r>
            <a:endParaRPr/>
          </a:p>
        </p:txBody>
      </p:sp>
      <p:graphicFrame>
        <p:nvGraphicFramePr>
          <p:cNvPr id="261" name="Table 6"/>
          <p:cNvGraphicFramePr/>
          <p:nvPr/>
        </p:nvGraphicFramePr>
        <p:xfrm>
          <a:off x="3083040" y="4590000"/>
          <a:ext cx="2716560" cy="489960"/>
        </p:xfrm>
        <a:graphic>
          <a:graphicData uri="http://schemas.openxmlformats.org/drawingml/2006/table">
            <a:tbl>
              <a:tblPr/>
              <a:tblGrid>
                <a:gridCol w="2716560"/>
              </a:tblGrid>
              <a:tr h="489960">
                <a:tc>
                  <a:txBody>
                    <a:bodyPr/>
                    <a:p>
                      <a:pPr algn="ctr">
                        <a:lnSpc>
                          <a:spcPct val="100000"/>
                        </a:lnSpc>
                      </a:pPr>
                      <a:r>
                        <a:rPr lang="en-IN">
                          <a:latin typeface="Arial"/>
                        </a:rPr>
                        <a:t>Unit Test Scripts</a:t>
                      </a:r>
                      <a:endParaRPr/>
                    </a:p>
                  </a:txBody>
                  <a:tcPr/>
                </a:tc>
              </a:tr>
            </a:tbl>
          </a:graphicData>
        </a:graphic>
      </p:graphicFrame>
      <p:sp>
        <p:nvSpPr>
          <p:cNvPr id="262" name="Line 7"/>
          <p:cNvSpPr/>
          <p:nvPr/>
        </p:nvSpPr>
        <p:spPr>
          <a:xfrm>
            <a:off x="4392000" y="4018680"/>
            <a:ext cx="0" cy="589320"/>
          </a:xfrm>
          <a:prstGeom prst="line">
            <a:avLst/>
          </a:prstGeom>
          <a:ln>
            <a:solidFill>
              <a:srgbClr val="000000"/>
            </a:solidFill>
            <a:tailEnd len="med" type="triangle" w="med"/>
          </a:ln>
        </p:spPr>
      </p:sp>
      <p:graphicFrame>
        <p:nvGraphicFramePr>
          <p:cNvPr id="263" name="Table 8"/>
          <p:cNvGraphicFramePr/>
          <p:nvPr/>
        </p:nvGraphicFramePr>
        <p:xfrm>
          <a:off x="2808000" y="5328000"/>
          <a:ext cx="3311280" cy="934920"/>
        </p:xfrm>
        <a:graphic>
          <a:graphicData uri="http://schemas.openxmlformats.org/drawingml/2006/table">
            <a:tbl>
              <a:tblPr/>
              <a:tblGrid>
                <a:gridCol w="3311280"/>
              </a:tblGrid>
              <a:tr h="934920">
                <a:tc>
                  <a:txBody>
                    <a:bodyPr/>
                    <a:p>
                      <a:pPr algn="ctr">
                        <a:lnSpc>
                          <a:spcPct val="100000"/>
                        </a:lnSpc>
                      </a:pPr>
                      <a:endParaRPr/>
                    </a:p>
                    <a:p>
                      <a:pPr algn="ctr">
                        <a:lnSpc>
                          <a:spcPct val="100000"/>
                        </a:lnSpc>
                      </a:pPr>
                      <a:r>
                        <a:rPr lang="en-IN">
                          <a:latin typeface="Arial"/>
                        </a:rPr>
                        <a:t>Init , Dicover ,Get , Put ,Observe ,Delete</a:t>
                      </a:r>
                      <a:endParaRPr/>
                    </a:p>
                  </a:txBody>
                  <a:tcPr/>
                </a:tc>
              </a:tr>
            </a:tbl>
          </a:graphicData>
        </a:graphic>
      </p:graphicFrame>
      <p:sp>
        <p:nvSpPr>
          <p:cNvPr id="264" name="CustomShape 9"/>
          <p:cNvSpPr/>
          <p:nvPr/>
        </p:nvSpPr>
        <p:spPr>
          <a:xfrm>
            <a:off x="607320" y="1224000"/>
            <a:ext cx="8319960" cy="5039280"/>
          </a:xfrm>
          <a:prstGeom prst="rect">
            <a:avLst/>
          </a:prstGeom>
          <a:noFill/>
          <a:ln>
            <a:noFill/>
          </a:ln>
        </p:spPr>
        <p:txBody>
          <a:bodyPr lIns="90000" rIns="90000" tIns="45000" bIns="45000"/>
          <a:p>
            <a:r>
              <a:rPr b="1" lang="en-IN" sz="2000" u="sng">
                <a:latin typeface="Arial"/>
              </a:rPr>
              <a:t>Manual / Automation Test cases preparation</a:t>
            </a:r>
            <a:endParaRPr/>
          </a:p>
        </p:txBody>
      </p:sp>
      <p:sp>
        <p:nvSpPr>
          <p:cNvPr id="265" name="Line 10"/>
          <p:cNvSpPr/>
          <p:nvPr/>
        </p:nvSpPr>
        <p:spPr>
          <a:xfrm>
            <a:off x="4392000" y="4939560"/>
            <a:ext cx="0" cy="388440"/>
          </a:xfrm>
          <a:prstGeom prst="line">
            <a:avLst/>
          </a:prstGeom>
          <a:ln>
            <a:solidFill>
              <a:srgbClr val="000000"/>
            </a:solidFill>
            <a:tailEnd len="med" type="triangle" w="med"/>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822960" y="1710000"/>
            <a:ext cx="7816320" cy="4913280"/>
          </a:xfrm>
          <a:prstGeom prst="rect">
            <a:avLst/>
          </a:prstGeom>
          <a:noFill/>
          <a:ln>
            <a:noFill/>
          </a:ln>
        </p:spPr>
        <p:txBody>
          <a:bodyPr lIns="90000" rIns="90000" tIns="45000" bIns="45000"/>
          <a:p>
            <a:r>
              <a:rPr lang="en-IN" sz="1000">
                <a:latin typeface="Arial"/>
              </a:rPr>
              <a:t>  </a:t>
            </a:r>
            <a:r>
              <a:rPr lang="en-IN" sz="2000" u="sng">
                <a:latin typeface="Arial"/>
              </a:rPr>
              <a:t>Role</a:t>
            </a:r>
            <a:r>
              <a:rPr lang="en-IN" sz="1000">
                <a:latin typeface="Arial"/>
              </a:rPr>
              <a:t> :</a:t>
            </a:r>
            <a:endParaRPr/>
          </a:p>
          <a:p>
            <a:endParaRPr/>
          </a:p>
          <a:p>
            <a:pPr>
              <a:lnSpc>
                <a:spcPct val="100000"/>
              </a:lnSpc>
              <a:buSzPct val="45000"/>
              <a:buFont typeface="StarSymbol"/>
              <a:buChar char=""/>
            </a:pPr>
            <a:r>
              <a:rPr lang="en-IN" sz="2000">
                <a:latin typeface="Arial"/>
              </a:rPr>
              <a:t>Written unit test scripts in DM_Testing project for PUT API.</a:t>
            </a:r>
            <a:endParaRPr/>
          </a:p>
          <a:p>
            <a:pPr>
              <a:lnSpc>
                <a:spcPct val="100000"/>
              </a:lnSpc>
              <a:buSzPct val="45000"/>
              <a:buFont typeface="StarSymbol"/>
              <a:buChar char=""/>
            </a:pPr>
            <a:r>
              <a:rPr lang="en-IN" sz="2000">
                <a:latin typeface="Arial"/>
              </a:rPr>
              <a:t> </a:t>
            </a:r>
            <a:r>
              <a:rPr lang="en-IN" sz="2000">
                <a:latin typeface="Arial"/>
              </a:rPr>
              <a:t>Wrote System level test scripts.</a:t>
            </a:r>
            <a:endParaRPr/>
          </a:p>
          <a:p>
            <a:pPr>
              <a:lnSpc>
                <a:spcPct val="100000"/>
              </a:lnSpc>
            </a:pP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576000" y="1584000"/>
            <a:ext cx="8063280" cy="5039280"/>
          </a:xfrm>
          <a:prstGeom prst="rect">
            <a:avLst/>
          </a:prstGeom>
          <a:noFill/>
          <a:ln>
            <a:noFill/>
          </a:ln>
        </p:spPr>
        <p:txBody>
          <a:bodyPr lIns="90000" rIns="90000" tIns="45000" bIns="45000"/>
          <a:p>
            <a:r>
              <a:rPr b="1" lang="en-IN" sz="2000" u="sng">
                <a:latin typeface="Arial"/>
              </a:rPr>
              <a:t>Contribution</a:t>
            </a:r>
            <a:endParaRPr/>
          </a:p>
          <a:p>
            <a:endParaRPr/>
          </a:p>
          <a:p>
            <a:pPr>
              <a:lnSpc>
                <a:spcPct val="100000"/>
              </a:lnSpc>
              <a:buSzPct val="45000"/>
              <a:buFont typeface="StarSymbol"/>
              <a:buChar char=""/>
            </a:pPr>
            <a:r>
              <a:rPr lang="en-IN" sz="2000">
                <a:solidFill>
                  <a:srgbClr val="000000"/>
                </a:solidFill>
                <a:latin typeface="Arial"/>
                <a:ea typeface="DejaVu Sans"/>
              </a:rPr>
              <a:t>Written 10 unit test scripts for “Put” module</a:t>
            </a:r>
            <a:endParaRPr/>
          </a:p>
          <a:p>
            <a:pPr>
              <a:lnSpc>
                <a:spcPct val="100000"/>
              </a:lnSpc>
              <a:buSzPct val="45000"/>
              <a:buFont typeface="StarSymbol"/>
              <a:buChar char=""/>
            </a:pPr>
            <a:r>
              <a:rPr lang="en-IN" sz="2000">
                <a:solidFill>
                  <a:srgbClr val="000000"/>
                </a:solidFill>
                <a:latin typeface="Arial"/>
                <a:ea typeface="DejaVu Sans"/>
              </a:rPr>
              <a:t>Written system level test script for DM</a:t>
            </a:r>
            <a:endParaRPr/>
          </a:p>
          <a:p>
            <a:pPr>
              <a:lnSpc>
                <a:spcPct val="100000"/>
              </a:lnSpc>
            </a:pP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681480" y="1566360"/>
            <a:ext cx="8030520" cy="4841640"/>
          </a:xfrm>
          <a:prstGeom prst="rect">
            <a:avLst/>
          </a:prstGeom>
        </p:spPr>
        <p:txBody>
          <a:bodyPr lIns="90000" rIns="90000" tIns="45000" bIns="45000"/>
          <a:p>
            <a:r>
              <a:rPr b="1" lang="en-IN" sz="2000" u="sng">
                <a:latin typeface="Arial"/>
              </a:rPr>
              <a:t>Lessons Learnt:</a:t>
            </a:r>
            <a:endParaRPr/>
          </a:p>
          <a:p>
            <a:endParaRPr/>
          </a:p>
          <a:p>
            <a:pPr>
              <a:buSzPct val="45000"/>
              <a:buFont typeface="StarSymbol"/>
              <a:buChar char=""/>
            </a:pPr>
            <a:r>
              <a:rPr lang="en-IN" sz="2000">
                <a:latin typeface="Arial"/>
              </a:rPr>
              <a:t>Learnt unit test scripts for automation testing using python.</a:t>
            </a:r>
            <a:endParaRPr/>
          </a:p>
          <a:p>
            <a:pPr>
              <a:buSzPct val="45000"/>
              <a:buFont typeface="StarSymbol"/>
              <a:buChar char=""/>
            </a:pPr>
            <a:r>
              <a:rPr lang="en-IN" sz="2000">
                <a:latin typeface="Arial"/>
              </a:rPr>
              <a:t>Learnt about system level testing scripts.</a:t>
            </a:r>
            <a:endParaRPr/>
          </a:p>
          <a:p>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